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465" r:id="rId5"/>
    <p:sldId id="623" r:id="rId6"/>
    <p:sldId id="289" r:id="rId7"/>
    <p:sldId id="470" r:id="rId8"/>
    <p:sldId id="486" r:id="rId9"/>
    <p:sldId id="483" r:id="rId10"/>
    <p:sldId id="480" r:id="rId11"/>
    <p:sldId id="489" r:id="rId12"/>
    <p:sldId id="625" r:id="rId13"/>
    <p:sldId id="466" r:id="rId14"/>
    <p:sldId id="503" r:id="rId15"/>
    <p:sldId id="498" r:id="rId16"/>
    <p:sldId id="501" r:id="rId17"/>
    <p:sldId id="502" r:id="rId18"/>
    <p:sldId id="50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Sweeney" initials="JS" lastIdx="9" clrIdx="0">
    <p:extLst>
      <p:ext uri="{19B8F6BF-5375-455C-9EA6-DF929625EA0E}">
        <p15:presenceInfo xmlns:p15="http://schemas.microsoft.com/office/powerpoint/2012/main" userId="S::jennifer.sweeney@sds.co.uk::e4c051cc-b673-4397-b6b9-787cc4e3b93f" providerId="AD"/>
      </p:ext>
    </p:extLst>
  </p:cmAuthor>
  <p:cmAuthor id="2" name="Pooja Marwaha" initials="PM" lastIdx="6" clrIdx="1">
    <p:extLst>
      <p:ext uri="{19B8F6BF-5375-455C-9EA6-DF929625EA0E}">
        <p15:presenceInfo xmlns:p15="http://schemas.microsoft.com/office/powerpoint/2012/main" userId="S::pooja.marwaha@sds.co.uk::7fdfbe49-d4a9-4483-b244-f20d2ff7b7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03B"/>
    <a:srgbClr val="DBE0A2"/>
    <a:srgbClr val="006373"/>
    <a:srgbClr val="92AF2B"/>
    <a:srgbClr val="644B78"/>
    <a:srgbClr val="009DB5"/>
    <a:srgbClr val="F7323F"/>
    <a:srgbClr val="004D71"/>
    <a:srgbClr val="DDD2E6"/>
    <a:srgbClr val="AAA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24" autoAdjust="0"/>
    <p:restoredTop sz="94677"/>
  </p:normalViewPr>
  <p:slideViewPr>
    <p:cSldViewPr snapToGrid="0" showGuides="1">
      <p:cViewPr varScale="1">
        <p:scale>
          <a:sx n="62" d="100"/>
          <a:sy n="62" d="100"/>
        </p:scale>
        <p:origin x="1000"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06FE46-E5C1-4BBC-B421-D93C3831CAD8}" type="datetimeFigureOut">
              <a:rPr lang="en-GB" smtClean="0"/>
              <a:t>09/03/2022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002D72-7678-43C5-8CCB-EE7A789B4BB8}" type="slidenum">
              <a:rPr lang="en-GB" smtClean="0"/>
              <a:t>‹#›</a:t>
            </a:fld>
            <a:endParaRPr lang="en-GB"/>
          </a:p>
        </p:txBody>
      </p:sp>
    </p:spTree>
    <p:extLst>
      <p:ext uri="{BB962C8B-B14F-4D97-AF65-F5344CB8AC3E}">
        <p14:creationId xmlns:p14="http://schemas.microsoft.com/office/powerpoint/2010/main" val="1694970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January PB</a:t>
            </a:r>
          </a:p>
          <a:p>
            <a:endParaRPr lang="en-GB"/>
          </a:p>
          <a:p>
            <a:r>
              <a:rPr lang="en-GB"/>
              <a:t>Ask: </a:t>
            </a:r>
            <a:r>
              <a:rPr lang="en-US"/>
              <a:t>Approval to commit £15,000 in grant aid (budget agreed in principle within the SPSD Investment projects budget line) to Glasgow City Council on behalf of the partners, and agreement to participate in the steering group.</a:t>
            </a:r>
            <a:endParaRPr lang="en-GB"/>
          </a:p>
        </p:txBody>
      </p:sp>
      <p:sp>
        <p:nvSpPr>
          <p:cNvPr id="4" name="Slide Number Placeholder 3"/>
          <p:cNvSpPr>
            <a:spLocks noGrp="1"/>
          </p:cNvSpPr>
          <p:nvPr>
            <p:ph type="sldNum" sz="quarter" idx="5"/>
          </p:nvPr>
        </p:nvSpPr>
        <p:spPr/>
        <p:txBody>
          <a:bodyPr/>
          <a:lstStyle/>
          <a:p>
            <a:fld id="{D0510FFC-C0EC-4193-8B42-4CBF98196168}" type="slidenum">
              <a:rPr lang="en-GB" smtClean="0"/>
              <a:t>1</a:t>
            </a:fld>
            <a:endParaRPr lang="en-GB"/>
          </a:p>
        </p:txBody>
      </p:sp>
    </p:spTree>
    <p:extLst>
      <p:ext uri="{BB962C8B-B14F-4D97-AF65-F5344CB8AC3E}">
        <p14:creationId xmlns:p14="http://schemas.microsoft.com/office/powerpoint/2010/main" val="168389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510FFC-C0EC-4193-8B42-4CBF98196168}" type="slidenum">
              <a:rPr lang="en-GB" smtClean="0"/>
              <a:t>13</a:t>
            </a:fld>
            <a:endParaRPr lang="en-GB"/>
          </a:p>
        </p:txBody>
      </p:sp>
    </p:spTree>
    <p:extLst>
      <p:ext uri="{BB962C8B-B14F-4D97-AF65-F5344CB8AC3E}">
        <p14:creationId xmlns:p14="http://schemas.microsoft.com/office/powerpoint/2010/main" val="2043825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510FFC-C0EC-4193-8B42-4CBF98196168}" type="slidenum">
              <a:rPr lang="en-GB" smtClean="0"/>
              <a:t>14</a:t>
            </a:fld>
            <a:endParaRPr lang="en-GB"/>
          </a:p>
        </p:txBody>
      </p:sp>
    </p:spTree>
    <p:extLst>
      <p:ext uri="{BB962C8B-B14F-4D97-AF65-F5344CB8AC3E}">
        <p14:creationId xmlns:p14="http://schemas.microsoft.com/office/powerpoint/2010/main" val="1622788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510FFC-C0EC-4193-8B42-4CBF98196168}" type="slidenum">
              <a:rPr lang="en-GB" smtClean="0"/>
              <a:t>15</a:t>
            </a:fld>
            <a:endParaRPr lang="en-GB"/>
          </a:p>
        </p:txBody>
      </p:sp>
    </p:spTree>
    <p:extLst>
      <p:ext uri="{BB962C8B-B14F-4D97-AF65-F5344CB8AC3E}">
        <p14:creationId xmlns:p14="http://schemas.microsoft.com/office/powerpoint/2010/main" val="1982649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5E59132-0CD9-443D-B766-6314923FB13A}" type="slidenum">
              <a:rPr lang="en-GB" smtClean="0"/>
              <a:t>3</a:t>
            </a:fld>
            <a:endParaRPr lang="en-GB" dirty="0"/>
          </a:p>
        </p:txBody>
      </p:sp>
    </p:spTree>
    <p:extLst>
      <p:ext uri="{BB962C8B-B14F-4D97-AF65-F5344CB8AC3E}">
        <p14:creationId xmlns:p14="http://schemas.microsoft.com/office/powerpoint/2010/main" val="1976714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510FFC-C0EC-4193-8B42-4CBF98196168}" type="slidenum">
              <a:rPr lang="en-GB" smtClean="0"/>
              <a:t>4</a:t>
            </a:fld>
            <a:endParaRPr lang="en-GB"/>
          </a:p>
        </p:txBody>
      </p:sp>
    </p:spTree>
    <p:extLst>
      <p:ext uri="{BB962C8B-B14F-4D97-AF65-F5344CB8AC3E}">
        <p14:creationId xmlns:p14="http://schemas.microsoft.com/office/powerpoint/2010/main" val="1128398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510FFC-C0EC-4193-8B42-4CBF98196168}" type="slidenum">
              <a:rPr lang="en-GB" smtClean="0"/>
              <a:t>5</a:t>
            </a:fld>
            <a:endParaRPr lang="en-GB"/>
          </a:p>
        </p:txBody>
      </p:sp>
    </p:spTree>
    <p:extLst>
      <p:ext uri="{BB962C8B-B14F-4D97-AF65-F5344CB8AC3E}">
        <p14:creationId xmlns:p14="http://schemas.microsoft.com/office/powerpoint/2010/main" val="3863621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1F8CECC-339C-43C3-B774-EDA21F6F403E}" type="slidenum">
              <a:rPr lang="en-GB" smtClean="0"/>
              <a:t>7</a:t>
            </a:fld>
            <a:endParaRPr lang="en-GB"/>
          </a:p>
        </p:txBody>
      </p:sp>
    </p:spTree>
    <p:extLst>
      <p:ext uri="{BB962C8B-B14F-4D97-AF65-F5344CB8AC3E}">
        <p14:creationId xmlns:p14="http://schemas.microsoft.com/office/powerpoint/2010/main" val="493955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800" dirty="0">
                <a:effectLst/>
              </a:rPr>
              <a:t>These figures have been arrived at based on the totals of individual projects which will be taken forward under Phase 1.</a:t>
            </a:r>
            <a:endParaRPr lang="en-GB" sz="1600" dirty="0">
              <a:effectLst/>
            </a:endParaRPr>
          </a:p>
          <a:p>
            <a:r>
              <a:rPr lang="en-GB" sz="800" dirty="0">
                <a:effectLst/>
              </a:rPr>
              <a:t> </a:t>
            </a:r>
            <a:endParaRPr lang="en-GB" sz="1600" dirty="0">
              <a:effectLst/>
            </a:endParaRPr>
          </a:p>
          <a:p>
            <a:r>
              <a:rPr lang="en-GB" sz="800" dirty="0">
                <a:effectLst/>
              </a:rPr>
              <a:t>N.B. Figures for BME and Disabled beneficiaries are a broad representation of the share of the total regional population with these characteristics. These have been arrived at through use of Annual Population survey data on NOMIS, and in conjunction with key regional partner insight.</a:t>
            </a:r>
            <a:endParaRPr lang="en-GB" sz="1600" dirty="0">
              <a:effectLst/>
            </a:endParaRPr>
          </a:p>
          <a:p>
            <a:r>
              <a:rPr lang="en-GB" sz="800" dirty="0">
                <a:effectLst/>
              </a:rPr>
              <a:t> </a:t>
            </a:r>
            <a:endParaRPr lang="en-GB" sz="1600" dirty="0">
              <a:effectLst/>
            </a:endParaRPr>
          </a:p>
          <a:p>
            <a:r>
              <a:rPr lang="en-GB" sz="800" dirty="0">
                <a:effectLst/>
              </a:rPr>
              <a:t>The number of beneficiaries likely to come from deprived areas is based on SIMD data and has been arrived at in discussion with partners.</a:t>
            </a:r>
            <a:endParaRPr lang="en-GB" sz="1600" dirty="0">
              <a:effectLst/>
            </a:endParaRPr>
          </a:p>
          <a:p>
            <a:r>
              <a:rPr lang="en-GB" sz="800" dirty="0">
                <a:effectLst/>
              </a:rPr>
              <a:t> </a:t>
            </a:r>
            <a:endParaRPr lang="en-GB" sz="1600" dirty="0">
              <a:effectLst/>
            </a:endParaRPr>
          </a:p>
          <a:p>
            <a:r>
              <a:rPr lang="en-GB" sz="800" dirty="0">
                <a:effectLst/>
              </a:rPr>
              <a:t>It is expected that, given the regional demographics and relative levels of deprivation, there is likely to be a relative geographic concentration of beneficiaries within certain areas of the region.</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91F8CECC-339C-43C3-B774-EDA21F6F403E}" type="slidenum">
              <a:rPr lang="en-GB" smtClean="0"/>
              <a:t>8</a:t>
            </a:fld>
            <a:endParaRPr lang="en-GB"/>
          </a:p>
        </p:txBody>
      </p:sp>
    </p:spTree>
    <p:extLst>
      <p:ext uri="{BB962C8B-B14F-4D97-AF65-F5344CB8AC3E}">
        <p14:creationId xmlns:p14="http://schemas.microsoft.com/office/powerpoint/2010/main" val="570318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510FFC-C0EC-4193-8B42-4CBF98196168}" type="slidenum">
              <a:rPr lang="en-GB" smtClean="0"/>
              <a:t>10</a:t>
            </a:fld>
            <a:endParaRPr lang="en-GB"/>
          </a:p>
        </p:txBody>
      </p:sp>
    </p:spTree>
    <p:extLst>
      <p:ext uri="{BB962C8B-B14F-4D97-AF65-F5344CB8AC3E}">
        <p14:creationId xmlns:p14="http://schemas.microsoft.com/office/powerpoint/2010/main" val="3549790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510FFC-C0EC-4193-8B42-4CBF98196168}" type="slidenum">
              <a:rPr lang="en-GB" smtClean="0"/>
              <a:t>11</a:t>
            </a:fld>
            <a:endParaRPr lang="en-GB"/>
          </a:p>
        </p:txBody>
      </p:sp>
    </p:spTree>
    <p:extLst>
      <p:ext uri="{BB962C8B-B14F-4D97-AF65-F5344CB8AC3E}">
        <p14:creationId xmlns:p14="http://schemas.microsoft.com/office/powerpoint/2010/main" val="914677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510FFC-C0EC-4193-8B42-4CBF98196168}" type="slidenum">
              <a:rPr lang="en-GB" smtClean="0"/>
              <a:t>12</a:t>
            </a:fld>
            <a:endParaRPr lang="en-GB"/>
          </a:p>
        </p:txBody>
      </p:sp>
    </p:spTree>
    <p:extLst>
      <p:ext uri="{BB962C8B-B14F-4D97-AF65-F5344CB8AC3E}">
        <p14:creationId xmlns:p14="http://schemas.microsoft.com/office/powerpoint/2010/main" val="3245551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5D12A-CB7F-4F5F-B874-0D1AF02F0B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D54CC34-BAF1-43DB-A40D-5EDF2710B1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47EB3EE-A034-4938-99E2-24AC37AE4E36}"/>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5" name="Footer Placeholder 4">
            <a:extLst>
              <a:ext uri="{FF2B5EF4-FFF2-40B4-BE49-F238E27FC236}">
                <a16:creationId xmlns:a16="http://schemas.microsoft.com/office/drawing/2014/main" id="{C62B1D32-CDDB-4C38-8121-A87F393891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A1F63D-D0B6-4811-B568-D9AE55B46B15}"/>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2766090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9112C-318F-40C2-8BB8-8497BBAAC30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D889B2-27D7-4AE6-B911-EC1D58975B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DD45E8-A886-4D31-BDDB-7FC58A3C2BA1}"/>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5" name="Footer Placeholder 4">
            <a:extLst>
              <a:ext uri="{FF2B5EF4-FFF2-40B4-BE49-F238E27FC236}">
                <a16:creationId xmlns:a16="http://schemas.microsoft.com/office/drawing/2014/main" id="{68510631-2D22-4EB4-A088-617759946B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0CC81E-0F4C-4E5A-8C0F-37420223CDD7}"/>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2511609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ACDF7E-79E6-40A9-87D4-35C6623A9B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A0FD0F-EEBD-4D31-90BE-E76919E220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C17EBF-460B-4201-815B-DFE3E92F85A5}"/>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5" name="Footer Placeholder 4">
            <a:extLst>
              <a:ext uri="{FF2B5EF4-FFF2-40B4-BE49-F238E27FC236}">
                <a16:creationId xmlns:a16="http://schemas.microsoft.com/office/drawing/2014/main" id="{9F345C46-940D-4135-8E3D-3909CFBA36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664C3E-D775-43D1-B1C6-4BDD484338DB}"/>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759731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B977-1654-4EB1-A364-4F5BF141A9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3C57F6-E643-4000-A3BD-F9991C34DB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4101B1-3D7B-4141-84D6-68E5974113EA}"/>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5" name="Footer Placeholder 4">
            <a:extLst>
              <a:ext uri="{FF2B5EF4-FFF2-40B4-BE49-F238E27FC236}">
                <a16:creationId xmlns:a16="http://schemas.microsoft.com/office/drawing/2014/main" id="{42CA2BCD-F67A-4140-9950-84F8E67B55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723AF8-44EA-4088-A804-60055B80E403}"/>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13971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F7C04-E797-4153-85BE-0428E65556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D302CEC-D6E8-4342-8DE9-D6271B06A3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304386-12CF-47C4-A05C-56AB827E9344}"/>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5" name="Footer Placeholder 4">
            <a:extLst>
              <a:ext uri="{FF2B5EF4-FFF2-40B4-BE49-F238E27FC236}">
                <a16:creationId xmlns:a16="http://schemas.microsoft.com/office/drawing/2014/main" id="{BF0E2B6C-541E-448E-BD38-C6CEA91D20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CCE86A-739F-4A26-963C-2691E8A3AC95}"/>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806388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C9DF5-F5AB-4087-AB14-2D6B693B027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C25C89-CFA2-4B24-AC36-5EECB52516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734F4EB-560A-463E-A278-388B5C88B4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E975631-8D71-4707-A4D2-D4B6669CF145}"/>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6" name="Footer Placeholder 5">
            <a:extLst>
              <a:ext uri="{FF2B5EF4-FFF2-40B4-BE49-F238E27FC236}">
                <a16:creationId xmlns:a16="http://schemas.microsoft.com/office/drawing/2014/main" id="{52B9534D-8A3E-454C-92F6-AD3C56937A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A5394C-B615-47B8-8703-8CB6ECEEA642}"/>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158797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54458-3EAC-4EF7-81EC-3764F87397F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F23300-009B-4A5F-AEDF-3400174132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EC9609-1389-45DB-9BEA-C1E052B79A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65E168A-9501-48C8-A13D-58221EA384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859BE0-9F5E-4748-8162-6D461864E9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01F5D16-5651-4151-B061-81B6B6ACE6EF}"/>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8" name="Footer Placeholder 7">
            <a:extLst>
              <a:ext uri="{FF2B5EF4-FFF2-40B4-BE49-F238E27FC236}">
                <a16:creationId xmlns:a16="http://schemas.microsoft.com/office/drawing/2014/main" id="{D3A8049C-EDF4-4420-86E5-538AD10A2AA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F45210F-1B61-40A0-ABEF-9E9F27665164}"/>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150530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BB79-320B-4ED9-A318-88A8D737C1A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8A4F8E-2E7B-472A-BD24-6C1489191E2A}"/>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4" name="Footer Placeholder 3">
            <a:extLst>
              <a:ext uri="{FF2B5EF4-FFF2-40B4-BE49-F238E27FC236}">
                <a16:creationId xmlns:a16="http://schemas.microsoft.com/office/drawing/2014/main" id="{8A7E11CC-3964-4AE4-A2A1-C8C3E0FF8C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A13F29F-3465-4358-A780-C1FC6789719A}"/>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2225802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A1B2C-857D-4E71-BA0E-81A5738CBE3B}"/>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3" name="Footer Placeholder 2">
            <a:extLst>
              <a:ext uri="{FF2B5EF4-FFF2-40B4-BE49-F238E27FC236}">
                <a16:creationId xmlns:a16="http://schemas.microsoft.com/office/drawing/2014/main" id="{B2C3DD8E-1D37-4B61-9637-9121E7C054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94AF723-6F24-4F86-9E37-FA65BD38F79E}"/>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1989749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DAE2-9B5D-42C3-A468-2A1490AC36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FDF0D3B-0C38-4836-ACF8-DDFF36E8E0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E2ED033-AF7E-4604-839E-B6768C270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FBEEB4-929C-409B-88D3-1EE9934ECE22}"/>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6" name="Footer Placeholder 5">
            <a:extLst>
              <a:ext uri="{FF2B5EF4-FFF2-40B4-BE49-F238E27FC236}">
                <a16:creationId xmlns:a16="http://schemas.microsoft.com/office/drawing/2014/main" id="{1D5C7BEC-B396-47BE-BDFC-2A58D125A8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E9DCF41-7346-4DAE-8EE6-736BA8418416}"/>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73594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71EF7-F871-4806-95E6-B124A18D19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86EBE3F-4A5A-4DE7-8786-E3CB3DD028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F83B23C-CE21-4E90-BED0-5B7164EB61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82AA75-1982-41AE-AFC7-70252BBD82FE}"/>
              </a:ext>
            </a:extLst>
          </p:cNvPr>
          <p:cNvSpPr>
            <a:spLocks noGrp="1"/>
          </p:cNvSpPr>
          <p:nvPr>
            <p:ph type="dt" sz="half" idx="10"/>
          </p:nvPr>
        </p:nvSpPr>
        <p:spPr/>
        <p:txBody>
          <a:bodyPr/>
          <a:lstStyle/>
          <a:p>
            <a:fld id="{E5884B82-6983-41DC-BF44-4A435945B135}" type="datetimeFigureOut">
              <a:rPr lang="en-GB" smtClean="0"/>
              <a:t>09/03/2022</a:t>
            </a:fld>
            <a:endParaRPr lang="en-GB"/>
          </a:p>
        </p:txBody>
      </p:sp>
      <p:sp>
        <p:nvSpPr>
          <p:cNvPr id="6" name="Footer Placeholder 5">
            <a:extLst>
              <a:ext uri="{FF2B5EF4-FFF2-40B4-BE49-F238E27FC236}">
                <a16:creationId xmlns:a16="http://schemas.microsoft.com/office/drawing/2014/main" id="{4CE96C4E-2439-4DBB-B14A-9FE5BDC5EB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0725A1-9C50-4AEC-AAE7-7FB35B3D8E6B}"/>
              </a:ext>
            </a:extLst>
          </p:cNvPr>
          <p:cNvSpPr>
            <a:spLocks noGrp="1"/>
          </p:cNvSpPr>
          <p:nvPr>
            <p:ph type="sldNum" sz="quarter" idx="12"/>
          </p:nvPr>
        </p:nvSpPr>
        <p:spPr/>
        <p:txBody>
          <a:bodyPr/>
          <a:lstStyle/>
          <a:p>
            <a:fld id="{C3E0B258-91D6-4254-8ABC-654662648960}" type="slidenum">
              <a:rPr lang="en-GB" smtClean="0"/>
              <a:t>‹#›</a:t>
            </a:fld>
            <a:endParaRPr lang="en-GB"/>
          </a:p>
        </p:txBody>
      </p:sp>
    </p:spTree>
    <p:extLst>
      <p:ext uri="{BB962C8B-B14F-4D97-AF65-F5344CB8AC3E}">
        <p14:creationId xmlns:p14="http://schemas.microsoft.com/office/powerpoint/2010/main" val="1379640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97E0BB-F7CA-4ABE-958E-46AE3A2CFE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F6AF26-320E-49C2-9A54-D056879BAC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CFB998-632C-46C7-9435-BA1784C385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84B82-6983-41DC-BF44-4A435945B135}" type="datetimeFigureOut">
              <a:rPr lang="en-GB" smtClean="0"/>
              <a:t>09/03/2022</a:t>
            </a:fld>
            <a:endParaRPr lang="en-GB"/>
          </a:p>
        </p:txBody>
      </p:sp>
      <p:sp>
        <p:nvSpPr>
          <p:cNvPr id="5" name="Footer Placeholder 4">
            <a:extLst>
              <a:ext uri="{FF2B5EF4-FFF2-40B4-BE49-F238E27FC236}">
                <a16:creationId xmlns:a16="http://schemas.microsoft.com/office/drawing/2014/main" id="{BD9F63C6-E6CB-46F9-B525-2968FC1C30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AF3BCAB-E809-4487-8C33-8BC348EC88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0B258-91D6-4254-8ABC-654662648960}" type="slidenum">
              <a:rPr lang="en-GB" smtClean="0"/>
              <a:t>‹#›</a:t>
            </a:fld>
            <a:endParaRPr lang="en-GB"/>
          </a:p>
        </p:txBody>
      </p:sp>
    </p:spTree>
    <p:extLst>
      <p:ext uri="{BB962C8B-B14F-4D97-AF65-F5344CB8AC3E}">
        <p14:creationId xmlns:p14="http://schemas.microsoft.com/office/powerpoint/2010/main" val="1549121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16.png"/><Relationship Id="rId7" Type="http://schemas.openxmlformats.org/officeDocument/2006/relationships/image" Target="../media/image3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16.png"/><Relationship Id="rId7" Type="http://schemas.openxmlformats.org/officeDocument/2006/relationships/image" Target="../media/image3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16.png"/><Relationship Id="rId7" Type="http://schemas.openxmlformats.org/officeDocument/2006/relationships/image" Target="../media/image3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16.png"/><Relationship Id="rId7" Type="http://schemas.openxmlformats.org/officeDocument/2006/relationships/image" Target="../media/image3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16.png"/><Relationship Id="rId7" Type="http://schemas.openxmlformats.org/officeDocument/2006/relationships/image" Target="../media/image3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svg"/><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sv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8.png"/><Relationship Id="rId11" Type="http://schemas.openxmlformats.org/officeDocument/2006/relationships/image" Target="../media/image33.svg"/><Relationship Id="rId5" Type="http://schemas.openxmlformats.org/officeDocument/2006/relationships/image" Target="../media/image27.sv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svg"/></Relationships>
</file>

<file path=ppt/slides/_rels/slide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5.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5696B5-D4BB-654E-8746-9584C1D1508D}"/>
              </a:ext>
            </a:extLst>
          </p:cNvPr>
          <p:cNvSpPr/>
          <p:nvPr/>
        </p:nvSpPr>
        <p:spPr>
          <a:xfrm>
            <a:off x="0" y="0"/>
            <a:ext cx="12192000" cy="688065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26C4C00D-BB45-EA48-B2F3-41C199519DA2}"/>
              </a:ext>
            </a:extLst>
          </p:cNvPr>
          <p:cNvSpPr txBox="1"/>
          <p:nvPr/>
        </p:nvSpPr>
        <p:spPr>
          <a:xfrm>
            <a:off x="395535" y="2463285"/>
            <a:ext cx="10875215" cy="1323439"/>
          </a:xfrm>
          <a:prstGeom prst="rect">
            <a:avLst/>
          </a:prstGeom>
          <a:noFill/>
        </p:spPr>
        <p:txBody>
          <a:bodyPr wrap="square" rtlCol="0">
            <a:spAutoFit/>
          </a:bodyPr>
          <a:lstStyle/>
          <a:p>
            <a:r>
              <a:rPr lang="en-GB" sz="4000" b="1" dirty="0">
                <a:solidFill>
                  <a:schemeClr val="bg1"/>
                </a:solidFill>
                <a:latin typeface="Arial" panose="020B0604020202020204" pitchFamily="34" charset="0"/>
                <a:cs typeface="Arial" panose="020B0604020202020204" pitchFamily="34" charset="0"/>
              </a:rPr>
              <a:t>TCD024 Regional Skills and Employability Development Programme</a:t>
            </a:r>
          </a:p>
        </p:txBody>
      </p:sp>
      <p:sp>
        <p:nvSpPr>
          <p:cNvPr id="6" name="TextBox 5">
            <a:extLst>
              <a:ext uri="{FF2B5EF4-FFF2-40B4-BE49-F238E27FC236}">
                <a16:creationId xmlns:a16="http://schemas.microsoft.com/office/drawing/2014/main" id="{8ADEC08A-FDF6-7343-8345-6F98FC25B6DF}"/>
              </a:ext>
            </a:extLst>
          </p:cNvPr>
          <p:cNvSpPr txBox="1"/>
          <p:nvPr/>
        </p:nvSpPr>
        <p:spPr>
          <a:xfrm>
            <a:off x="395535" y="3971238"/>
            <a:ext cx="4895555" cy="523220"/>
          </a:xfrm>
          <a:prstGeom prst="rect">
            <a:avLst/>
          </a:prstGeom>
          <a:noFill/>
        </p:spPr>
        <p:txBody>
          <a:bodyPr wrap="square" rtlCol="0">
            <a:spAutoFit/>
          </a:bodyPr>
          <a:lstStyle/>
          <a:p>
            <a:r>
              <a:rPr lang="en-GB" sz="2800" dirty="0">
                <a:solidFill>
                  <a:schemeClr val="bg1"/>
                </a:solidFill>
                <a:latin typeface="Arial" panose="020B0604020202020204" pitchFamily="34" charset="0"/>
                <a:cs typeface="Arial" panose="020B0604020202020204" pitchFamily="34" charset="0"/>
              </a:rPr>
              <a:t>March 2022</a:t>
            </a:r>
          </a:p>
        </p:txBody>
      </p:sp>
      <p:pic>
        <p:nvPicPr>
          <p:cNvPr id="8" name="Picture 7">
            <a:extLst>
              <a:ext uri="{FF2B5EF4-FFF2-40B4-BE49-F238E27FC236}">
                <a16:creationId xmlns:a16="http://schemas.microsoft.com/office/drawing/2014/main" id="{A0CD638E-5A26-F848-B2BC-7F336081BC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35845" y="6119386"/>
            <a:ext cx="9152630" cy="623456"/>
          </a:xfrm>
          <a:prstGeom prst="rect">
            <a:avLst/>
          </a:prstGeom>
        </p:spPr>
      </p:pic>
      <p:pic>
        <p:nvPicPr>
          <p:cNvPr id="9" name="Picture 2">
            <a:extLst>
              <a:ext uri="{FF2B5EF4-FFF2-40B4-BE49-F238E27FC236}">
                <a16:creationId xmlns:a16="http://schemas.microsoft.com/office/drawing/2014/main" id="{32E84690-A649-3E45-B6F7-F1105E88D98D}"/>
              </a:ext>
            </a:extLst>
          </p:cNvPr>
          <p:cNvPicPr>
            <a:picLocks noChangeAspect="1" noChangeArrowheads="1"/>
          </p:cNvPicPr>
          <p:nvPr/>
        </p:nvPicPr>
        <p:blipFill>
          <a:blip r:embed="rId4" cstate="print"/>
          <a:srcRect/>
          <a:stretch>
            <a:fillRect/>
          </a:stretch>
        </p:blipFill>
        <p:spPr bwMode="auto">
          <a:xfrm>
            <a:off x="0" y="806507"/>
            <a:ext cx="1981204" cy="1054236"/>
          </a:xfrm>
          <a:prstGeom prst="rect">
            <a:avLst/>
          </a:prstGeom>
          <a:noFill/>
          <a:ln w="9525">
            <a:noFill/>
            <a:miter lim="800000"/>
            <a:headEnd/>
            <a:tailEnd/>
          </a:ln>
          <a:effectLst/>
        </p:spPr>
      </p:pic>
    </p:spTree>
    <p:extLst>
      <p:ext uri="{BB962C8B-B14F-4D97-AF65-F5344CB8AC3E}">
        <p14:creationId xmlns:p14="http://schemas.microsoft.com/office/powerpoint/2010/main" val="1901981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8885D62-3049-0B40-A8DD-F774BDAF9DA8}"/>
              </a:ext>
            </a:extLst>
          </p:cNvPr>
          <p:cNvSpPr/>
          <p:nvPr/>
        </p:nvSpPr>
        <p:spPr>
          <a:xfrm>
            <a:off x="0" y="0"/>
            <a:ext cx="12192000" cy="685800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2">
            <a:extLst>
              <a:ext uri="{FF2B5EF4-FFF2-40B4-BE49-F238E27FC236}">
                <a16:creationId xmlns:a16="http://schemas.microsoft.com/office/drawing/2014/main" id="{CD675794-EBCB-5F40-B750-6B8F653C3D42}"/>
              </a:ext>
            </a:extLst>
          </p:cNvPr>
          <p:cNvPicPr>
            <a:picLocks noChangeAspect="1" noChangeArrowheads="1"/>
          </p:cNvPicPr>
          <p:nvPr/>
        </p:nvPicPr>
        <p:blipFill>
          <a:blip r:embed="rId3" cstate="print"/>
          <a:srcRect/>
          <a:stretch>
            <a:fillRect/>
          </a:stretch>
        </p:blipFill>
        <p:spPr bwMode="auto">
          <a:xfrm>
            <a:off x="0" y="484892"/>
            <a:ext cx="1981204" cy="1054236"/>
          </a:xfrm>
          <a:prstGeom prst="rect">
            <a:avLst/>
          </a:prstGeom>
          <a:noFill/>
          <a:ln w="9525">
            <a:noFill/>
            <a:miter lim="800000"/>
            <a:headEnd/>
            <a:tailEnd/>
          </a:ln>
          <a:effectLst/>
        </p:spPr>
      </p:pic>
      <p:pic>
        <p:nvPicPr>
          <p:cNvPr id="7" name="Picture 6">
            <a:extLst>
              <a:ext uri="{FF2B5EF4-FFF2-40B4-BE49-F238E27FC236}">
                <a16:creationId xmlns:a16="http://schemas.microsoft.com/office/drawing/2014/main" id="{48F40DC5-7D0C-8346-B96E-9F2216CC48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29894" y="6234545"/>
            <a:ext cx="9152630" cy="623456"/>
          </a:xfrm>
          <a:prstGeom prst="rect">
            <a:avLst/>
          </a:prstGeom>
        </p:spPr>
      </p:pic>
      <p:sp>
        <p:nvSpPr>
          <p:cNvPr id="5" name="TextBox 4">
            <a:extLst>
              <a:ext uri="{FF2B5EF4-FFF2-40B4-BE49-F238E27FC236}">
                <a16:creationId xmlns:a16="http://schemas.microsoft.com/office/drawing/2014/main" id="{352B3599-7D88-CC45-83AE-89D1167AE1FF}"/>
              </a:ext>
            </a:extLst>
          </p:cNvPr>
          <p:cNvSpPr txBox="1"/>
          <p:nvPr/>
        </p:nvSpPr>
        <p:spPr>
          <a:xfrm>
            <a:off x="3647728" y="2673885"/>
            <a:ext cx="4896544" cy="830997"/>
          </a:xfrm>
          <a:prstGeom prst="rect">
            <a:avLst/>
          </a:prstGeom>
          <a:noFill/>
        </p:spPr>
        <p:txBody>
          <a:bodyPr wrap="square" rtlCol="0">
            <a:spAutoFit/>
          </a:bodyPr>
          <a:lstStyle/>
          <a:p>
            <a:pPr algn="ctr"/>
            <a:r>
              <a:rPr lang="en-GB" sz="4800" b="1" dirty="0">
                <a:solidFill>
                  <a:schemeClr val="bg1"/>
                </a:solidFill>
                <a:latin typeface="Arial" panose="020B0604020202020204" pitchFamily="34" charset="0"/>
                <a:cs typeface="Arial" panose="020B0604020202020204" pitchFamily="34" charset="0"/>
              </a:rPr>
              <a:t>Thank </a:t>
            </a:r>
            <a:r>
              <a:rPr lang="en-GB" sz="4800" b="1">
                <a:solidFill>
                  <a:schemeClr val="bg1"/>
                </a:solidFill>
                <a:latin typeface="Arial" panose="020B0604020202020204" pitchFamily="34" charset="0"/>
                <a:cs typeface="Arial" panose="020B0604020202020204" pitchFamily="34" charset="0"/>
              </a:rPr>
              <a:t>you.</a:t>
            </a:r>
            <a:endParaRPr lang="en-GB" sz="4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1685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10A0CA8-126C-431F-91D6-5234BE30A8E8}"/>
              </a:ext>
            </a:extLst>
          </p:cNvPr>
          <p:cNvSpPr/>
          <p:nvPr/>
        </p:nvSpPr>
        <p:spPr>
          <a:xfrm>
            <a:off x="284606" y="1033562"/>
            <a:ext cx="5484445" cy="24745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13420" y="131194"/>
            <a:ext cx="6109365" cy="646331"/>
          </a:xfrm>
          <a:prstGeom prst="rect">
            <a:avLst/>
          </a:prstGeom>
          <a:noFill/>
        </p:spPr>
        <p:txBody>
          <a:bodyPr wrap="none" rtlCol="0">
            <a:spAutoFit/>
          </a:bodyPr>
          <a:lstStyle/>
          <a:p>
            <a:r>
              <a:rPr lang="en-GB" sz="3600" b="1" dirty="0">
                <a:solidFill>
                  <a:schemeClr val="bg1"/>
                </a:solidFill>
                <a:effectLst/>
                <a:latin typeface="Arial" panose="020B0604020202020204" pitchFamily="34" charset="0"/>
                <a:ea typeface="Times New Roman" panose="02020603050405020304" pitchFamily="18" charset="0"/>
              </a:rPr>
              <a:t>Skills Programme Manager</a:t>
            </a:r>
            <a:endParaRPr lang="en-GB" sz="3600" dirty="0">
              <a:solidFill>
                <a:schemeClr val="bg1"/>
              </a:solidFill>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BF11AD7F-0C8C-4C04-B80D-AB895A54F9F8}"/>
              </a:ext>
            </a:extLst>
          </p:cNvPr>
          <p:cNvSpPr/>
          <p:nvPr/>
        </p:nvSpPr>
        <p:spPr>
          <a:xfrm>
            <a:off x="6305513" y="1031879"/>
            <a:ext cx="5522546" cy="24745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0" name="Rectangle 39">
            <a:extLst>
              <a:ext uri="{FF2B5EF4-FFF2-40B4-BE49-F238E27FC236}">
                <a16:creationId xmlns:a16="http://schemas.microsoft.com/office/drawing/2014/main" id="{030A396E-38EB-4A7C-91E0-823921A54403}"/>
              </a:ext>
            </a:extLst>
          </p:cNvPr>
          <p:cNvSpPr/>
          <p:nvPr/>
        </p:nvSpPr>
        <p:spPr>
          <a:xfrm>
            <a:off x="294307" y="3724556"/>
            <a:ext cx="549489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dirty="0"/>
          </a:p>
        </p:txBody>
      </p:sp>
      <p:sp>
        <p:nvSpPr>
          <p:cNvPr id="41" name="Rectangle 40">
            <a:extLst>
              <a:ext uri="{FF2B5EF4-FFF2-40B4-BE49-F238E27FC236}">
                <a16:creationId xmlns:a16="http://schemas.microsoft.com/office/drawing/2014/main" id="{2F20AF91-C03A-4BC7-A7C4-B6D5CDB6C0D1}"/>
              </a:ext>
            </a:extLst>
          </p:cNvPr>
          <p:cNvSpPr/>
          <p:nvPr/>
        </p:nvSpPr>
        <p:spPr>
          <a:xfrm>
            <a:off x="6334668" y="3724555"/>
            <a:ext cx="552285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3" name="Rectangle 42">
            <a:extLst>
              <a:ext uri="{FF2B5EF4-FFF2-40B4-BE49-F238E27FC236}">
                <a16:creationId xmlns:a16="http://schemas.microsoft.com/office/drawing/2014/main" id="{65A23A67-E158-4FD8-83F3-F522AA2A1F85}"/>
              </a:ext>
            </a:extLst>
          </p:cNvPr>
          <p:cNvSpPr/>
          <p:nvPr/>
        </p:nvSpPr>
        <p:spPr>
          <a:xfrm>
            <a:off x="6319803" y="1039914"/>
            <a:ext cx="5521569" cy="410478"/>
          </a:xfrm>
          <a:prstGeom prst="rect">
            <a:avLst/>
          </a:prstGeom>
          <a:solidFill>
            <a:srgbClr val="005F7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b="1" dirty="0">
                <a:solidFill>
                  <a:schemeClr val="bg1"/>
                </a:solidFill>
                <a:latin typeface="Arial" panose="020B0604020202020204" pitchFamily="34" charset="0"/>
                <a:cs typeface="Arial" panose="020B0604020202020204" pitchFamily="34" charset="0"/>
              </a:rPr>
              <a:t>Challenging landscape</a:t>
            </a:r>
          </a:p>
        </p:txBody>
      </p:sp>
      <p:sp>
        <p:nvSpPr>
          <p:cNvPr id="47" name="Rectangle 46">
            <a:extLst>
              <a:ext uri="{FF2B5EF4-FFF2-40B4-BE49-F238E27FC236}">
                <a16:creationId xmlns:a16="http://schemas.microsoft.com/office/drawing/2014/main" id="{26E510AC-F8A0-43E6-A307-B92013335497}"/>
              </a:ext>
            </a:extLst>
          </p:cNvPr>
          <p:cNvSpPr/>
          <p:nvPr/>
        </p:nvSpPr>
        <p:spPr>
          <a:xfrm>
            <a:off x="304834" y="3730519"/>
            <a:ext cx="5494893" cy="48129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Objectives</a:t>
            </a:r>
            <a:endParaRPr lang="en-GB" sz="2000" b="1" dirty="0">
              <a:solidFill>
                <a:schemeClr val="bg1"/>
              </a:solidFill>
              <a:latin typeface="Arial" panose="020B0604020202020204" pitchFamily="34" charset="0"/>
              <a:cs typeface="Arial" panose="020B0604020202020204" pitchFamily="34" charset="0"/>
            </a:endParaRPr>
          </a:p>
        </p:txBody>
      </p:sp>
      <p:sp>
        <p:nvSpPr>
          <p:cNvPr id="48" name="Rectangle 47">
            <a:extLst>
              <a:ext uri="{FF2B5EF4-FFF2-40B4-BE49-F238E27FC236}">
                <a16:creationId xmlns:a16="http://schemas.microsoft.com/office/drawing/2014/main" id="{4E93F4F1-FD52-457A-8C07-80A222A20DBF}"/>
              </a:ext>
            </a:extLst>
          </p:cNvPr>
          <p:cNvSpPr/>
          <p:nvPr/>
        </p:nvSpPr>
        <p:spPr>
          <a:xfrm>
            <a:off x="6348344" y="3741313"/>
            <a:ext cx="5482239" cy="469201"/>
          </a:xfrm>
          <a:prstGeom prst="rect">
            <a:avLst/>
          </a:prstGeom>
          <a:solidFill>
            <a:srgbClr val="665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Timeline</a:t>
            </a:r>
          </a:p>
        </p:txBody>
      </p:sp>
      <p:pic>
        <p:nvPicPr>
          <p:cNvPr id="13" name="Picture 12" descr="Icon&#10;&#10;Description automatically generated">
            <a:extLst>
              <a:ext uri="{FF2B5EF4-FFF2-40B4-BE49-F238E27FC236}">
                <a16:creationId xmlns:a16="http://schemas.microsoft.com/office/drawing/2014/main" id="{F709812F-6338-4232-B271-C94DA9CB34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350" y="1450392"/>
            <a:ext cx="1080000" cy="1077722"/>
          </a:xfrm>
          <a:prstGeom prst="rect">
            <a:avLst/>
          </a:prstGeom>
        </p:spPr>
      </p:pic>
      <p:sp>
        <p:nvSpPr>
          <p:cNvPr id="31" name="Rectangle 30">
            <a:extLst>
              <a:ext uri="{FF2B5EF4-FFF2-40B4-BE49-F238E27FC236}">
                <a16:creationId xmlns:a16="http://schemas.microsoft.com/office/drawing/2014/main" id="{8E7232B7-16DA-4689-ADF5-8C4FFE966021}"/>
              </a:ext>
            </a:extLst>
          </p:cNvPr>
          <p:cNvSpPr/>
          <p:nvPr/>
        </p:nvSpPr>
        <p:spPr>
          <a:xfrm>
            <a:off x="284605" y="1039914"/>
            <a:ext cx="5484444" cy="410478"/>
          </a:xfrm>
          <a:prstGeom prst="rect">
            <a:avLst/>
          </a:prstGeom>
          <a:solidFill>
            <a:srgbClr val="AAA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Address issues in the Region</a:t>
            </a:r>
          </a:p>
        </p:txBody>
      </p:sp>
      <p:pic>
        <p:nvPicPr>
          <p:cNvPr id="22" name="Picture 21" descr="Icon&#10;&#10;Description automatically generated">
            <a:extLst>
              <a:ext uri="{FF2B5EF4-FFF2-40B4-BE49-F238E27FC236}">
                <a16:creationId xmlns:a16="http://schemas.microsoft.com/office/drawing/2014/main" id="{1B2AAF84-417D-456B-BE48-FB306DEFD9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2263" y="1528555"/>
            <a:ext cx="1008000" cy="1008000"/>
          </a:xfrm>
          <a:prstGeom prst="rect">
            <a:avLst/>
          </a:prstGeom>
        </p:spPr>
      </p:pic>
      <p:pic>
        <p:nvPicPr>
          <p:cNvPr id="6" name="Graphic 5" descr="Clock with solid fill">
            <a:extLst>
              <a:ext uri="{FF2B5EF4-FFF2-40B4-BE49-F238E27FC236}">
                <a16:creationId xmlns:a16="http://schemas.microsoft.com/office/drawing/2014/main" id="{87E533DF-201E-4B4C-8ACA-0D0A5477C5A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71893" y="4239672"/>
            <a:ext cx="914400" cy="914400"/>
          </a:xfrm>
          <a:prstGeom prst="rect">
            <a:avLst/>
          </a:prstGeom>
        </p:spPr>
      </p:pic>
      <p:pic>
        <p:nvPicPr>
          <p:cNvPr id="8" name="Graphic 7" descr="Presentation with checklist with solid fill">
            <a:extLst>
              <a:ext uri="{FF2B5EF4-FFF2-40B4-BE49-F238E27FC236}">
                <a16:creationId xmlns:a16="http://schemas.microsoft.com/office/drawing/2014/main" id="{DA215136-B152-412E-97CF-B03BB2F38D9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99787" y="4191671"/>
            <a:ext cx="914400" cy="914400"/>
          </a:xfrm>
          <a:prstGeom prst="rect">
            <a:avLst/>
          </a:prstGeom>
        </p:spPr>
      </p:pic>
      <p:sp>
        <p:nvSpPr>
          <p:cNvPr id="2" name="TextBox 1">
            <a:extLst>
              <a:ext uri="{FF2B5EF4-FFF2-40B4-BE49-F238E27FC236}">
                <a16:creationId xmlns:a16="http://schemas.microsoft.com/office/drawing/2014/main" id="{8BC24D11-FCE6-41B9-A4C4-C7D8DD985AD9}"/>
              </a:ext>
            </a:extLst>
          </p:cNvPr>
          <p:cNvSpPr txBox="1"/>
          <p:nvPr/>
        </p:nvSpPr>
        <p:spPr>
          <a:xfrm>
            <a:off x="159115" y="1470850"/>
            <a:ext cx="5008787" cy="2308324"/>
          </a:xfrm>
          <a:prstGeom prst="rect">
            <a:avLst/>
          </a:prstGeom>
          <a:noFill/>
        </p:spPr>
        <p:txBody>
          <a:bodyPr wrap="square" rtlCol="0">
            <a:spAutoFit/>
          </a:bodyPr>
          <a:lstStyle/>
          <a:p>
            <a:pPr marL="285750" lvl="0" indent="-285750">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We currently have uncoordinated and largely unconnected myriad of skills and employability provision across the Tay Cities region, planned, developed and managed at a local level</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We currently have a local oversight of the regional labour market issues and their potential solutions</a:t>
            </a:r>
            <a:endParaRPr lang="en-GB" sz="18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F376DCA5-F333-4673-9AE9-C021C52F43CC}"/>
              </a:ext>
            </a:extLst>
          </p:cNvPr>
          <p:cNvSpPr txBox="1"/>
          <p:nvPr/>
        </p:nvSpPr>
        <p:spPr>
          <a:xfrm>
            <a:off x="407070" y="4260052"/>
            <a:ext cx="5089604" cy="2308324"/>
          </a:xfrm>
          <a:prstGeom prst="rect">
            <a:avLst/>
          </a:prstGeom>
          <a:noFill/>
        </p:spPr>
        <p:txBody>
          <a:bodyPr wrap="square" rtlCol="0">
            <a:spAutoFit/>
          </a:bodyPr>
          <a:lstStyle/>
          <a:p>
            <a:pPr marL="285750" lvl="0" indent="-285750">
              <a:buFont typeface="Arial" panose="020B0604020202020204" pitchFamily="34" charset="0"/>
              <a:buChar char="•"/>
            </a:pPr>
            <a:r>
              <a:rPr lang="en-GB" dirty="0">
                <a:latin typeface="Arial" panose="020B0604020202020204" pitchFamily="34" charset="0"/>
                <a:ea typeface="Times New Roman" panose="02020603050405020304" pitchFamily="18" charset="0"/>
                <a:cs typeface="Arial" panose="020B0604020202020204" pitchFamily="34" charset="0"/>
              </a:rPr>
              <a:t>D</a:t>
            </a:r>
            <a:r>
              <a:rPr lang="en-GB" sz="1800" dirty="0">
                <a:effectLst/>
                <a:latin typeface="Arial" panose="020B0604020202020204" pitchFamily="34" charset="0"/>
                <a:ea typeface="Times New Roman" panose="02020603050405020304" pitchFamily="18" charset="0"/>
                <a:cs typeface="Arial" panose="020B0604020202020204" pitchFamily="34" charset="0"/>
              </a:rPr>
              <a:t>rive the strategic skills and employability agenda across the Tay Cities region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ea typeface="Times New Roman" panose="02020603050405020304" pitchFamily="18" charset="0"/>
                <a:cs typeface="Arial" panose="020B0604020202020204" pitchFamily="34" charset="0"/>
              </a:rPr>
              <a:t>E</a:t>
            </a:r>
            <a:r>
              <a:rPr lang="en-GB" sz="1800" dirty="0">
                <a:effectLst/>
                <a:latin typeface="Arial" panose="020B0604020202020204" pitchFamily="34" charset="0"/>
                <a:ea typeface="Times New Roman" panose="02020603050405020304" pitchFamily="18" charset="0"/>
                <a:cs typeface="Arial" panose="020B0604020202020204" pitchFamily="34" charset="0"/>
              </a:rPr>
              <a:t>nable skills and employability services to work better collectively.</a:t>
            </a:r>
          </a:p>
          <a:p>
            <a:pPr marL="285750" lvl="0" indent="-285750">
              <a:buFont typeface="Arial" panose="020B0604020202020204" pitchFamily="34" charset="0"/>
              <a:buChar char="•"/>
            </a:pPr>
            <a:r>
              <a:rPr lang="en-GB" dirty="0">
                <a:latin typeface="Arial" panose="020B0604020202020204" pitchFamily="34" charset="0"/>
                <a:ea typeface="Times New Roman" panose="02020603050405020304" pitchFamily="18" charset="0"/>
                <a:cs typeface="Arial" panose="020B0604020202020204" pitchFamily="34" charset="0"/>
              </a:rPr>
              <a:t>D</a:t>
            </a:r>
            <a:r>
              <a:rPr lang="en-GB" sz="1800" dirty="0">
                <a:effectLst/>
                <a:latin typeface="Arial" panose="020B0604020202020204" pitchFamily="34" charset="0"/>
                <a:ea typeface="Times New Roman" panose="02020603050405020304" pitchFamily="18" charset="0"/>
                <a:cs typeface="Arial" panose="020B0604020202020204" pitchFamily="34" charset="0"/>
              </a:rPr>
              <a:t>evelop a more efficient and effective offer to employment and upskilling.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ea typeface="Times New Roman" panose="02020603050405020304" pitchFamily="18" charset="0"/>
                <a:cs typeface="Arial" panose="020B0604020202020204" pitchFamily="34" charset="0"/>
              </a:rPr>
              <a:t>F</a:t>
            </a:r>
            <a:r>
              <a:rPr lang="en-GB" sz="1800" dirty="0">
                <a:effectLst/>
                <a:latin typeface="Arial" panose="020B0604020202020204" pitchFamily="34" charset="0"/>
                <a:ea typeface="Times New Roman" panose="02020603050405020304" pitchFamily="18" charset="0"/>
                <a:cs typeface="Arial" panose="020B0604020202020204" pitchFamily="34" charset="0"/>
              </a:rPr>
              <a:t>ocus the future direction of regional skills and employability activities.</a:t>
            </a:r>
            <a:endParaRPr lang="en-GB" sz="1800" dirty="0">
              <a:effectLst/>
              <a:latin typeface="Arial" panose="020B0604020202020204" pitchFamily="34" charset="0"/>
              <a:ea typeface="Calibri" panose="020F0502020204030204" pitchFamily="34" charset="0"/>
              <a:cs typeface="Arial" panose="020B0604020202020204" pitchFamily="34" charset="0"/>
            </a:endParaRPr>
          </a:p>
        </p:txBody>
      </p:sp>
      <p:sp>
        <p:nvSpPr>
          <p:cNvPr id="10" name="TextBox 9">
            <a:extLst>
              <a:ext uri="{FF2B5EF4-FFF2-40B4-BE49-F238E27FC236}">
                <a16:creationId xmlns:a16="http://schemas.microsoft.com/office/drawing/2014/main" id="{D8F4943B-88B8-4656-86BB-544843A98A98}"/>
              </a:ext>
            </a:extLst>
          </p:cNvPr>
          <p:cNvSpPr txBox="1"/>
          <p:nvPr/>
        </p:nvSpPr>
        <p:spPr>
          <a:xfrm>
            <a:off x="6348344" y="1896099"/>
            <a:ext cx="5187544" cy="1200329"/>
          </a:xfrm>
          <a:prstGeom prst="rect">
            <a:avLst/>
          </a:prstGeom>
          <a:noFill/>
        </p:spPr>
        <p:txBody>
          <a:bodyPr wrap="square" rtlCol="0">
            <a:spAutoFit/>
          </a:bodyPr>
          <a:lstStyle/>
          <a:p>
            <a:pPr marL="285750" lvl="0" indent="-285750">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Constantly evolving national policy and programme landscape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Differing employment markets and challenges across the Tay Cities region</a:t>
            </a:r>
            <a:endParaRPr lang="en-GB" sz="1800" dirty="0">
              <a:effectLst/>
              <a:latin typeface="Arial" panose="020B0604020202020204" pitchFamily="34" charset="0"/>
              <a:ea typeface="Calibri" panose="020F050202020403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BAA8449-B917-4B11-A292-F9A04C1F7CB6}"/>
              </a:ext>
            </a:extLst>
          </p:cNvPr>
          <p:cNvSpPr txBox="1"/>
          <p:nvPr/>
        </p:nvSpPr>
        <p:spPr>
          <a:xfrm>
            <a:off x="6348344" y="4590781"/>
            <a:ext cx="4758020" cy="1200329"/>
          </a:xfrm>
          <a:prstGeom prst="rect">
            <a:avLst/>
          </a:prstGeom>
          <a:noFill/>
        </p:spPr>
        <p:txBody>
          <a:bodyPr wrap="square" rtlCol="0">
            <a:spAutoFit/>
          </a:bodyPr>
          <a:lstStyle/>
          <a:p>
            <a:pPr marL="285750" lvl="0" indent="-285750">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cs typeface="Arial" panose="020B0604020202020204" pitchFamily="34" charset="0"/>
              </a:rPr>
              <a:t>The programme manager post is programmed over the revised </a:t>
            </a:r>
            <a:r>
              <a:rPr lang="en-GB" sz="1800">
                <a:effectLst/>
                <a:latin typeface="Arial" panose="020B0604020202020204" pitchFamily="34" charset="0"/>
                <a:ea typeface="Times New Roman" panose="02020603050405020304" pitchFamily="18" charset="0"/>
                <a:cs typeface="Arial" panose="020B0604020202020204" pitchFamily="34" charset="0"/>
              </a:rPr>
              <a:t>timescale for </a:t>
            </a:r>
            <a:r>
              <a:rPr lang="en-GB" sz="1800" dirty="0">
                <a:effectLst/>
                <a:latin typeface="Arial" panose="020B0604020202020204" pitchFamily="34" charset="0"/>
                <a:ea typeface="Times New Roman" panose="02020603050405020304" pitchFamily="18" charset="0"/>
                <a:cs typeface="Arial" panose="020B0604020202020204" pitchFamily="34" charset="0"/>
              </a:rPr>
              <a:t>the programme from 22/23 to year 10 of </a:t>
            </a:r>
            <a:r>
              <a:rPr lang="en-GB" sz="1800">
                <a:effectLst/>
                <a:latin typeface="Arial" panose="020B0604020202020204" pitchFamily="34" charset="0"/>
                <a:ea typeface="Times New Roman" panose="02020603050405020304" pitchFamily="18" charset="0"/>
                <a:cs typeface="Arial" panose="020B0604020202020204" pitchFamily="34" charset="0"/>
              </a:rPr>
              <a:t>the Deal.</a:t>
            </a:r>
            <a:endParaRPr lang="en-GB"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1708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10A0CA8-126C-431F-91D6-5234BE30A8E8}"/>
              </a:ext>
            </a:extLst>
          </p:cNvPr>
          <p:cNvSpPr/>
          <p:nvPr/>
        </p:nvSpPr>
        <p:spPr>
          <a:xfrm>
            <a:off x="284606" y="1033562"/>
            <a:ext cx="5484445" cy="24745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13420" y="131194"/>
            <a:ext cx="8511689" cy="646331"/>
          </a:xfrm>
          <a:prstGeom prst="rect">
            <a:avLst/>
          </a:prstGeom>
          <a:noFill/>
        </p:spPr>
        <p:txBody>
          <a:bodyPr wrap="none" rtlCol="0">
            <a:spAutoFit/>
          </a:bodyPr>
          <a:lstStyle/>
          <a:p>
            <a:r>
              <a:rPr lang="en-GB" sz="3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Life Sciences – Biotech and Med Tech</a:t>
            </a:r>
            <a:endParaRPr lang="en-GB" sz="3600" dirty="0">
              <a:solidFill>
                <a:schemeClr val="bg1"/>
              </a:solidFill>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BF11AD7F-0C8C-4C04-B80D-AB895A54F9F8}"/>
              </a:ext>
            </a:extLst>
          </p:cNvPr>
          <p:cNvSpPr/>
          <p:nvPr/>
        </p:nvSpPr>
        <p:spPr>
          <a:xfrm>
            <a:off x="6305513" y="1031879"/>
            <a:ext cx="5522546" cy="24745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0" name="Rectangle 39">
            <a:extLst>
              <a:ext uri="{FF2B5EF4-FFF2-40B4-BE49-F238E27FC236}">
                <a16:creationId xmlns:a16="http://schemas.microsoft.com/office/drawing/2014/main" id="{030A396E-38EB-4A7C-91E0-823921A54403}"/>
              </a:ext>
            </a:extLst>
          </p:cNvPr>
          <p:cNvSpPr/>
          <p:nvPr/>
        </p:nvSpPr>
        <p:spPr>
          <a:xfrm>
            <a:off x="294307" y="3724556"/>
            <a:ext cx="549489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dirty="0"/>
          </a:p>
        </p:txBody>
      </p:sp>
      <p:sp>
        <p:nvSpPr>
          <p:cNvPr id="41" name="Rectangle 40">
            <a:extLst>
              <a:ext uri="{FF2B5EF4-FFF2-40B4-BE49-F238E27FC236}">
                <a16:creationId xmlns:a16="http://schemas.microsoft.com/office/drawing/2014/main" id="{2F20AF91-C03A-4BC7-A7C4-B6D5CDB6C0D1}"/>
              </a:ext>
            </a:extLst>
          </p:cNvPr>
          <p:cNvSpPr/>
          <p:nvPr/>
        </p:nvSpPr>
        <p:spPr>
          <a:xfrm>
            <a:off x="6334668" y="3724555"/>
            <a:ext cx="552285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3" name="Rectangle 42">
            <a:extLst>
              <a:ext uri="{FF2B5EF4-FFF2-40B4-BE49-F238E27FC236}">
                <a16:creationId xmlns:a16="http://schemas.microsoft.com/office/drawing/2014/main" id="{65A23A67-E158-4FD8-83F3-F522AA2A1F85}"/>
              </a:ext>
            </a:extLst>
          </p:cNvPr>
          <p:cNvSpPr/>
          <p:nvPr/>
        </p:nvSpPr>
        <p:spPr>
          <a:xfrm>
            <a:off x="6319803" y="1039914"/>
            <a:ext cx="5521569" cy="410478"/>
          </a:xfrm>
          <a:prstGeom prst="rect">
            <a:avLst/>
          </a:prstGeom>
          <a:solidFill>
            <a:srgbClr val="005F7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b="1" dirty="0">
                <a:solidFill>
                  <a:schemeClr val="bg1"/>
                </a:solidFill>
                <a:latin typeface="Arial" panose="020B0604020202020204" pitchFamily="34" charset="0"/>
                <a:cs typeface="Arial" panose="020B0604020202020204" pitchFamily="34" charset="0"/>
              </a:rPr>
              <a:t>Challenging landscape</a:t>
            </a:r>
          </a:p>
        </p:txBody>
      </p:sp>
      <p:sp>
        <p:nvSpPr>
          <p:cNvPr id="47" name="Rectangle 46">
            <a:extLst>
              <a:ext uri="{FF2B5EF4-FFF2-40B4-BE49-F238E27FC236}">
                <a16:creationId xmlns:a16="http://schemas.microsoft.com/office/drawing/2014/main" id="{26E510AC-F8A0-43E6-A307-B92013335497}"/>
              </a:ext>
            </a:extLst>
          </p:cNvPr>
          <p:cNvSpPr/>
          <p:nvPr/>
        </p:nvSpPr>
        <p:spPr>
          <a:xfrm>
            <a:off x="304834" y="3730519"/>
            <a:ext cx="5494893" cy="48129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Objectives</a:t>
            </a:r>
            <a:endParaRPr lang="en-GB" sz="2000" b="1" dirty="0">
              <a:solidFill>
                <a:schemeClr val="bg1"/>
              </a:solidFill>
              <a:latin typeface="Arial" panose="020B0604020202020204" pitchFamily="34" charset="0"/>
              <a:cs typeface="Arial" panose="020B0604020202020204" pitchFamily="34" charset="0"/>
            </a:endParaRPr>
          </a:p>
        </p:txBody>
      </p:sp>
      <p:sp>
        <p:nvSpPr>
          <p:cNvPr id="48" name="Rectangle 47">
            <a:extLst>
              <a:ext uri="{FF2B5EF4-FFF2-40B4-BE49-F238E27FC236}">
                <a16:creationId xmlns:a16="http://schemas.microsoft.com/office/drawing/2014/main" id="{4E93F4F1-FD52-457A-8C07-80A222A20DBF}"/>
              </a:ext>
            </a:extLst>
          </p:cNvPr>
          <p:cNvSpPr/>
          <p:nvPr/>
        </p:nvSpPr>
        <p:spPr>
          <a:xfrm>
            <a:off x="6348344" y="3741313"/>
            <a:ext cx="5482239" cy="469201"/>
          </a:xfrm>
          <a:prstGeom prst="rect">
            <a:avLst/>
          </a:prstGeom>
          <a:solidFill>
            <a:srgbClr val="665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Timeline</a:t>
            </a:r>
          </a:p>
        </p:txBody>
      </p:sp>
      <p:pic>
        <p:nvPicPr>
          <p:cNvPr id="13" name="Picture 12" descr="Icon&#10;&#10;Description automatically generated">
            <a:extLst>
              <a:ext uri="{FF2B5EF4-FFF2-40B4-BE49-F238E27FC236}">
                <a16:creationId xmlns:a16="http://schemas.microsoft.com/office/drawing/2014/main" id="{F709812F-6338-4232-B271-C94DA9CB34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350" y="1450392"/>
            <a:ext cx="1080000" cy="1077722"/>
          </a:xfrm>
          <a:prstGeom prst="rect">
            <a:avLst/>
          </a:prstGeom>
        </p:spPr>
      </p:pic>
      <p:sp>
        <p:nvSpPr>
          <p:cNvPr id="31" name="Rectangle 30">
            <a:extLst>
              <a:ext uri="{FF2B5EF4-FFF2-40B4-BE49-F238E27FC236}">
                <a16:creationId xmlns:a16="http://schemas.microsoft.com/office/drawing/2014/main" id="{8E7232B7-16DA-4689-ADF5-8C4FFE966021}"/>
              </a:ext>
            </a:extLst>
          </p:cNvPr>
          <p:cNvSpPr/>
          <p:nvPr/>
        </p:nvSpPr>
        <p:spPr>
          <a:xfrm>
            <a:off x="284605" y="1039914"/>
            <a:ext cx="5484444" cy="410478"/>
          </a:xfrm>
          <a:prstGeom prst="rect">
            <a:avLst/>
          </a:prstGeom>
          <a:solidFill>
            <a:srgbClr val="AAA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Address issues in the Region</a:t>
            </a:r>
          </a:p>
        </p:txBody>
      </p:sp>
      <p:pic>
        <p:nvPicPr>
          <p:cNvPr id="22" name="Picture 21" descr="Icon&#10;&#10;Description automatically generated">
            <a:extLst>
              <a:ext uri="{FF2B5EF4-FFF2-40B4-BE49-F238E27FC236}">
                <a16:creationId xmlns:a16="http://schemas.microsoft.com/office/drawing/2014/main" id="{1B2AAF84-417D-456B-BE48-FB306DEFD9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2263" y="1528555"/>
            <a:ext cx="1008000" cy="1008000"/>
          </a:xfrm>
          <a:prstGeom prst="rect">
            <a:avLst/>
          </a:prstGeom>
        </p:spPr>
      </p:pic>
      <p:pic>
        <p:nvPicPr>
          <p:cNvPr id="6" name="Graphic 5" descr="Clock with solid fill">
            <a:extLst>
              <a:ext uri="{FF2B5EF4-FFF2-40B4-BE49-F238E27FC236}">
                <a16:creationId xmlns:a16="http://schemas.microsoft.com/office/drawing/2014/main" id="{87E533DF-201E-4B4C-8ACA-0D0A5477C5A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71893" y="4239672"/>
            <a:ext cx="914400" cy="914400"/>
          </a:xfrm>
          <a:prstGeom prst="rect">
            <a:avLst/>
          </a:prstGeom>
        </p:spPr>
      </p:pic>
      <p:pic>
        <p:nvPicPr>
          <p:cNvPr id="8" name="Graphic 7" descr="Presentation with checklist with solid fill">
            <a:extLst>
              <a:ext uri="{FF2B5EF4-FFF2-40B4-BE49-F238E27FC236}">
                <a16:creationId xmlns:a16="http://schemas.microsoft.com/office/drawing/2014/main" id="{DA215136-B152-412E-97CF-B03BB2F38D9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99787" y="4191671"/>
            <a:ext cx="914400" cy="914400"/>
          </a:xfrm>
          <a:prstGeom prst="rect">
            <a:avLst/>
          </a:prstGeom>
        </p:spPr>
      </p:pic>
      <p:sp>
        <p:nvSpPr>
          <p:cNvPr id="2" name="TextBox 1">
            <a:extLst>
              <a:ext uri="{FF2B5EF4-FFF2-40B4-BE49-F238E27FC236}">
                <a16:creationId xmlns:a16="http://schemas.microsoft.com/office/drawing/2014/main" id="{8BC24D11-FCE6-41B9-A4C4-C7D8DD985AD9}"/>
              </a:ext>
            </a:extLst>
          </p:cNvPr>
          <p:cNvSpPr txBox="1"/>
          <p:nvPr/>
        </p:nvSpPr>
        <p:spPr>
          <a:xfrm>
            <a:off x="213420" y="1659392"/>
            <a:ext cx="4879929" cy="1754326"/>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Lack of skills and up to date education and training to support sector growth</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Lack of inclusion within sectors :BAME, those with disabilities, those from deprived areas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Growing productivity gap</a:t>
            </a:r>
            <a:endParaRPr lang="en-GB"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376DCA5-F333-4673-9AE9-C021C52F43CC}"/>
              </a:ext>
            </a:extLst>
          </p:cNvPr>
          <p:cNvSpPr txBox="1"/>
          <p:nvPr/>
        </p:nvSpPr>
        <p:spPr>
          <a:xfrm>
            <a:off x="293965" y="4338056"/>
            <a:ext cx="4668453" cy="2031325"/>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Provide pathways to fill skills needs of biotech, biomedical and </a:t>
            </a:r>
            <a:r>
              <a:rPr lang="en-US" dirty="0" err="1">
                <a:latin typeface="Arial" panose="020B0604020202020204" pitchFamily="34" charset="0"/>
                <a:cs typeface="Arial" panose="020B0604020202020204" pitchFamily="34" charset="0"/>
              </a:rPr>
              <a:t>agritech</a:t>
            </a:r>
            <a:r>
              <a:rPr lang="en-US" dirty="0">
                <a:latin typeface="Arial" panose="020B0604020202020204" pitchFamily="34" charset="0"/>
                <a:cs typeface="Arial" panose="020B0604020202020204" pitchFamily="34" charset="0"/>
              </a:rPr>
              <a:t> sectors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Increase training placements within target sectors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Develop new training and certification opportunities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Produce a more diverse workforce</a:t>
            </a:r>
            <a:endParaRPr lang="en-GB"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D8F4943B-88B8-4656-86BB-544843A98A98}"/>
              </a:ext>
            </a:extLst>
          </p:cNvPr>
          <p:cNvSpPr txBox="1"/>
          <p:nvPr/>
        </p:nvSpPr>
        <p:spPr>
          <a:xfrm>
            <a:off x="6348344" y="1835532"/>
            <a:ext cx="5187544" cy="1477328"/>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Brexit and covid impacts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Education system disruption</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Lack of investment in education and training</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Meeting skills needs of new/ developing industries</a:t>
            </a:r>
          </a:p>
        </p:txBody>
      </p:sp>
      <p:sp>
        <p:nvSpPr>
          <p:cNvPr id="11" name="TextBox 10">
            <a:extLst>
              <a:ext uri="{FF2B5EF4-FFF2-40B4-BE49-F238E27FC236}">
                <a16:creationId xmlns:a16="http://schemas.microsoft.com/office/drawing/2014/main" id="{CBAA8449-B917-4B11-A292-F9A04C1F7CB6}"/>
              </a:ext>
            </a:extLst>
          </p:cNvPr>
          <p:cNvSpPr txBox="1"/>
          <p:nvPr/>
        </p:nvSpPr>
        <p:spPr>
          <a:xfrm>
            <a:off x="6348344" y="4590781"/>
            <a:ext cx="4758020" cy="1754326"/>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Phase 1 Recruit staff and build partnerships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Phase 2 Operational planning and work scheduling</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Phase 3 Qualification development, placement provision, outreach work</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1293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13420" y="131194"/>
            <a:ext cx="3877985" cy="646331"/>
          </a:xfrm>
          <a:prstGeom prst="rect">
            <a:avLst/>
          </a:prstGeom>
          <a:noFill/>
        </p:spPr>
        <p:txBody>
          <a:bodyPr wrap="none" rtlCol="0">
            <a:spAutoFit/>
          </a:bodyPr>
          <a:lstStyle/>
          <a:p>
            <a:r>
              <a:rPr lang="en-GB" sz="3600" b="1" dirty="0">
                <a:solidFill>
                  <a:schemeClr val="bg1"/>
                </a:solidFill>
                <a:latin typeface="Arial" panose="020B0604020202020204" pitchFamily="34" charset="0"/>
                <a:cs typeface="Arial" panose="020B0604020202020204" pitchFamily="34" charset="0"/>
              </a:rPr>
              <a:t>Hospitality Skills</a:t>
            </a:r>
          </a:p>
        </p:txBody>
      </p:sp>
      <p:sp>
        <p:nvSpPr>
          <p:cNvPr id="37" name="Rectangle 36">
            <a:extLst>
              <a:ext uri="{FF2B5EF4-FFF2-40B4-BE49-F238E27FC236}">
                <a16:creationId xmlns:a16="http://schemas.microsoft.com/office/drawing/2014/main" id="{BF11AD7F-0C8C-4C04-B80D-AB895A54F9F8}"/>
              </a:ext>
            </a:extLst>
          </p:cNvPr>
          <p:cNvSpPr/>
          <p:nvPr/>
        </p:nvSpPr>
        <p:spPr>
          <a:xfrm>
            <a:off x="6306127" y="1033562"/>
            <a:ext cx="5522546" cy="24745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0" name="Rectangle 39">
            <a:extLst>
              <a:ext uri="{FF2B5EF4-FFF2-40B4-BE49-F238E27FC236}">
                <a16:creationId xmlns:a16="http://schemas.microsoft.com/office/drawing/2014/main" id="{030A396E-38EB-4A7C-91E0-823921A54403}"/>
              </a:ext>
            </a:extLst>
          </p:cNvPr>
          <p:cNvSpPr/>
          <p:nvPr/>
        </p:nvSpPr>
        <p:spPr>
          <a:xfrm>
            <a:off x="334479" y="3870978"/>
            <a:ext cx="549489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Raising the perception of the hospitality industry through career pathways approach to attract retain and upskill current and potential workforce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prstClr val="black"/>
                </a:solidFill>
                <a:latin typeface="Arial" panose="020B0604020202020204" pitchFamily="34" charset="0"/>
                <a:cs typeface="Arial" panose="020B0604020202020204" pitchFamily="34" charset="0"/>
              </a:rPr>
              <a:t>Putting in place the support required to increase workforce diversity and inclusion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Enhancing the ability of partners to work collaboratively to build a more inclusive, innovative and future-proofed job market</a:t>
            </a:r>
          </a:p>
        </p:txBody>
      </p:sp>
      <p:sp>
        <p:nvSpPr>
          <p:cNvPr id="41" name="Rectangle 40">
            <a:extLst>
              <a:ext uri="{FF2B5EF4-FFF2-40B4-BE49-F238E27FC236}">
                <a16:creationId xmlns:a16="http://schemas.microsoft.com/office/drawing/2014/main" id="{2F20AF91-C03A-4BC7-A7C4-B6D5CDB6C0D1}"/>
              </a:ext>
            </a:extLst>
          </p:cNvPr>
          <p:cNvSpPr/>
          <p:nvPr/>
        </p:nvSpPr>
        <p:spPr>
          <a:xfrm>
            <a:off x="6334668" y="3724555"/>
            <a:ext cx="552285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3" name="Rectangle 42">
            <a:extLst>
              <a:ext uri="{FF2B5EF4-FFF2-40B4-BE49-F238E27FC236}">
                <a16:creationId xmlns:a16="http://schemas.microsoft.com/office/drawing/2014/main" id="{65A23A67-E158-4FD8-83F3-F522AA2A1F85}"/>
              </a:ext>
            </a:extLst>
          </p:cNvPr>
          <p:cNvSpPr/>
          <p:nvPr/>
        </p:nvSpPr>
        <p:spPr>
          <a:xfrm>
            <a:off x="6319803" y="1039914"/>
            <a:ext cx="5521569" cy="410478"/>
          </a:xfrm>
          <a:prstGeom prst="rect">
            <a:avLst/>
          </a:prstGeom>
          <a:solidFill>
            <a:srgbClr val="005F7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b="1" dirty="0">
                <a:solidFill>
                  <a:schemeClr val="bg1"/>
                </a:solidFill>
                <a:latin typeface="Arial" panose="020B0604020202020204" pitchFamily="34" charset="0"/>
                <a:cs typeface="Arial" panose="020B0604020202020204" pitchFamily="34" charset="0"/>
              </a:rPr>
              <a:t>Challenging landscape</a:t>
            </a:r>
          </a:p>
        </p:txBody>
      </p:sp>
      <p:sp>
        <p:nvSpPr>
          <p:cNvPr id="47" name="Rectangle 46">
            <a:extLst>
              <a:ext uri="{FF2B5EF4-FFF2-40B4-BE49-F238E27FC236}">
                <a16:creationId xmlns:a16="http://schemas.microsoft.com/office/drawing/2014/main" id="{26E510AC-F8A0-43E6-A307-B92013335497}"/>
              </a:ext>
            </a:extLst>
          </p:cNvPr>
          <p:cNvSpPr/>
          <p:nvPr/>
        </p:nvSpPr>
        <p:spPr>
          <a:xfrm>
            <a:off x="334479" y="3630333"/>
            <a:ext cx="5494893" cy="48129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Objectives</a:t>
            </a:r>
            <a:endParaRPr lang="en-GB" sz="2000" b="1" dirty="0">
              <a:solidFill>
                <a:schemeClr val="bg1"/>
              </a:solidFill>
              <a:latin typeface="Arial" panose="020B0604020202020204" pitchFamily="34" charset="0"/>
              <a:cs typeface="Arial" panose="020B0604020202020204" pitchFamily="34" charset="0"/>
            </a:endParaRPr>
          </a:p>
        </p:txBody>
      </p:sp>
      <p:sp>
        <p:nvSpPr>
          <p:cNvPr id="48" name="Rectangle 47">
            <a:extLst>
              <a:ext uri="{FF2B5EF4-FFF2-40B4-BE49-F238E27FC236}">
                <a16:creationId xmlns:a16="http://schemas.microsoft.com/office/drawing/2014/main" id="{4E93F4F1-FD52-457A-8C07-80A222A20DBF}"/>
              </a:ext>
            </a:extLst>
          </p:cNvPr>
          <p:cNvSpPr/>
          <p:nvPr/>
        </p:nvSpPr>
        <p:spPr>
          <a:xfrm>
            <a:off x="6346434" y="3619801"/>
            <a:ext cx="5482239" cy="469201"/>
          </a:xfrm>
          <a:prstGeom prst="rect">
            <a:avLst/>
          </a:prstGeom>
          <a:solidFill>
            <a:srgbClr val="665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Timeline</a:t>
            </a:r>
          </a:p>
        </p:txBody>
      </p:sp>
      <p:sp>
        <p:nvSpPr>
          <p:cNvPr id="73" name="TextBox 72">
            <a:extLst>
              <a:ext uri="{FF2B5EF4-FFF2-40B4-BE49-F238E27FC236}">
                <a16:creationId xmlns:a16="http://schemas.microsoft.com/office/drawing/2014/main" id="{2567198D-4B0C-49AD-9CF5-F70686846F71}"/>
              </a:ext>
            </a:extLst>
          </p:cNvPr>
          <p:cNvSpPr txBox="1"/>
          <p:nvPr/>
        </p:nvSpPr>
        <p:spPr>
          <a:xfrm>
            <a:off x="6363440" y="4239672"/>
            <a:ext cx="4953036" cy="203132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Taking a 2 phase approach:</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Phase 1 appoint project lead to engage industry to determine most impactful interventions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Phase 2  - implement the plan to support the sector to emerge from Covid/ Brexit impacts</a:t>
            </a:r>
          </a:p>
        </p:txBody>
      </p:sp>
      <p:sp>
        <p:nvSpPr>
          <p:cNvPr id="30" name="Rectangle 29">
            <a:extLst>
              <a:ext uri="{FF2B5EF4-FFF2-40B4-BE49-F238E27FC236}">
                <a16:creationId xmlns:a16="http://schemas.microsoft.com/office/drawing/2014/main" id="{2E493A75-237C-4776-A764-5694BBD5B078}"/>
              </a:ext>
            </a:extLst>
          </p:cNvPr>
          <p:cNvSpPr/>
          <p:nvPr/>
        </p:nvSpPr>
        <p:spPr>
          <a:xfrm>
            <a:off x="284606" y="1033562"/>
            <a:ext cx="5484445" cy="24745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pic>
        <p:nvPicPr>
          <p:cNvPr id="13" name="Picture 12" descr="Icon&#10;&#10;Description automatically generated">
            <a:extLst>
              <a:ext uri="{FF2B5EF4-FFF2-40B4-BE49-F238E27FC236}">
                <a16:creationId xmlns:a16="http://schemas.microsoft.com/office/drawing/2014/main" id="{F709812F-6338-4232-B271-C94DA9CB34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2350" y="1450392"/>
            <a:ext cx="1080000" cy="1077722"/>
          </a:xfrm>
          <a:prstGeom prst="rect">
            <a:avLst/>
          </a:prstGeom>
        </p:spPr>
      </p:pic>
      <p:sp>
        <p:nvSpPr>
          <p:cNvPr id="31" name="Rectangle 30">
            <a:extLst>
              <a:ext uri="{FF2B5EF4-FFF2-40B4-BE49-F238E27FC236}">
                <a16:creationId xmlns:a16="http://schemas.microsoft.com/office/drawing/2014/main" id="{8E7232B7-16DA-4689-ADF5-8C4FFE966021}"/>
              </a:ext>
            </a:extLst>
          </p:cNvPr>
          <p:cNvSpPr/>
          <p:nvPr/>
        </p:nvSpPr>
        <p:spPr>
          <a:xfrm>
            <a:off x="284605" y="1039914"/>
            <a:ext cx="5484444" cy="410478"/>
          </a:xfrm>
          <a:prstGeom prst="rect">
            <a:avLst/>
          </a:prstGeom>
          <a:solidFill>
            <a:srgbClr val="AAA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Address issues in the Region</a:t>
            </a:r>
          </a:p>
        </p:txBody>
      </p:sp>
      <p:sp>
        <p:nvSpPr>
          <p:cNvPr id="54" name="TextBox 53">
            <a:extLst>
              <a:ext uri="{FF2B5EF4-FFF2-40B4-BE49-F238E27FC236}">
                <a16:creationId xmlns:a16="http://schemas.microsoft.com/office/drawing/2014/main" id="{4BA05043-15BF-4222-A2A2-BD4D96B6CAC4}"/>
              </a:ext>
            </a:extLst>
          </p:cNvPr>
          <p:cNvSpPr txBox="1"/>
          <p:nvPr/>
        </p:nvSpPr>
        <p:spPr>
          <a:xfrm>
            <a:off x="284603" y="1456744"/>
            <a:ext cx="5395335" cy="2031325"/>
          </a:xfrm>
          <a:prstGeom prst="rect">
            <a:avLst/>
          </a:prstGeom>
          <a:noFill/>
        </p:spPr>
        <p:txBody>
          <a:bodyPr wrap="square" lIns="91440" tIns="45720" rIns="91440" bIns="45720" numCol="1" rtlCol="0" anchor="t">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Sector disproportionately impacted by </a:t>
            </a:r>
          </a:p>
          <a:p>
            <a:r>
              <a:rPr lang="en-GB" dirty="0">
                <a:latin typeface="Arial" panose="020B0604020202020204" pitchFamily="34" charset="0"/>
                <a:cs typeface="Arial" panose="020B0604020202020204" pitchFamily="34" charset="0"/>
              </a:rPr>
              <a:t>     Covid and Brexit</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14.6% sectoral workforce EU nationals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Major ongoing skills and employability challenges with c12,000 job demand to 2030</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Talent attraction and retention</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Realigning sector perceptions </a:t>
            </a:r>
          </a:p>
        </p:txBody>
      </p:sp>
      <p:pic>
        <p:nvPicPr>
          <p:cNvPr id="22" name="Picture 21" descr="Icon&#10;&#10;Description automatically generated">
            <a:extLst>
              <a:ext uri="{FF2B5EF4-FFF2-40B4-BE49-F238E27FC236}">
                <a16:creationId xmlns:a16="http://schemas.microsoft.com/office/drawing/2014/main" id="{1B2AAF84-417D-456B-BE48-FB306DEFD9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2263" y="1528555"/>
            <a:ext cx="1008000" cy="1008000"/>
          </a:xfrm>
          <a:prstGeom prst="rect">
            <a:avLst/>
          </a:prstGeom>
        </p:spPr>
      </p:pic>
      <p:sp>
        <p:nvSpPr>
          <p:cNvPr id="79" name="TextBox 78">
            <a:extLst>
              <a:ext uri="{FF2B5EF4-FFF2-40B4-BE49-F238E27FC236}">
                <a16:creationId xmlns:a16="http://schemas.microsoft.com/office/drawing/2014/main" id="{F37E653E-8571-4444-A721-A1CD0EA6D790}"/>
              </a:ext>
            </a:extLst>
          </p:cNvPr>
          <p:cNvSpPr txBox="1"/>
          <p:nvPr/>
        </p:nvSpPr>
        <p:spPr>
          <a:xfrm>
            <a:off x="6383034" y="1554980"/>
            <a:ext cx="4887718" cy="203132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Uncertainty remains from the pandemic</a:t>
            </a:r>
          </a:p>
          <a:p>
            <a:pPr marL="285750" indent="-285750">
              <a:buFont typeface="Arial" panose="020B0604020202020204" pitchFamily="34" charset="0"/>
              <a:buChar char="•"/>
            </a:pPr>
            <a:r>
              <a:rPr lang="en-US" sz="1800" dirty="0">
                <a:effectLst/>
                <a:latin typeface="Arial" panose="020B0604020202020204" pitchFamily="34" charset="0"/>
                <a:ea typeface="Times" panose="02020603050405020304" pitchFamily="18" charset="0"/>
              </a:rPr>
              <a:t>Accommodation and food services GDP levels were &gt;60% below February 2020 levels in December 2020</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EU exit – labour supply, increased costs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Pockets of inequality</a:t>
            </a:r>
          </a:p>
          <a:p>
            <a:pPr marL="285750" indent="-285750">
              <a:buFont typeface="Arial" panose="020B0604020202020204" pitchFamily="34" charset="0"/>
              <a:buChar char="•"/>
            </a:pPr>
            <a:endParaRPr lang="en-GB" dirty="0">
              <a:latin typeface="Arial"/>
              <a:cs typeface="Arial"/>
            </a:endParaRPr>
          </a:p>
        </p:txBody>
      </p:sp>
      <p:pic>
        <p:nvPicPr>
          <p:cNvPr id="6" name="Graphic 5" descr="Clock with solid fill">
            <a:extLst>
              <a:ext uri="{FF2B5EF4-FFF2-40B4-BE49-F238E27FC236}">
                <a16:creationId xmlns:a16="http://schemas.microsoft.com/office/drawing/2014/main" id="{87E533DF-201E-4B4C-8ACA-0D0A5477C5A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71893" y="4239672"/>
            <a:ext cx="914400" cy="914400"/>
          </a:xfrm>
          <a:prstGeom prst="rect">
            <a:avLst/>
          </a:prstGeom>
        </p:spPr>
      </p:pic>
      <p:pic>
        <p:nvPicPr>
          <p:cNvPr id="8" name="Graphic 7" descr="Presentation with checklist with solid fill">
            <a:extLst>
              <a:ext uri="{FF2B5EF4-FFF2-40B4-BE49-F238E27FC236}">
                <a16:creationId xmlns:a16="http://schemas.microsoft.com/office/drawing/2014/main" id="{DA215136-B152-412E-97CF-B03BB2F38D9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900620" y="5292546"/>
            <a:ext cx="914400" cy="914400"/>
          </a:xfrm>
          <a:prstGeom prst="rect">
            <a:avLst/>
          </a:prstGeom>
        </p:spPr>
      </p:pic>
    </p:spTree>
    <p:extLst>
      <p:ext uri="{BB962C8B-B14F-4D97-AF65-F5344CB8AC3E}">
        <p14:creationId xmlns:p14="http://schemas.microsoft.com/office/powerpoint/2010/main" val="3120620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5A8E4A3-2588-4712-BF46-CADBC4C47A58}"/>
              </a:ext>
            </a:extLst>
          </p:cNvPr>
          <p:cNvSpPr/>
          <p:nvPr/>
        </p:nvSpPr>
        <p:spPr>
          <a:xfrm>
            <a:off x="284606" y="1033561"/>
            <a:ext cx="5484445" cy="26909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13420" y="131194"/>
            <a:ext cx="2929007" cy="675249"/>
          </a:xfrm>
          <a:prstGeom prst="rect">
            <a:avLst/>
          </a:prstGeom>
          <a:noFill/>
        </p:spPr>
        <p:txBody>
          <a:bodyPr wrap="none" rtlCol="0">
            <a:spAutoFit/>
          </a:bodyPr>
          <a:lstStyle/>
          <a:p>
            <a:pPr fontAlgn="base">
              <a:lnSpc>
                <a:spcPct val="115000"/>
              </a:lnSpc>
              <a:spcAft>
                <a:spcPts val="1000"/>
              </a:spcAft>
            </a:pPr>
            <a:r>
              <a:rPr lang="en-GB" sz="3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Digital Skills</a:t>
            </a:r>
            <a:endParaRPr lang="en-GB" sz="3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7" name="Rectangle 36">
            <a:extLst>
              <a:ext uri="{FF2B5EF4-FFF2-40B4-BE49-F238E27FC236}">
                <a16:creationId xmlns:a16="http://schemas.microsoft.com/office/drawing/2014/main" id="{BF11AD7F-0C8C-4C04-B80D-AB895A54F9F8}"/>
              </a:ext>
            </a:extLst>
          </p:cNvPr>
          <p:cNvSpPr/>
          <p:nvPr/>
        </p:nvSpPr>
        <p:spPr>
          <a:xfrm>
            <a:off x="6305513" y="1031878"/>
            <a:ext cx="5522546" cy="27094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0" name="Rectangle 39">
            <a:extLst>
              <a:ext uri="{FF2B5EF4-FFF2-40B4-BE49-F238E27FC236}">
                <a16:creationId xmlns:a16="http://schemas.microsoft.com/office/drawing/2014/main" id="{030A396E-38EB-4A7C-91E0-823921A54403}"/>
              </a:ext>
            </a:extLst>
          </p:cNvPr>
          <p:cNvSpPr/>
          <p:nvPr/>
        </p:nvSpPr>
        <p:spPr>
          <a:xfrm>
            <a:off x="294307" y="3724556"/>
            <a:ext cx="549489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dirty="0"/>
          </a:p>
        </p:txBody>
      </p:sp>
      <p:sp>
        <p:nvSpPr>
          <p:cNvPr id="41" name="Rectangle 40">
            <a:extLst>
              <a:ext uri="{FF2B5EF4-FFF2-40B4-BE49-F238E27FC236}">
                <a16:creationId xmlns:a16="http://schemas.microsoft.com/office/drawing/2014/main" id="{2F20AF91-C03A-4BC7-A7C4-B6D5CDB6C0D1}"/>
              </a:ext>
            </a:extLst>
          </p:cNvPr>
          <p:cNvSpPr/>
          <p:nvPr/>
        </p:nvSpPr>
        <p:spPr>
          <a:xfrm>
            <a:off x="6334668" y="3724555"/>
            <a:ext cx="552285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3" name="Rectangle 42">
            <a:extLst>
              <a:ext uri="{FF2B5EF4-FFF2-40B4-BE49-F238E27FC236}">
                <a16:creationId xmlns:a16="http://schemas.microsoft.com/office/drawing/2014/main" id="{65A23A67-E158-4FD8-83F3-F522AA2A1F85}"/>
              </a:ext>
            </a:extLst>
          </p:cNvPr>
          <p:cNvSpPr/>
          <p:nvPr/>
        </p:nvSpPr>
        <p:spPr>
          <a:xfrm>
            <a:off x="6319803" y="1039914"/>
            <a:ext cx="5521569" cy="410478"/>
          </a:xfrm>
          <a:prstGeom prst="rect">
            <a:avLst/>
          </a:prstGeom>
          <a:solidFill>
            <a:srgbClr val="005F7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b="1" dirty="0">
                <a:solidFill>
                  <a:schemeClr val="bg1"/>
                </a:solidFill>
                <a:latin typeface="Arial" panose="020B0604020202020204" pitchFamily="34" charset="0"/>
                <a:cs typeface="Arial" panose="020B0604020202020204" pitchFamily="34" charset="0"/>
              </a:rPr>
              <a:t>Challenging landscape</a:t>
            </a:r>
          </a:p>
        </p:txBody>
      </p:sp>
      <p:sp>
        <p:nvSpPr>
          <p:cNvPr id="47" name="Rectangle 46">
            <a:extLst>
              <a:ext uri="{FF2B5EF4-FFF2-40B4-BE49-F238E27FC236}">
                <a16:creationId xmlns:a16="http://schemas.microsoft.com/office/drawing/2014/main" id="{26E510AC-F8A0-43E6-A307-B92013335497}"/>
              </a:ext>
            </a:extLst>
          </p:cNvPr>
          <p:cNvSpPr/>
          <p:nvPr/>
        </p:nvSpPr>
        <p:spPr>
          <a:xfrm>
            <a:off x="304834" y="3730519"/>
            <a:ext cx="5494893" cy="48129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Objectives</a:t>
            </a:r>
            <a:endParaRPr lang="en-GB" sz="2000" b="1" dirty="0">
              <a:solidFill>
                <a:schemeClr val="bg1"/>
              </a:solidFill>
              <a:latin typeface="Arial" panose="020B0604020202020204" pitchFamily="34" charset="0"/>
              <a:cs typeface="Arial" panose="020B0604020202020204" pitchFamily="34" charset="0"/>
            </a:endParaRPr>
          </a:p>
        </p:txBody>
      </p:sp>
      <p:sp>
        <p:nvSpPr>
          <p:cNvPr id="48" name="Rectangle 47">
            <a:extLst>
              <a:ext uri="{FF2B5EF4-FFF2-40B4-BE49-F238E27FC236}">
                <a16:creationId xmlns:a16="http://schemas.microsoft.com/office/drawing/2014/main" id="{4E93F4F1-FD52-457A-8C07-80A222A20DBF}"/>
              </a:ext>
            </a:extLst>
          </p:cNvPr>
          <p:cNvSpPr/>
          <p:nvPr/>
        </p:nvSpPr>
        <p:spPr>
          <a:xfrm>
            <a:off x="6348344" y="3741313"/>
            <a:ext cx="5482239" cy="469201"/>
          </a:xfrm>
          <a:prstGeom prst="rect">
            <a:avLst/>
          </a:prstGeom>
          <a:solidFill>
            <a:srgbClr val="665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Timeline</a:t>
            </a:r>
          </a:p>
        </p:txBody>
      </p:sp>
      <p:pic>
        <p:nvPicPr>
          <p:cNvPr id="13" name="Picture 12" descr="Icon&#10;&#10;Description automatically generated">
            <a:extLst>
              <a:ext uri="{FF2B5EF4-FFF2-40B4-BE49-F238E27FC236}">
                <a16:creationId xmlns:a16="http://schemas.microsoft.com/office/drawing/2014/main" id="{F709812F-6338-4232-B271-C94DA9CB34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6488" y="1436089"/>
            <a:ext cx="1080000" cy="1077722"/>
          </a:xfrm>
          <a:prstGeom prst="rect">
            <a:avLst/>
          </a:prstGeom>
        </p:spPr>
      </p:pic>
      <p:sp>
        <p:nvSpPr>
          <p:cNvPr id="31" name="Rectangle 30">
            <a:extLst>
              <a:ext uri="{FF2B5EF4-FFF2-40B4-BE49-F238E27FC236}">
                <a16:creationId xmlns:a16="http://schemas.microsoft.com/office/drawing/2014/main" id="{8E7232B7-16DA-4689-ADF5-8C4FFE966021}"/>
              </a:ext>
            </a:extLst>
          </p:cNvPr>
          <p:cNvSpPr/>
          <p:nvPr/>
        </p:nvSpPr>
        <p:spPr>
          <a:xfrm>
            <a:off x="284605" y="1039914"/>
            <a:ext cx="5484444" cy="410478"/>
          </a:xfrm>
          <a:prstGeom prst="rect">
            <a:avLst/>
          </a:prstGeom>
          <a:solidFill>
            <a:srgbClr val="AAA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Address issues in the Region</a:t>
            </a:r>
          </a:p>
        </p:txBody>
      </p:sp>
      <p:pic>
        <p:nvPicPr>
          <p:cNvPr id="22" name="Picture 21" descr="Icon&#10;&#10;Description automatically generated">
            <a:extLst>
              <a:ext uri="{FF2B5EF4-FFF2-40B4-BE49-F238E27FC236}">
                <a16:creationId xmlns:a16="http://schemas.microsoft.com/office/drawing/2014/main" id="{1B2AAF84-417D-456B-BE48-FB306DEFD9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66099" y="1436089"/>
            <a:ext cx="1008000" cy="1008000"/>
          </a:xfrm>
          <a:prstGeom prst="rect">
            <a:avLst/>
          </a:prstGeom>
        </p:spPr>
      </p:pic>
      <p:pic>
        <p:nvPicPr>
          <p:cNvPr id="6" name="Graphic 5" descr="Clock with solid fill">
            <a:extLst>
              <a:ext uri="{FF2B5EF4-FFF2-40B4-BE49-F238E27FC236}">
                <a16:creationId xmlns:a16="http://schemas.microsoft.com/office/drawing/2014/main" id="{87E533DF-201E-4B4C-8ACA-0D0A5477C5A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71893" y="4239672"/>
            <a:ext cx="914400" cy="914400"/>
          </a:xfrm>
          <a:prstGeom prst="rect">
            <a:avLst/>
          </a:prstGeom>
        </p:spPr>
      </p:pic>
      <p:pic>
        <p:nvPicPr>
          <p:cNvPr id="8" name="Graphic 7" descr="Presentation with checklist with solid fill">
            <a:extLst>
              <a:ext uri="{FF2B5EF4-FFF2-40B4-BE49-F238E27FC236}">
                <a16:creationId xmlns:a16="http://schemas.microsoft.com/office/drawing/2014/main" id="{DA215136-B152-412E-97CF-B03BB2F38D9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892253" y="4191671"/>
            <a:ext cx="914400" cy="914400"/>
          </a:xfrm>
          <a:prstGeom prst="rect">
            <a:avLst/>
          </a:prstGeom>
        </p:spPr>
      </p:pic>
      <p:sp>
        <p:nvSpPr>
          <p:cNvPr id="2" name="TextBox 1">
            <a:extLst>
              <a:ext uri="{FF2B5EF4-FFF2-40B4-BE49-F238E27FC236}">
                <a16:creationId xmlns:a16="http://schemas.microsoft.com/office/drawing/2014/main" id="{8BC24D11-FCE6-41B9-A4C4-C7D8DD985AD9}"/>
              </a:ext>
            </a:extLst>
          </p:cNvPr>
          <p:cNvSpPr txBox="1"/>
          <p:nvPr/>
        </p:nvSpPr>
        <p:spPr>
          <a:xfrm>
            <a:off x="213420" y="1523449"/>
            <a:ext cx="4879929" cy="2246769"/>
          </a:xfrm>
          <a:prstGeom prst="rect">
            <a:avLst/>
          </a:prstGeom>
          <a:noFill/>
        </p:spPr>
        <p:txBody>
          <a:bodyPr wrap="square" rtlCol="0">
            <a:spAutoFit/>
          </a:bodyPr>
          <a:lstStyle/>
          <a:p>
            <a:pPr marL="285750" indent="-285750">
              <a:buFont typeface="Arial" panose="020B0604020202020204" pitchFamily="34" charset="0"/>
              <a:buChar char="•"/>
            </a:pPr>
            <a:r>
              <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Embedding skills to support digital and data-driven innovation across a wide range of sectors is essential to ensure that these sectors and their workforce can adapt and compete in the future economy</a:t>
            </a:r>
            <a:r>
              <a:rPr lang="en-GB" sz="1400" dirty="0">
                <a:effectLst/>
                <a:latin typeface="Arial" panose="020B0604020202020204" pitchFamily="34" charset="0"/>
                <a:ea typeface="Times New Roman" panose="02020603050405020304" pitchFamily="18" charset="0"/>
                <a:cs typeface="Arial" panose="020B0604020202020204" pitchFamily="34" charset="0"/>
              </a:rPr>
              <a:t>.</a:t>
            </a:r>
          </a:p>
          <a:p>
            <a:pPr marL="285750" indent="-285750">
              <a:buFont typeface="Arial" panose="020B0604020202020204" pitchFamily="34" charset="0"/>
              <a:buChar char="•"/>
            </a:pPr>
            <a:r>
              <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To help deliver people with digital skills capable of working from anywhere</a:t>
            </a: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The issue is not about gaps in supply but duplication or even over-provision in some areas and a lack of an overarching regional role and governance to coordinate supply and demand</a:t>
            </a:r>
            <a:endParaRPr lang="en-GB" sz="1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376DCA5-F333-4673-9AE9-C021C52F43CC}"/>
              </a:ext>
            </a:extLst>
          </p:cNvPr>
          <p:cNvSpPr txBox="1"/>
          <p:nvPr/>
        </p:nvSpPr>
        <p:spPr>
          <a:xfrm>
            <a:off x="304834" y="4548187"/>
            <a:ext cx="4668453" cy="1754326"/>
          </a:xfrm>
          <a:prstGeom prst="rect">
            <a:avLst/>
          </a:prstGeom>
          <a:noFill/>
        </p:spPr>
        <p:txBody>
          <a:bodyPr wrap="square" rtlCol="0">
            <a:spAutoFit/>
          </a:bodyPr>
          <a:lstStyle/>
          <a:p>
            <a:pPr algn="just" rtl="0" fontAlgn="base">
              <a:buFont typeface="Arial" panose="020B0604020202020204" pitchFamily="34" charset="0"/>
              <a:buChar char="•"/>
            </a:pPr>
            <a:r>
              <a:rPr lang="en-GB" sz="1800" b="0" i="0" dirty="0">
                <a:solidFill>
                  <a:srgbClr val="000000"/>
                </a:solidFill>
                <a:effectLst/>
                <a:latin typeface="Arial" panose="020B0604020202020204" pitchFamily="34" charset="0"/>
                <a:cs typeface="Arial" panose="020B0604020202020204" pitchFamily="34" charset="0"/>
              </a:rPr>
              <a:t> To tackle inequality, introduce diversity into the digital skills pipeline; </a:t>
            </a:r>
          </a:p>
          <a:p>
            <a:pPr algn="just" rtl="0" fontAlgn="base">
              <a:buFont typeface="Arial" panose="020B0604020202020204" pitchFamily="34" charset="0"/>
              <a:buChar char="•"/>
            </a:pPr>
            <a:r>
              <a:rPr lang="en-GB" sz="1800" b="0" i="0" dirty="0">
                <a:solidFill>
                  <a:srgbClr val="000000"/>
                </a:solidFill>
                <a:effectLst/>
                <a:latin typeface="Arial" panose="020B0604020202020204" pitchFamily="34" charset="0"/>
                <a:cs typeface="Arial" panose="020B0604020202020204" pitchFamily="34" charset="0"/>
              </a:rPr>
              <a:t> To deliver intermediate/advanced and professional skills; and </a:t>
            </a:r>
          </a:p>
          <a:p>
            <a:pPr algn="just" rtl="0" fontAlgn="base">
              <a:buFont typeface="Arial" panose="020B0604020202020204" pitchFamily="34" charset="0"/>
              <a:buChar char="•"/>
            </a:pPr>
            <a:r>
              <a:rPr lang="en-GB" sz="1800" b="0" i="0" dirty="0">
                <a:solidFill>
                  <a:srgbClr val="000000"/>
                </a:solidFill>
                <a:effectLst/>
                <a:latin typeface="Arial" panose="020B0604020202020204" pitchFamily="34" charset="0"/>
                <a:cs typeface="Arial" panose="020B0604020202020204" pitchFamily="34" charset="0"/>
              </a:rPr>
              <a:t> To help deliver people with digital skills capable of working from anywhere.</a:t>
            </a:r>
          </a:p>
        </p:txBody>
      </p:sp>
      <p:sp>
        <p:nvSpPr>
          <p:cNvPr id="10" name="TextBox 9">
            <a:extLst>
              <a:ext uri="{FF2B5EF4-FFF2-40B4-BE49-F238E27FC236}">
                <a16:creationId xmlns:a16="http://schemas.microsoft.com/office/drawing/2014/main" id="{D8F4943B-88B8-4656-86BB-544843A98A98}"/>
              </a:ext>
            </a:extLst>
          </p:cNvPr>
          <p:cNvSpPr txBox="1"/>
          <p:nvPr/>
        </p:nvSpPr>
        <p:spPr>
          <a:xfrm>
            <a:off x="6314120" y="1528555"/>
            <a:ext cx="5187544" cy="2124877"/>
          </a:xfrm>
          <a:prstGeom prst="rect">
            <a:avLst/>
          </a:prstGeom>
          <a:noFill/>
        </p:spPr>
        <p:txBody>
          <a:bodyPr wrap="square" rtlCol="0">
            <a:spAutoFit/>
          </a:bodyPr>
          <a:lstStyle/>
          <a:p>
            <a:pPr marL="285750" indent="-285750">
              <a:lnSpc>
                <a:spcPct val="107000"/>
              </a:lnSpc>
              <a:spcAft>
                <a:spcPts val="800"/>
              </a:spcAft>
              <a:buFont typeface="Arial" panose="020B0604020202020204" pitchFamily="34" charset="0"/>
              <a:buChar char="•"/>
            </a:pPr>
            <a:r>
              <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Growing opportunities for specialist roles in digital and creative industries;  60% of digital technology roles employed in non-technology businesses.  </a:t>
            </a:r>
          </a:p>
          <a:p>
            <a:pPr marL="285750" indent="-285750">
              <a:lnSpc>
                <a:spcPct val="107000"/>
              </a:lnSpc>
              <a:spcAft>
                <a:spcPts val="800"/>
              </a:spcAft>
              <a:buFont typeface="Arial" panose="020B0604020202020204" pitchFamily="34" charset="0"/>
              <a:buChar char="•"/>
            </a:pPr>
            <a:r>
              <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COVID-19 has substantially increased working from home, with expectations that 20-50% of jobs will continue to do so permanently. </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Assumption that all No One Left Behind (&amp; Employability) activity will include provision of basic digital skills.  </a:t>
            </a:r>
          </a:p>
        </p:txBody>
      </p:sp>
      <p:sp>
        <p:nvSpPr>
          <p:cNvPr id="11" name="TextBox 10">
            <a:extLst>
              <a:ext uri="{FF2B5EF4-FFF2-40B4-BE49-F238E27FC236}">
                <a16:creationId xmlns:a16="http://schemas.microsoft.com/office/drawing/2014/main" id="{CBAA8449-B917-4B11-A292-F9A04C1F7CB6}"/>
              </a:ext>
            </a:extLst>
          </p:cNvPr>
          <p:cNvSpPr txBox="1"/>
          <p:nvPr/>
        </p:nvSpPr>
        <p:spPr>
          <a:xfrm>
            <a:off x="6334668" y="4736983"/>
            <a:ext cx="4758020" cy="954107"/>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00000"/>
                </a:solidFill>
                <a:effectLst/>
                <a:latin typeface="Arial" panose="020B0604020202020204" pitchFamily="34" charset="0"/>
                <a:ea typeface="Times New Roman" panose="02020603050405020304" pitchFamily="18" charset="0"/>
              </a:rPr>
              <a:t>The project will have two distinct tranches: Tranche 1 from 2022 – 2025, and Tranche 2 up to 2029</a:t>
            </a:r>
            <a:r>
              <a:rPr lang="en-GB" sz="2000" dirty="0">
                <a:solidFill>
                  <a:srgbClr val="000000"/>
                </a:solidFill>
                <a:effectLst/>
                <a:latin typeface="Arial" panose="020B0604020202020204" pitchFamily="34" charset="0"/>
                <a:ea typeface="Times New Roman" panose="02020603050405020304" pitchFamily="18" charset="0"/>
              </a:rPr>
              <a:t>.</a:t>
            </a:r>
            <a:endParaRPr lang="en-GB" dirty="0"/>
          </a:p>
        </p:txBody>
      </p:sp>
    </p:spTree>
    <p:extLst>
      <p:ext uri="{BB962C8B-B14F-4D97-AF65-F5344CB8AC3E}">
        <p14:creationId xmlns:p14="http://schemas.microsoft.com/office/powerpoint/2010/main" val="3691707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13420" y="131194"/>
            <a:ext cx="5109091" cy="675249"/>
          </a:xfrm>
          <a:prstGeom prst="rect">
            <a:avLst/>
          </a:prstGeom>
          <a:noFill/>
        </p:spPr>
        <p:txBody>
          <a:bodyPr wrap="none" rtlCol="0">
            <a:spAutoFit/>
          </a:bodyPr>
          <a:lstStyle/>
          <a:p>
            <a:pPr fontAlgn="base">
              <a:lnSpc>
                <a:spcPct val="115000"/>
              </a:lnSpc>
              <a:spcAft>
                <a:spcPts val="1000"/>
              </a:spcAft>
            </a:pPr>
            <a:r>
              <a:rPr lang="en-GB" sz="3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Supporting SME Skills</a:t>
            </a:r>
            <a:endParaRPr lang="en-GB" sz="3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7" name="Rectangle 36">
            <a:extLst>
              <a:ext uri="{FF2B5EF4-FFF2-40B4-BE49-F238E27FC236}">
                <a16:creationId xmlns:a16="http://schemas.microsoft.com/office/drawing/2014/main" id="{BF11AD7F-0C8C-4C04-B80D-AB895A54F9F8}"/>
              </a:ext>
            </a:extLst>
          </p:cNvPr>
          <p:cNvSpPr/>
          <p:nvPr/>
        </p:nvSpPr>
        <p:spPr>
          <a:xfrm>
            <a:off x="6334668" y="1039914"/>
            <a:ext cx="5610829" cy="248105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0" name="Rectangle 39">
            <a:extLst>
              <a:ext uri="{FF2B5EF4-FFF2-40B4-BE49-F238E27FC236}">
                <a16:creationId xmlns:a16="http://schemas.microsoft.com/office/drawing/2014/main" id="{030A396E-38EB-4A7C-91E0-823921A54403}"/>
              </a:ext>
            </a:extLst>
          </p:cNvPr>
          <p:cNvSpPr/>
          <p:nvPr/>
        </p:nvSpPr>
        <p:spPr>
          <a:xfrm>
            <a:off x="294307" y="3724555"/>
            <a:ext cx="549489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dirty="0"/>
          </a:p>
        </p:txBody>
      </p:sp>
      <p:sp>
        <p:nvSpPr>
          <p:cNvPr id="41" name="Rectangle 40">
            <a:extLst>
              <a:ext uri="{FF2B5EF4-FFF2-40B4-BE49-F238E27FC236}">
                <a16:creationId xmlns:a16="http://schemas.microsoft.com/office/drawing/2014/main" id="{2F20AF91-C03A-4BC7-A7C4-B6D5CDB6C0D1}"/>
              </a:ext>
            </a:extLst>
          </p:cNvPr>
          <p:cNvSpPr/>
          <p:nvPr/>
        </p:nvSpPr>
        <p:spPr>
          <a:xfrm>
            <a:off x="6334668" y="3724555"/>
            <a:ext cx="5522853" cy="27687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3" name="Rectangle 42">
            <a:extLst>
              <a:ext uri="{FF2B5EF4-FFF2-40B4-BE49-F238E27FC236}">
                <a16:creationId xmlns:a16="http://schemas.microsoft.com/office/drawing/2014/main" id="{65A23A67-E158-4FD8-83F3-F522AA2A1F85}"/>
              </a:ext>
            </a:extLst>
          </p:cNvPr>
          <p:cNvSpPr/>
          <p:nvPr/>
        </p:nvSpPr>
        <p:spPr>
          <a:xfrm>
            <a:off x="6319803" y="1039914"/>
            <a:ext cx="5521569" cy="410478"/>
          </a:xfrm>
          <a:prstGeom prst="rect">
            <a:avLst/>
          </a:prstGeom>
          <a:solidFill>
            <a:srgbClr val="005F7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b="1" dirty="0">
                <a:solidFill>
                  <a:schemeClr val="bg1"/>
                </a:solidFill>
                <a:latin typeface="Arial" panose="020B0604020202020204" pitchFamily="34" charset="0"/>
                <a:cs typeface="Arial" panose="020B0604020202020204" pitchFamily="34" charset="0"/>
              </a:rPr>
              <a:t>Challenging landscape</a:t>
            </a:r>
          </a:p>
        </p:txBody>
      </p:sp>
      <p:sp>
        <p:nvSpPr>
          <p:cNvPr id="47" name="Rectangle 46">
            <a:extLst>
              <a:ext uri="{FF2B5EF4-FFF2-40B4-BE49-F238E27FC236}">
                <a16:creationId xmlns:a16="http://schemas.microsoft.com/office/drawing/2014/main" id="{26E510AC-F8A0-43E6-A307-B92013335497}"/>
              </a:ext>
            </a:extLst>
          </p:cNvPr>
          <p:cNvSpPr/>
          <p:nvPr/>
        </p:nvSpPr>
        <p:spPr>
          <a:xfrm>
            <a:off x="304834" y="3730519"/>
            <a:ext cx="5494893" cy="48129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Objectives</a:t>
            </a:r>
            <a:endParaRPr lang="en-GB" sz="2000" b="1" dirty="0">
              <a:solidFill>
                <a:schemeClr val="bg1"/>
              </a:solidFill>
              <a:latin typeface="Arial" panose="020B0604020202020204" pitchFamily="34" charset="0"/>
              <a:cs typeface="Arial" panose="020B0604020202020204" pitchFamily="34" charset="0"/>
            </a:endParaRPr>
          </a:p>
        </p:txBody>
      </p:sp>
      <p:sp>
        <p:nvSpPr>
          <p:cNvPr id="48" name="Rectangle 47">
            <a:extLst>
              <a:ext uri="{FF2B5EF4-FFF2-40B4-BE49-F238E27FC236}">
                <a16:creationId xmlns:a16="http://schemas.microsoft.com/office/drawing/2014/main" id="{4E93F4F1-FD52-457A-8C07-80A222A20DBF}"/>
              </a:ext>
            </a:extLst>
          </p:cNvPr>
          <p:cNvSpPr/>
          <p:nvPr/>
        </p:nvSpPr>
        <p:spPr>
          <a:xfrm>
            <a:off x="6348344" y="3741313"/>
            <a:ext cx="5482239" cy="469201"/>
          </a:xfrm>
          <a:prstGeom prst="rect">
            <a:avLst/>
          </a:prstGeom>
          <a:solidFill>
            <a:srgbClr val="665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Timeline</a:t>
            </a:r>
          </a:p>
        </p:txBody>
      </p:sp>
      <p:sp>
        <p:nvSpPr>
          <p:cNvPr id="30" name="Rectangle 29">
            <a:extLst>
              <a:ext uri="{FF2B5EF4-FFF2-40B4-BE49-F238E27FC236}">
                <a16:creationId xmlns:a16="http://schemas.microsoft.com/office/drawing/2014/main" id="{2E493A75-237C-4776-A764-5694BBD5B078}"/>
              </a:ext>
            </a:extLst>
          </p:cNvPr>
          <p:cNvSpPr/>
          <p:nvPr/>
        </p:nvSpPr>
        <p:spPr>
          <a:xfrm>
            <a:off x="284606" y="1033562"/>
            <a:ext cx="5484445" cy="24745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lgn="ctr">
              <a:buFont typeface="Arial" panose="020B0604020202020204" pitchFamily="34" charset="0"/>
              <a:buChar char="•"/>
            </a:pPr>
            <a:endParaRPr lang="en-GB"/>
          </a:p>
        </p:txBody>
      </p:sp>
      <p:pic>
        <p:nvPicPr>
          <p:cNvPr id="13" name="Picture 12" descr="Icon&#10;&#10;Description automatically generated">
            <a:extLst>
              <a:ext uri="{FF2B5EF4-FFF2-40B4-BE49-F238E27FC236}">
                <a16:creationId xmlns:a16="http://schemas.microsoft.com/office/drawing/2014/main" id="{F709812F-6338-4232-B271-C94DA9CB34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4816" y="1450392"/>
            <a:ext cx="1080000" cy="1077722"/>
          </a:xfrm>
          <a:prstGeom prst="rect">
            <a:avLst/>
          </a:prstGeom>
        </p:spPr>
      </p:pic>
      <p:sp>
        <p:nvSpPr>
          <p:cNvPr id="31" name="Rectangle 30">
            <a:extLst>
              <a:ext uri="{FF2B5EF4-FFF2-40B4-BE49-F238E27FC236}">
                <a16:creationId xmlns:a16="http://schemas.microsoft.com/office/drawing/2014/main" id="{8E7232B7-16DA-4689-ADF5-8C4FFE966021}"/>
              </a:ext>
            </a:extLst>
          </p:cNvPr>
          <p:cNvSpPr/>
          <p:nvPr/>
        </p:nvSpPr>
        <p:spPr>
          <a:xfrm>
            <a:off x="284605" y="1039914"/>
            <a:ext cx="5484444" cy="410478"/>
          </a:xfrm>
          <a:prstGeom prst="rect">
            <a:avLst/>
          </a:prstGeom>
          <a:solidFill>
            <a:srgbClr val="AAA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Address issues in the Region</a:t>
            </a:r>
          </a:p>
        </p:txBody>
      </p:sp>
      <p:pic>
        <p:nvPicPr>
          <p:cNvPr id="22" name="Picture 21" descr="Icon&#10;&#10;Description automatically generated">
            <a:extLst>
              <a:ext uri="{FF2B5EF4-FFF2-40B4-BE49-F238E27FC236}">
                <a16:creationId xmlns:a16="http://schemas.microsoft.com/office/drawing/2014/main" id="{1B2AAF84-417D-456B-BE48-FB306DEFD9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00744" y="1477680"/>
            <a:ext cx="1008000" cy="1008000"/>
          </a:xfrm>
          <a:prstGeom prst="rect">
            <a:avLst/>
          </a:prstGeom>
        </p:spPr>
      </p:pic>
      <p:pic>
        <p:nvPicPr>
          <p:cNvPr id="6" name="Graphic 5" descr="Clock with solid fill">
            <a:extLst>
              <a:ext uri="{FF2B5EF4-FFF2-40B4-BE49-F238E27FC236}">
                <a16:creationId xmlns:a16="http://schemas.microsoft.com/office/drawing/2014/main" id="{87E533DF-201E-4B4C-8ACA-0D0A5477C5A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71893" y="4239672"/>
            <a:ext cx="914400" cy="914400"/>
          </a:xfrm>
          <a:prstGeom prst="rect">
            <a:avLst/>
          </a:prstGeom>
        </p:spPr>
      </p:pic>
      <p:pic>
        <p:nvPicPr>
          <p:cNvPr id="8" name="Graphic 7" descr="Presentation with checklist with solid fill">
            <a:extLst>
              <a:ext uri="{FF2B5EF4-FFF2-40B4-BE49-F238E27FC236}">
                <a16:creationId xmlns:a16="http://schemas.microsoft.com/office/drawing/2014/main" id="{DA215136-B152-412E-97CF-B03BB2F38D9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912801" y="4191671"/>
            <a:ext cx="914400" cy="914400"/>
          </a:xfrm>
          <a:prstGeom prst="rect">
            <a:avLst/>
          </a:prstGeom>
        </p:spPr>
      </p:pic>
      <p:sp>
        <p:nvSpPr>
          <p:cNvPr id="2" name="TextBox 1">
            <a:extLst>
              <a:ext uri="{FF2B5EF4-FFF2-40B4-BE49-F238E27FC236}">
                <a16:creationId xmlns:a16="http://schemas.microsoft.com/office/drawing/2014/main" id="{C45F5E58-FCF2-4223-A53A-8B27EF2F46DC}"/>
              </a:ext>
            </a:extLst>
          </p:cNvPr>
          <p:cNvSpPr txBox="1"/>
          <p:nvPr/>
        </p:nvSpPr>
        <p:spPr>
          <a:xfrm>
            <a:off x="304834" y="1528555"/>
            <a:ext cx="5017677" cy="1754326"/>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Lack of investment and uptake of employee training</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Significant skills gaps and low </a:t>
            </a:r>
            <a:r>
              <a:rPr lang="en-US" dirty="0" err="1">
                <a:latin typeface="Arial" panose="020B0604020202020204" pitchFamily="34" charset="0"/>
                <a:cs typeface="Arial" panose="020B0604020202020204" pitchFamily="34" charset="0"/>
              </a:rPr>
              <a:t>utilisation</a:t>
            </a:r>
            <a:r>
              <a:rPr lang="en-US" dirty="0">
                <a:latin typeface="Arial" panose="020B0604020202020204" pitchFamily="34" charset="0"/>
                <a:cs typeface="Arial" panose="020B0604020202020204" pitchFamily="34" charset="0"/>
              </a:rPr>
              <a:t> of existing skills, underemployment</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Productivity gap across region</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SME’s make up c90% of regional economy </a:t>
            </a:r>
            <a:endParaRPr lang="en-GB"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E61B379-1C3A-49D8-BE06-6E24CF9EBF62}"/>
              </a:ext>
            </a:extLst>
          </p:cNvPr>
          <p:cNvSpPr txBox="1"/>
          <p:nvPr/>
        </p:nvSpPr>
        <p:spPr>
          <a:xfrm>
            <a:off x="6377967" y="1693230"/>
            <a:ext cx="4769494" cy="2585323"/>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Brexit and Covid challenges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Lack of investment in education and training</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Business focus on survival</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FWDF limited impact on SME’s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6B98077-55EA-454D-9789-5D572350FF1D}"/>
              </a:ext>
            </a:extLst>
          </p:cNvPr>
          <p:cNvSpPr txBox="1"/>
          <p:nvPr/>
        </p:nvSpPr>
        <p:spPr>
          <a:xfrm>
            <a:off x="344361" y="4501662"/>
            <a:ext cx="4833814" cy="2031325"/>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Combining resources of colleges, universities and business support agencies to enhance support for SME’s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Raise awareness and promote benefits of upskilling to SME’s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Support diversity, fair work and resilience within SME base</a:t>
            </a:r>
            <a:endParaRPr lang="en-GB"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469EE2B4-7DFA-415E-9549-5C4FC9D8D021}"/>
              </a:ext>
            </a:extLst>
          </p:cNvPr>
          <p:cNvSpPr txBox="1"/>
          <p:nvPr/>
        </p:nvSpPr>
        <p:spPr>
          <a:xfrm>
            <a:off x="6527409" y="4501662"/>
            <a:ext cx="4620052" cy="1754326"/>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Phase 1 build working partnerships, MoU already in place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Phase 2 Outreach and communication with SME Base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Phase 3 Full operational phase with training delivery and upskilling underway</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9928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3D676F7F-97E9-BF41-8E05-511A6465BBC2}"/>
              </a:ext>
            </a:extLst>
          </p:cNvPr>
          <p:cNvSpPr/>
          <p:nvPr/>
        </p:nvSpPr>
        <p:spPr>
          <a:xfrm>
            <a:off x="332787" y="1501221"/>
            <a:ext cx="11598462" cy="51269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DC1A1713-74B3-1E48-8DE4-D3F58E7DFF3C}"/>
              </a:ext>
            </a:extLst>
          </p:cNvPr>
          <p:cNvSpPr/>
          <p:nvPr/>
        </p:nvSpPr>
        <p:spPr>
          <a:xfrm>
            <a:off x="310377" y="1015860"/>
            <a:ext cx="11598462" cy="621749"/>
          </a:xfrm>
          <a:prstGeom prst="rect">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BA11B63-F858-49AD-81C9-E766A5DD17DE}"/>
              </a:ext>
            </a:extLst>
          </p:cNvPr>
          <p:cNvSpPr txBox="1"/>
          <p:nvPr/>
        </p:nvSpPr>
        <p:spPr>
          <a:xfrm>
            <a:off x="724532" y="1065124"/>
            <a:ext cx="1486304" cy="523220"/>
          </a:xfrm>
          <a:prstGeom prst="rect">
            <a:avLst/>
          </a:prstGeom>
          <a:noFill/>
        </p:spPr>
        <p:txBody>
          <a:bodyPr wrap="none" rtlCol="0">
            <a:spAutoFit/>
          </a:bodyPr>
          <a:lstStyle/>
          <a:p>
            <a:r>
              <a:rPr lang="en-GB" sz="2800" b="1" dirty="0">
                <a:solidFill>
                  <a:srgbClr val="006373"/>
                </a:solidFill>
                <a:latin typeface="Arial" panose="020B0604020202020204" pitchFamily="34" charset="0"/>
                <a:cs typeface="Arial" panose="020B0604020202020204" pitchFamily="34" charset="0"/>
              </a:rPr>
              <a:t>2016/17</a:t>
            </a:r>
          </a:p>
        </p:txBody>
      </p:sp>
      <p:sp>
        <p:nvSpPr>
          <p:cNvPr id="6" name="TextBox 5">
            <a:extLst>
              <a:ext uri="{FF2B5EF4-FFF2-40B4-BE49-F238E27FC236}">
                <a16:creationId xmlns:a16="http://schemas.microsoft.com/office/drawing/2014/main" id="{85C41543-8E1D-449D-9AA8-FF6CF6F0BD5D}"/>
              </a:ext>
            </a:extLst>
          </p:cNvPr>
          <p:cNvSpPr txBox="1"/>
          <p:nvPr/>
        </p:nvSpPr>
        <p:spPr>
          <a:xfrm>
            <a:off x="3381916" y="1065124"/>
            <a:ext cx="986167" cy="523220"/>
          </a:xfrm>
          <a:prstGeom prst="rect">
            <a:avLst/>
          </a:prstGeom>
          <a:noFill/>
        </p:spPr>
        <p:txBody>
          <a:bodyPr wrap="none" rtlCol="0">
            <a:spAutoFit/>
          </a:bodyPr>
          <a:lstStyle/>
          <a:p>
            <a:r>
              <a:rPr lang="en-GB" sz="2800" b="1" dirty="0">
                <a:solidFill>
                  <a:srgbClr val="006373"/>
                </a:solidFill>
                <a:latin typeface="Arial" panose="020B0604020202020204" pitchFamily="34" charset="0"/>
                <a:cs typeface="Arial" panose="020B0604020202020204" pitchFamily="34" charset="0"/>
              </a:rPr>
              <a:t>2018</a:t>
            </a:r>
          </a:p>
        </p:txBody>
      </p:sp>
      <p:sp>
        <p:nvSpPr>
          <p:cNvPr id="7" name="TextBox 6">
            <a:extLst>
              <a:ext uri="{FF2B5EF4-FFF2-40B4-BE49-F238E27FC236}">
                <a16:creationId xmlns:a16="http://schemas.microsoft.com/office/drawing/2014/main" id="{E3CB2830-FFFB-4955-BF81-234D177B0A70}"/>
              </a:ext>
            </a:extLst>
          </p:cNvPr>
          <p:cNvSpPr txBox="1"/>
          <p:nvPr/>
        </p:nvSpPr>
        <p:spPr>
          <a:xfrm>
            <a:off x="5705876" y="1065124"/>
            <a:ext cx="986167" cy="523220"/>
          </a:xfrm>
          <a:prstGeom prst="rect">
            <a:avLst/>
          </a:prstGeom>
          <a:noFill/>
        </p:spPr>
        <p:txBody>
          <a:bodyPr wrap="none" rtlCol="0">
            <a:spAutoFit/>
          </a:bodyPr>
          <a:lstStyle/>
          <a:p>
            <a:r>
              <a:rPr lang="en-GB" sz="2800" b="1" dirty="0">
                <a:solidFill>
                  <a:srgbClr val="006373"/>
                </a:solidFill>
                <a:latin typeface="Arial" panose="020B0604020202020204" pitchFamily="34" charset="0"/>
                <a:cs typeface="Arial" panose="020B0604020202020204" pitchFamily="34" charset="0"/>
              </a:rPr>
              <a:t>2019</a:t>
            </a:r>
          </a:p>
        </p:txBody>
      </p:sp>
      <p:sp>
        <p:nvSpPr>
          <p:cNvPr id="8" name="TextBox 7">
            <a:extLst>
              <a:ext uri="{FF2B5EF4-FFF2-40B4-BE49-F238E27FC236}">
                <a16:creationId xmlns:a16="http://schemas.microsoft.com/office/drawing/2014/main" id="{C246BB8C-D3B3-4D5F-8B32-057E0CB98897}"/>
              </a:ext>
            </a:extLst>
          </p:cNvPr>
          <p:cNvSpPr txBox="1"/>
          <p:nvPr/>
        </p:nvSpPr>
        <p:spPr>
          <a:xfrm>
            <a:off x="8029836" y="1065124"/>
            <a:ext cx="986167" cy="523220"/>
          </a:xfrm>
          <a:prstGeom prst="rect">
            <a:avLst/>
          </a:prstGeom>
          <a:noFill/>
        </p:spPr>
        <p:txBody>
          <a:bodyPr wrap="none" rtlCol="0">
            <a:spAutoFit/>
          </a:bodyPr>
          <a:lstStyle/>
          <a:p>
            <a:r>
              <a:rPr lang="en-GB" sz="2800" b="1" dirty="0">
                <a:solidFill>
                  <a:srgbClr val="006373"/>
                </a:solidFill>
                <a:latin typeface="Arial" panose="020B0604020202020204" pitchFamily="34" charset="0"/>
                <a:cs typeface="Arial" panose="020B0604020202020204" pitchFamily="34" charset="0"/>
              </a:rPr>
              <a:t>2020</a:t>
            </a:r>
          </a:p>
        </p:txBody>
      </p:sp>
      <p:sp>
        <p:nvSpPr>
          <p:cNvPr id="9" name="TextBox 8">
            <a:extLst>
              <a:ext uri="{FF2B5EF4-FFF2-40B4-BE49-F238E27FC236}">
                <a16:creationId xmlns:a16="http://schemas.microsoft.com/office/drawing/2014/main" id="{B2D304AB-3873-4996-8ADB-AE7B84065D75}"/>
              </a:ext>
            </a:extLst>
          </p:cNvPr>
          <p:cNvSpPr txBox="1"/>
          <p:nvPr/>
        </p:nvSpPr>
        <p:spPr>
          <a:xfrm>
            <a:off x="10353797" y="1065124"/>
            <a:ext cx="986167" cy="523220"/>
          </a:xfrm>
          <a:prstGeom prst="rect">
            <a:avLst/>
          </a:prstGeom>
          <a:noFill/>
        </p:spPr>
        <p:txBody>
          <a:bodyPr wrap="none" rtlCol="0">
            <a:spAutoFit/>
          </a:bodyPr>
          <a:lstStyle/>
          <a:p>
            <a:r>
              <a:rPr lang="en-GB" sz="2800" b="1" dirty="0">
                <a:solidFill>
                  <a:srgbClr val="006373"/>
                </a:solidFill>
                <a:latin typeface="Arial" panose="020B0604020202020204" pitchFamily="34" charset="0"/>
                <a:cs typeface="Arial" panose="020B0604020202020204" pitchFamily="34" charset="0"/>
              </a:rPr>
              <a:t>2021</a:t>
            </a:r>
          </a:p>
        </p:txBody>
      </p:sp>
      <p:sp>
        <p:nvSpPr>
          <p:cNvPr id="30" name="Rectangle 29">
            <a:extLst>
              <a:ext uri="{FF2B5EF4-FFF2-40B4-BE49-F238E27FC236}">
                <a16:creationId xmlns:a16="http://schemas.microsoft.com/office/drawing/2014/main" id="{5533CE63-3154-4C5C-8FC6-E1DE4922B3CA}"/>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400" b="1" dirty="0"/>
              <a:t> </a:t>
            </a:r>
            <a:r>
              <a:rPr lang="en-GB" sz="3200" b="1" dirty="0">
                <a:solidFill>
                  <a:schemeClr val="bg1"/>
                </a:solidFill>
                <a:latin typeface="Arial" panose="020B0604020202020204" pitchFamily="34" charset="0"/>
                <a:cs typeface="Arial" panose="020B0604020202020204" pitchFamily="34" charset="0"/>
              </a:rPr>
              <a:t>Timeline</a:t>
            </a:r>
          </a:p>
        </p:txBody>
      </p:sp>
      <p:sp>
        <p:nvSpPr>
          <p:cNvPr id="47" name="Rectangle 46">
            <a:extLst>
              <a:ext uri="{FF2B5EF4-FFF2-40B4-BE49-F238E27FC236}">
                <a16:creationId xmlns:a16="http://schemas.microsoft.com/office/drawing/2014/main" id="{66AF267C-74D9-5748-8440-67DE4DD01AFC}"/>
              </a:ext>
            </a:extLst>
          </p:cNvPr>
          <p:cNvSpPr/>
          <p:nvPr/>
        </p:nvSpPr>
        <p:spPr>
          <a:xfrm>
            <a:off x="10251569" y="5488104"/>
            <a:ext cx="1599885" cy="1077928"/>
          </a:xfrm>
          <a:prstGeom prst="rect">
            <a:avLst/>
          </a:prstGeom>
          <a:solidFill>
            <a:srgbClr val="644B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B33ECDDE-FA97-0C4C-B607-45EBFB19897D}"/>
              </a:ext>
            </a:extLst>
          </p:cNvPr>
          <p:cNvSpPr/>
          <p:nvPr/>
        </p:nvSpPr>
        <p:spPr>
          <a:xfrm>
            <a:off x="4515314" y="6038374"/>
            <a:ext cx="2955860" cy="514859"/>
          </a:xfrm>
          <a:prstGeom prst="rect">
            <a:avLst/>
          </a:prstGeom>
          <a:solidFill>
            <a:srgbClr val="644B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0A4B9F03-5747-0D45-A797-521B0E948674}"/>
              </a:ext>
            </a:extLst>
          </p:cNvPr>
          <p:cNvSpPr/>
          <p:nvPr/>
        </p:nvSpPr>
        <p:spPr>
          <a:xfrm>
            <a:off x="10147166" y="2441397"/>
            <a:ext cx="1599886" cy="959709"/>
          </a:xfrm>
          <a:prstGeom prst="rect">
            <a:avLst/>
          </a:prstGeom>
          <a:solidFill>
            <a:srgbClr val="006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60FF1044-4584-B542-AAFA-75D6E2C7BE9A}"/>
              </a:ext>
            </a:extLst>
          </p:cNvPr>
          <p:cNvSpPr/>
          <p:nvPr/>
        </p:nvSpPr>
        <p:spPr>
          <a:xfrm>
            <a:off x="7951693" y="2441397"/>
            <a:ext cx="1727725" cy="968836"/>
          </a:xfrm>
          <a:prstGeom prst="rect">
            <a:avLst/>
          </a:prstGeom>
          <a:solidFill>
            <a:srgbClr val="006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568C4BEC-F689-0B47-8D7D-06462AFD5FA1}"/>
              </a:ext>
            </a:extLst>
          </p:cNvPr>
          <p:cNvSpPr/>
          <p:nvPr/>
        </p:nvSpPr>
        <p:spPr>
          <a:xfrm>
            <a:off x="5652496" y="2625690"/>
            <a:ext cx="1666698" cy="726566"/>
          </a:xfrm>
          <a:prstGeom prst="rect">
            <a:avLst/>
          </a:prstGeom>
          <a:solidFill>
            <a:srgbClr val="006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4BDA001-3A04-9440-9EFB-60BF7555AEE0}"/>
              </a:ext>
            </a:extLst>
          </p:cNvPr>
          <p:cNvSpPr/>
          <p:nvPr/>
        </p:nvSpPr>
        <p:spPr>
          <a:xfrm>
            <a:off x="8795171" y="3871681"/>
            <a:ext cx="1992344" cy="60214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B65EA5BC-EE7D-C944-BB55-4A5E555C2FD2}"/>
              </a:ext>
            </a:extLst>
          </p:cNvPr>
          <p:cNvSpPr/>
          <p:nvPr/>
        </p:nvSpPr>
        <p:spPr>
          <a:xfrm>
            <a:off x="2117033" y="4768034"/>
            <a:ext cx="1992345" cy="1077929"/>
          </a:xfrm>
          <a:prstGeom prst="rect">
            <a:avLst/>
          </a:prstGeom>
          <a:solidFill>
            <a:srgbClr val="006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061CB7A1-20A3-824E-AA08-43042112F58E}"/>
              </a:ext>
            </a:extLst>
          </p:cNvPr>
          <p:cNvSpPr/>
          <p:nvPr/>
        </p:nvSpPr>
        <p:spPr>
          <a:xfrm>
            <a:off x="3548654" y="3871681"/>
            <a:ext cx="1992344" cy="60214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7779EF1-03F7-7448-BF10-4F2E843C5099}"/>
              </a:ext>
            </a:extLst>
          </p:cNvPr>
          <p:cNvSpPr/>
          <p:nvPr/>
        </p:nvSpPr>
        <p:spPr>
          <a:xfrm>
            <a:off x="3771397" y="2129071"/>
            <a:ext cx="1488709" cy="514859"/>
          </a:xfrm>
          <a:prstGeom prst="rect">
            <a:avLst/>
          </a:prstGeom>
          <a:solidFill>
            <a:srgbClr val="006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8894ADB-169E-364A-90F7-02D64C8CFF52}"/>
              </a:ext>
            </a:extLst>
          </p:cNvPr>
          <p:cNvSpPr/>
          <p:nvPr/>
        </p:nvSpPr>
        <p:spPr>
          <a:xfrm>
            <a:off x="2164076" y="2997144"/>
            <a:ext cx="1324985" cy="603698"/>
          </a:xfrm>
          <a:prstGeom prst="rect">
            <a:avLst/>
          </a:prstGeom>
          <a:solidFill>
            <a:srgbClr val="006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6843497-B5C8-9947-9487-FFD064CB8CAA}"/>
              </a:ext>
            </a:extLst>
          </p:cNvPr>
          <p:cNvSpPr/>
          <p:nvPr/>
        </p:nvSpPr>
        <p:spPr>
          <a:xfrm>
            <a:off x="401780" y="6034707"/>
            <a:ext cx="1864607" cy="650686"/>
          </a:xfrm>
          <a:prstGeom prst="rect">
            <a:avLst/>
          </a:prstGeom>
          <a:solidFill>
            <a:srgbClr val="006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3DC851C-D053-E046-A5A4-6009C2A1AC0E}"/>
              </a:ext>
            </a:extLst>
          </p:cNvPr>
          <p:cNvSpPr/>
          <p:nvPr/>
        </p:nvSpPr>
        <p:spPr>
          <a:xfrm>
            <a:off x="522724" y="1874221"/>
            <a:ext cx="1517123" cy="2070842"/>
          </a:xfrm>
          <a:prstGeom prst="rect">
            <a:avLst/>
          </a:prstGeom>
          <a:solidFill>
            <a:srgbClr val="006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1D586BE8-6883-4DFA-806D-900FD9E8E2C6}"/>
              </a:ext>
            </a:extLst>
          </p:cNvPr>
          <p:cNvSpPr txBox="1"/>
          <p:nvPr/>
        </p:nvSpPr>
        <p:spPr>
          <a:xfrm>
            <a:off x="535871" y="1949808"/>
            <a:ext cx="1488709" cy="1967259"/>
          </a:xfrm>
          <a:prstGeom prst="rect">
            <a:avLst/>
          </a:prstGeom>
          <a:noFill/>
          <a:ln>
            <a:noFill/>
            <a:prstDash val="solid"/>
          </a:ln>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Consultation:</a:t>
            </a:r>
          </a:p>
          <a:p>
            <a:r>
              <a:rPr lang="en-GB" sz="1400" dirty="0">
                <a:solidFill>
                  <a:schemeClr val="bg1"/>
                </a:solidFill>
                <a:latin typeface="Arial" panose="020B0604020202020204" pitchFamily="34" charset="0"/>
                <a:cs typeface="Arial" panose="020B0604020202020204" pitchFamily="34" charset="0"/>
              </a:rPr>
              <a:t>What projects could </a:t>
            </a:r>
          </a:p>
          <a:p>
            <a:r>
              <a:rPr lang="en-GB" sz="1400" dirty="0">
                <a:solidFill>
                  <a:schemeClr val="bg1"/>
                </a:solidFill>
                <a:latin typeface="Arial" panose="020B0604020202020204" pitchFamily="34" charset="0"/>
                <a:cs typeface="Arial" panose="020B0604020202020204" pitchFamily="34" charset="0"/>
              </a:rPr>
              <a:t>deliver a step-change to the regional economy, if there was a Tay Cities Deal?</a:t>
            </a:r>
          </a:p>
        </p:txBody>
      </p:sp>
      <p:sp>
        <p:nvSpPr>
          <p:cNvPr id="11" name="TextBox 10">
            <a:extLst>
              <a:ext uri="{FF2B5EF4-FFF2-40B4-BE49-F238E27FC236}">
                <a16:creationId xmlns:a16="http://schemas.microsoft.com/office/drawing/2014/main" id="{B0DA8E50-DC2A-4AA4-8574-DA2F9F2CC5EF}"/>
              </a:ext>
            </a:extLst>
          </p:cNvPr>
          <p:cNvSpPr txBox="1"/>
          <p:nvPr/>
        </p:nvSpPr>
        <p:spPr>
          <a:xfrm>
            <a:off x="2164075" y="3042278"/>
            <a:ext cx="1324985" cy="523220"/>
          </a:xfrm>
          <a:prstGeom prst="rect">
            <a:avLst/>
          </a:prstGeom>
          <a:noFill/>
          <a:ln>
            <a:noFill/>
            <a:prstDash val="solid"/>
          </a:ln>
        </p:spPr>
        <p:txBody>
          <a:bodyPr wrap="square" rtlCol="0">
            <a:spAutoFit/>
          </a:bodyPr>
          <a:lstStyle/>
          <a:p>
            <a:r>
              <a:rPr lang="en-GB" sz="1400" dirty="0">
                <a:solidFill>
                  <a:schemeClr val="bg1"/>
                </a:solidFill>
                <a:latin typeface="Arial" panose="020B0604020202020204" pitchFamily="34" charset="0"/>
                <a:cs typeface="Arial" panose="020B0604020202020204" pitchFamily="34" charset="0"/>
              </a:rPr>
              <a:t>Enterprise &amp; Skills Review  </a:t>
            </a:r>
          </a:p>
        </p:txBody>
      </p:sp>
      <p:sp>
        <p:nvSpPr>
          <p:cNvPr id="12" name="TextBox 11">
            <a:extLst>
              <a:ext uri="{FF2B5EF4-FFF2-40B4-BE49-F238E27FC236}">
                <a16:creationId xmlns:a16="http://schemas.microsoft.com/office/drawing/2014/main" id="{A68369C3-AB09-43C6-86C8-639B3DAA6F9C}"/>
              </a:ext>
            </a:extLst>
          </p:cNvPr>
          <p:cNvSpPr txBox="1"/>
          <p:nvPr/>
        </p:nvSpPr>
        <p:spPr>
          <a:xfrm>
            <a:off x="5660751" y="2659759"/>
            <a:ext cx="1666389" cy="692497"/>
          </a:xfrm>
          <a:prstGeom prst="rect">
            <a:avLst/>
          </a:prstGeom>
          <a:noFill/>
          <a:ln>
            <a:noFill/>
            <a:prstDash val="solid"/>
          </a:ln>
        </p:spPr>
        <p:txBody>
          <a:bodyPr wrap="square" rtlCol="0">
            <a:spAutoFit/>
          </a:bodyPr>
          <a:lstStyle/>
          <a:p>
            <a:r>
              <a:rPr lang="en-GB" sz="1300" dirty="0">
                <a:solidFill>
                  <a:schemeClr val="bg1"/>
                </a:solidFill>
                <a:latin typeface="Arial" panose="020B0604020202020204" pitchFamily="34" charset="0"/>
                <a:cs typeface="Arial" panose="020B0604020202020204" pitchFamily="34" charset="0"/>
              </a:rPr>
              <a:t>Review of Regional Economic Strategy 2019-39</a:t>
            </a:r>
          </a:p>
        </p:txBody>
      </p:sp>
      <p:sp>
        <p:nvSpPr>
          <p:cNvPr id="13" name="TextBox 12">
            <a:extLst>
              <a:ext uri="{FF2B5EF4-FFF2-40B4-BE49-F238E27FC236}">
                <a16:creationId xmlns:a16="http://schemas.microsoft.com/office/drawing/2014/main" id="{3FD27AA6-1E23-438C-8640-7F25AF863A37}"/>
              </a:ext>
            </a:extLst>
          </p:cNvPr>
          <p:cNvSpPr txBox="1"/>
          <p:nvPr/>
        </p:nvSpPr>
        <p:spPr>
          <a:xfrm>
            <a:off x="10147167" y="2441397"/>
            <a:ext cx="1599885" cy="924015"/>
          </a:xfrm>
          <a:prstGeom prst="rect">
            <a:avLst/>
          </a:prstGeom>
          <a:noFill/>
          <a:ln>
            <a:noFill/>
            <a:prstDash val="solid"/>
          </a:ln>
        </p:spPr>
        <p:txBody>
          <a:bodyPr wrap="square" rtlCol="0">
            <a:spAutoFit/>
          </a:bodyPr>
          <a:lstStyle/>
          <a:p>
            <a:r>
              <a:rPr lang="en-GB" sz="1400" dirty="0">
                <a:solidFill>
                  <a:schemeClr val="bg1"/>
                </a:solidFill>
                <a:latin typeface="Arial" panose="020B0604020202020204" pitchFamily="34" charset="0"/>
                <a:cs typeface="Arial" panose="020B0604020202020204" pitchFamily="34" charset="0"/>
              </a:rPr>
              <a:t>Approval of the Regional Skills &amp; Employability Programme</a:t>
            </a:r>
          </a:p>
        </p:txBody>
      </p:sp>
      <p:sp>
        <p:nvSpPr>
          <p:cNvPr id="14" name="TextBox 13">
            <a:extLst>
              <a:ext uri="{FF2B5EF4-FFF2-40B4-BE49-F238E27FC236}">
                <a16:creationId xmlns:a16="http://schemas.microsoft.com/office/drawing/2014/main" id="{391BDC63-309C-4016-8522-EAFAE69DD9C4}"/>
              </a:ext>
            </a:extLst>
          </p:cNvPr>
          <p:cNvSpPr txBox="1"/>
          <p:nvPr/>
        </p:nvSpPr>
        <p:spPr>
          <a:xfrm>
            <a:off x="7951694" y="2486218"/>
            <a:ext cx="1727725" cy="924015"/>
          </a:xfrm>
          <a:prstGeom prst="rect">
            <a:avLst/>
          </a:prstGeom>
          <a:noFill/>
          <a:ln>
            <a:noFill/>
            <a:prstDash val="solid"/>
          </a:ln>
        </p:spPr>
        <p:txBody>
          <a:bodyPr wrap="square" rtlCol="0">
            <a:spAutoFit/>
          </a:bodyPr>
          <a:lstStyle/>
          <a:p>
            <a:r>
              <a:rPr lang="en-GB" sz="1300" dirty="0">
                <a:solidFill>
                  <a:schemeClr val="bg1"/>
                </a:solidFill>
                <a:latin typeface="Arial" panose="020B0604020202020204" pitchFamily="34" charset="0"/>
                <a:cs typeface="Arial" panose="020B0604020202020204" pitchFamily="34" charset="0"/>
              </a:rPr>
              <a:t>Regional Economic Strategy Action Plan (Covid recovery &amp; renewal)</a:t>
            </a:r>
          </a:p>
        </p:txBody>
      </p:sp>
      <p:sp>
        <p:nvSpPr>
          <p:cNvPr id="15" name="TextBox 14">
            <a:extLst>
              <a:ext uri="{FF2B5EF4-FFF2-40B4-BE49-F238E27FC236}">
                <a16:creationId xmlns:a16="http://schemas.microsoft.com/office/drawing/2014/main" id="{F80B767D-EED4-41BF-905C-3744F5FF4D4C}"/>
              </a:ext>
            </a:extLst>
          </p:cNvPr>
          <p:cNvSpPr txBox="1"/>
          <p:nvPr/>
        </p:nvSpPr>
        <p:spPr>
          <a:xfrm>
            <a:off x="3544792" y="3917244"/>
            <a:ext cx="1996206" cy="523220"/>
          </a:xfrm>
          <a:prstGeom prst="rect">
            <a:avLst/>
          </a:prstGeom>
          <a:noFill/>
          <a:ln w="12700">
            <a:noFill/>
          </a:ln>
        </p:spPr>
        <p:txBody>
          <a:bodyPr wrap="square" rtlCol="0">
            <a:spAutoFit/>
          </a:bodyPr>
          <a:lstStyle/>
          <a:p>
            <a:r>
              <a:rPr lang="en-GB" sz="1400" b="1" dirty="0">
                <a:solidFill>
                  <a:srgbClr val="25303B"/>
                </a:solidFill>
                <a:latin typeface="Arial" panose="020B0604020202020204" pitchFamily="34" charset="0"/>
                <a:cs typeface="Arial" panose="020B0604020202020204" pitchFamily="34" charset="0"/>
              </a:rPr>
              <a:t>Heads of Terms Cities Region Deal</a:t>
            </a:r>
          </a:p>
        </p:txBody>
      </p:sp>
      <p:sp>
        <p:nvSpPr>
          <p:cNvPr id="19" name="TextBox 18">
            <a:extLst>
              <a:ext uri="{FF2B5EF4-FFF2-40B4-BE49-F238E27FC236}">
                <a16:creationId xmlns:a16="http://schemas.microsoft.com/office/drawing/2014/main" id="{4D3633B7-0D22-43F7-A329-6DF6A51B902B}"/>
              </a:ext>
            </a:extLst>
          </p:cNvPr>
          <p:cNvSpPr txBox="1"/>
          <p:nvPr/>
        </p:nvSpPr>
        <p:spPr>
          <a:xfrm>
            <a:off x="401781" y="6102540"/>
            <a:ext cx="2217580" cy="506718"/>
          </a:xfrm>
          <a:prstGeom prst="rect">
            <a:avLst/>
          </a:prstGeom>
          <a:noFill/>
          <a:ln>
            <a:noFill/>
            <a:prstDash val="solid"/>
          </a:ln>
        </p:spPr>
        <p:txBody>
          <a:bodyPr wrap="square" rtlCol="0">
            <a:spAutoFit/>
          </a:bodyPr>
          <a:lstStyle/>
          <a:p>
            <a:r>
              <a:rPr lang="en-GB" sz="1400" dirty="0">
                <a:solidFill>
                  <a:schemeClr val="bg1"/>
                </a:solidFill>
                <a:latin typeface="Arial" panose="020B0604020202020204" pitchFamily="34" charset="0"/>
                <a:cs typeface="Arial" panose="020B0604020202020204" pitchFamily="34" charset="0"/>
              </a:rPr>
              <a:t>Skills &amp; employability programme </a:t>
            </a:r>
          </a:p>
        </p:txBody>
      </p:sp>
      <p:sp>
        <p:nvSpPr>
          <p:cNvPr id="22" name="TextBox 21">
            <a:extLst>
              <a:ext uri="{FF2B5EF4-FFF2-40B4-BE49-F238E27FC236}">
                <a16:creationId xmlns:a16="http://schemas.microsoft.com/office/drawing/2014/main" id="{9BEB3059-A338-4A30-BD98-F3A530B5FFF9}"/>
              </a:ext>
            </a:extLst>
          </p:cNvPr>
          <p:cNvSpPr txBox="1"/>
          <p:nvPr/>
        </p:nvSpPr>
        <p:spPr>
          <a:xfrm>
            <a:off x="4517566" y="6154486"/>
            <a:ext cx="2951353" cy="320469"/>
          </a:xfrm>
          <a:prstGeom prst="rect">
            <a:avLst/>
          </a:prstGeom>
          <a:noFill/>
          <a:ln>
            <a:noFill/>
            <a:prstDash val="solid"/>
          </a:ln>
        </p:spPr>
        <p:txBody>
          <a:bodyPr wrap="square" rtlCol="0">
            <a:spAutoFit/>
          </a:bodyPr>
          <a:lstStyle/>
          <a:p>
            <a:pPr algn="ctr"/>
            <a:r>
              <a:rPr lang="en-GB" sz="1500" dirty="0">
                <a:solidFill>
                  <a:schemeClr val="bg1"/>
                </a:solidFill>
                <a:latin typeface="Arial" panose="020B0604020202020204" pitchFamily="34" charset="0"/>
                <a:cs typeface="Arial" panose="020B0604020202020204" pitchFamily="34" charset="0"/>
              </a:rPr>
              <a:t>Regional Skills Investment Plan </a:t>
            </a:r>
          </a:p>
        </p:txBody>
      </p:sp>
      <p:sp>
        <p:nvSpPr>
          <p:cNvPr id="26" name="TextBox 25">
            <a:extLst>
              <a:ext uri="{FF2B5EF4-FFF2-40B4-BE49-F238E27FC236}">
                <a16:creationId xmlns:a16="http://schemas.microsoft.com/office/drawing/2014/main" id="{F9E10C23-76F1-4915-A8D9-E58F08C02F8E}"/>
              </a:ext>
            </a:extLst>
          </p:cNvPr>
          <p:cNvSpPr txBox="1"/>
          <p:nvPr/>
        </p:nvSpPr>
        <p:spPr>
          <a:xfrm>
            <a:off x="8795171" y="3917244"/>
            <a:ext cx="1996206" cy="523220"/>
          </a:xfrm>
          <a:prstGeom prst="rect">
            <a:avLst/>
          </a:prstGeom>
          <a:noFill/>
          <a:ln w="12700">
            <a:noFill/>
          </a:ln>
        </p:spPr>
        <p:txBody>
          <a:bodyPr wrap="square" rtlCol="0">
            <a:spAutoFit/>
          </a:bodyPr>
          <a:lstStyle/>
          <a:p>
            <a:r>
              <a:rPr lang="en-GB" sz="1400" b="1" dirty="0">
                <a:solidFill>
                  <a:srgbClr val="25303B"/>
                </a:solidFill>
                <a:latin typeface="Arial" panose="020B0604020202020204" pitchFamily="34" charset="0"/>
                <a:cs typeface="Arial" panose="020B0604020202020204" pitchFamily="34" charset="0"/>
              </a:rPr>
              <a:t>Tay Cities Region Deal signed</a:t>
            </a:r>
          </a:p>
        </p:txBody>
      </p:sp>
      <p:sp>
        <p:nvSpPr>
          <p:cNvPr id="27" name="TextBox 26">
            <a:extLst>
              <a:ext uri="{FF2B5EF4-FFF2-40B4-BE49-F238E27FC236}">
                <a16:creationId xmlns:a16="http://schemas.microsoft.com/office/drawing/2014/main" id="{D530259C-8D3A-46FE-AE28-EF1F78EFFEBD}"/>
              </a:ext>
            </a:extLst>
          </p:cNvPr>
          <p:cNvSpPr txBox="1"/>
          <p:nvPr/>
        </p:nvSpPr>
        <p:spPr>
          <a:xfrm>
            <a:off x="10268627" y="5511368"/>
            <a:ext cx="1599885" cy="1077218"/>
          </a:xfrm>
          <a:prstGeom prst="rect">
            <a:avLst/>
          </a:prstGeom>
          <a:noFill/>
          <a:ln>
            <a:noFill/>
            <a:prstDash val="sysDash"/>
          </a:ln>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National Economic Transformation Strategy</a:t>
            </a:r>
          </a:p>
        </p:txBody>
      </p:sp>
      <p:sp>
        <p:nvSpPr>
          <p:cNvPr id="32" name="TextBox 31">
            <a:extLst>
              <a:ext uri="{FF2B5EF4-FFF2-40B4-BE49-F238E27FC236}">
                <a16:creationId xmlns:a16="http://schemas.microsoft.com/office/drawing/2014/main" id="{EBB4A0EE-83FB-475B-A685-812D587C543E}"/>
              </a:ext>
            </a:extLst>
          </p:cNvPr>
          <p:cNvSpPr txBox="1"/>
          <p:nvPr/>
        </p:nvSpPr>
        <p:spPr>
          <a:xfrm>
            <a:off x="3771397" y="2140456"/>
            <a:ext cx="1488709" cy="506718"/>
          </a:xfrm>
          <a:prstGeom prst="rect">
            <a:avLst/>
          </a:prstGeom>
          <a:noFill/>
          <a:ln>
            <a:noFill/>
            <a:prstDash val="solid"/>
          </a:ln>
        </p:spPr>
        <p:txBody>
          <a:bodyPr wrap="square" rtlCol="0">
            <a:spAutoFit/>
          </a:bodyPr>
          <a:lstStyle/>
          <a:p>
            <a:r>
              <a:rPr lang="en-GB" sz="1400" dirty="0">
                <a:solidFill>
                  <a:schemeClr val="bg1"/>
                </a:solidFill>
                <a:latin typeface="Arial" panose="020B0604020202020204" pitchFamily="34" charset="0"/>
                <a:cs typeface="Arial" panose="020B0604020202020204" pitchFamily="34" charset="0"/>
              </a:rPr>
              <a:t>IG Assessment for TCD</a:t>
            </a:r>
          </a:p>
        </p:txBody>
      </p:sp>
      <p:sp>
        <p:nvSpPr>
          <p:cNvPr id="16" name="TextBox 15">
            <a:extLst>
              <a:ext uri="{FF2B5EF4-FFF2-40B4-BE49-F238E27FC236}">
                <a16:creationId xmlns:a16="http://schemas.microsoft.com/office/drawing/2014/main" id="{632A2638-E122-4423-84C9-F868785B5271}"/>
              </a:ext>
            </a:extLst>
          </p:cNvPr>
          <p:cNvSpPr txBox="1"/>
          <p:nvPr/>
        </p:nvSpPr>
        <p:spPr>
          <a:xfrm>
            <a:off x="2117032" y="4921919"/>
            <a:ext cx="1996206" cy="715367"/>
          </a:xfrm>
          <a:prstGeom prst="rect">
            <a:avLst/>
          </a:prstGeom>
          <a:noFill/>
          <a:ln>
            <a:noFill/>
            <a:prstDash val="solid"/>
          </a:ln>
        </p:spPr>
        <p:txBody>
          <a:bodyPr wrap="square" rtlCol="0">
            <a:spAutoFit/>
          </a:bodyPr>
          <a:lstStyle/>
          <a:p>
            <a:r>
              <a:rPr lang="en-GB" sz="1400" dirty="0">
                <a:solidFill>
                  <a:schemeClr val="bg1"/>
                </a:solidFill>
                <a:latin typeface="Arial" panose="020B0604020202020204" pitchFamily="34" charset="0"/>
                <a:cs typeface="Arial" panose="020B0604020202020204" pitchFamily="34" charset="0"/>
              </a:rPr>
              <a:t>“Ask” of Govts, includes a Regional Economic Strategy 2017-37</a:t>
            </a:r>
          </a:p>
        </p:txBody>
      </p:sp>
      <p:sp>
        <p:nvSpPr>
          <p:cNvPr id="3" name="Bent Arrow 2">
            <a:extLst>
              <a:ext uri="{FF2B5EF4-FFF2-40B4-BE49-F238E27FC236}">
                <a16:creationId xmlns:a16="http://schemas.microsoft.com/office/drawing/2014/main" id="{CD1DD9A1-3B57-3D4F-AB39-0D875A91F9C3}"/>
              </a:ext>
            </a:extLst>
          </p:cNvPr>
          <p:cNvSpPr/>
          <p:nvPr/>
        </p:nvSpPr>
        <p:spPr>
          <a:xfrm flipV="1">
            <a:off x="974872" y="4064689"/>
            <a:ext cx="799394" cy="1083217"/>
          </a:xfrm>
          <a:prstGeom prst="bent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Bent Arrow 47">
            <a:extLst>
              <a:ext uri="{FF2B5EF4-FFF2-40B4-BE49-F238E27FC236}">
                <a16:creationId xmlns:a16="http://schemas.microsoft.com/office/drawing/2014/main" id="{A907117B-E32B-9C4D-AD93-FE1F09E27568}"/>
              </a:ext>
            </a:extLst>
          </p:cNvPr>
          <p:cNvSpPr/>
          <p:nvPr/>
        </p:nvSpPr>
        <p:spPr>
          <a:xfrm rot="16200000" flipV="1">
            <a:off x="4284231" y="4563781"/>
            <a:ext cx="748415" cy="798870"/>
          </a:xfrm>
          <a:prstGeom prst="bent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9" name="Bent Arrow 48">
            <a:extLst>
              <a:ext uri="{FF2B5EF4-FFF2-40B4-BE49-F238E27FC236}">
                <a16:creationId xmlns:a16="http://schemas.microsoft.com/office/drawing/2014/main" id="{A987358B-1226-754E-845D-304796241FAF}"/>
              </a:ext>
            </a:extLst>
          </p:cNvPr>
          <p:cNvSpPr/>
          <p:nvPr/>
        </p:nvSpPr>
        <p:spPr>
          <a:xfrm rot="16200000" flipV="1">
            <a:off x="5677723" y="3495745"/>
            <a:ext cx="748415" cy="798870"/>
          </a:xfrm>
          <a:prstGeom prst="bent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Bent Arrow 49">
            <a:extLst>
              <a:ext uri="{FF2B5EF4-FFF2-40B4-BE49-F238E27FC236}">
                <a16:creationId xmlns:a16="http://schemas.microsoft.com/office/drawing/2014/main" id="{592DE6E6-DADD-2B4B-AC3F-4561EA52480A}"/>
              </a:ext>
            </a:extLst>
          </p:cNvPr>
          <p:cNvSpPr/>
          <p:nvPr/>
        </p:nvSpPr>
        <p:spPr>
          <a:xfrm rot="16200000" flipV="1">
            <a:off x="7810706" y="3495745"/>
            <a:ext cx="748415" cy="798870"/>
          </a:xfrm>
          <a:prstGeom prst="bent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Bent Arrow 50">
            <a:extLst>
              <a:ext uri="{FF2B5EF4-FFF2-40B4-BE49-F238E27FC236}">
                <a16:creationId xmlns:a16="http://schemas.microsoft.com/office/drawing/2014/main" id="{846596D8-AECF-5A49-9CE4-4E119E4750EF}"/>
              </a:ext>
            </a:extLst>
          </p:cNvPr>
          <p:cNvSpPr/>
          <p:nvPr/>
        </p:nvSpPr>
        <p:spPr>
          <a:xfrm rot="16200000" flipV="1">
            <a:off x="10906701" y="3495745"/>
            <a:ext cx="748415" cy="798870"/>
          </a:xfrm>
          <a:prstGeom prst="bent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Up Arrow 3">
            <a:extLst>
              <a:ext uri="{FF2B5EF4-FFF2-40B4-BE49-F238E27FC236}">
                <a16:creationId xmlns:a16="http://schemas.microsoft.com/office/drawing/2014/main" id="{E00E557F-06AE-034E-9A17-607E8B6D5B7B}"/>
              </a:ext>
            </a:extLst>
          </p:cNvPr>
          <p:cNvSpPr/>
          <p:nvPr/>
        </p:nvSpPr>
        <p:spPr>
          <a:xfrm>
            <a:off x="6872086" y="3520971"/>
            <a:ext cx="431616" cy="2380001"/>
          </a:xfrm>
          <a:prstGeom prst="up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Up Arrow 51">
            <a:extLst>
              <a:ext uri="{FF2B5EF4-FFF2-40B4-BE49-F238E27FC236}">
                <a16:creationId xmlns:a16="http://schemas.microsoft.com/office/drawing/2014/main" id="{38AF7954-6CB9-3C40-817E-72F200050171}"/>
              </a:ext>
            </a:extLst>
          </p:cNvPr>
          <p:cNvSpPr/>
          <p:nvPr/>
        </p:nvSpPr>
        <p:spPr>
          <a:xfrm rot="10800000">
            <a:off x="2610760" y="3733208"/>
            <a:ext cx="431616" cy="902459"/>
          </a:xfrm>
          <a:prstGeom prst="up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Up Arrow 52">
            <a:extLst>
              <a:ext uri="{FF2B5EF4-FFF2-40B4-BE49-F238E27FC236}">
                <a16:creationId xmlns:a16="http://schemas.microsoft.com/office/drawing/2014/main" id="{62C8DE95-64E6-054B-BC67-3046664EC083}"/>
              </a:ext>
            </a:extLst>
          </p:cNvPr>
          <p:cNvSpPr/>
          <p:nvPr/>
        </p:nvSpPr>
        <p:spPr>
          <a:xfrm>
            <a:off x="3213419" y="5900973"/>
            <a:ext cx="431616" cy="535064"/>
          </a:xfrm>
          <a:prstGeom prst="up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Up Arrow 53">
            <a:extLst>
              <a:ext uri="{FF2B5EF4-FFF2-40B4-BE49-F238E27FC236}">
                <a16:creationId xmlns:a16="http://schemas.microsoft.com/office/drawing/2014/main" id="{51B687FE-90EA-364B-A0C5-369385800899}"/>
              </a:ext>
            </a:extLst>
          </p:cNvPr>
          <p:cNvSpPr/>
          <p:nvPr/>
        </p:nvSpPr>
        <p:spPr>
          <a:xfrm rot="16200000">
            <a:off x="2815495" y="5850815"/>
            <a:ext cx="431616" cy="1073955"/>
          </a:xfrm>
          <a:prstGeom prst="up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Up Arrow 54">
            <a:extLst>
              <a:ext uri="{FF2B5EF4-FFF2-40B4-BE49-F238E27FC236}">
                <a16:creationId xmlns:a16="http://schemas.microsoft.com/office/drawing/2014/main" id="{BD9B98EE-1E48-F343-AA5A-681EF433E1FC}"/>
              </a:ext>
            </a:extLst>
          </p:cNvPr>
          <p:cNvSpPr/>
          <p:nvPr/>
        </p:nvSpPr>
        <p:spPr>
          <a:xfrm rot="5400000">
            <a:off x="3610728" y="5850815"/>
            <a:ext cx="431616" cy="1073955"/>
          </a:xfrm>
          <a:prstGeom prst="upArrow">
            <a:avLst/>
          </a:prstGeom>
          <a:solidFill>
            <a:srgbClr val="92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a:extLst>
              <a:ext uri="{FF2B5EF4-FFF2-40B4-BE49-F238E27FC236}">
                <a16:creationId xmlns:a16="http://schemas.microsoft.com/office/drawing/2014/main" id="{3ECBD67C-7712-FB4B-AE39-5D38F9D447D6}"/>
              </a:ext>
            </a:extLst>
          </p:cNvPr>
          <p:cNvCxnSpPr>
            <a:cxnSpLocks/>
          </p:cNvCxnSpPr>
          <p:nvPr/>
        </p:nvCxnSpPr>
        <p:spPr>
          <a:xfrm>
            <a:off x="2718924" y="1065124"/>
            <a:ext cx="0" cy="50502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9BE5DD4-F376-9D4F-B5C8-3EAA12468546}"/>
              </a:ext>
            </a:extLst>
          </p:cNvPr>
          <p:cNvCxnSpPr>
            <a:cxnSpLocks/>
          </p:cNvCxnSpPr>
          <p:nvPr/>
        </p:nvCxnSpPr>
        <p:spPr>
          <a:xfrm>
            <a:off x="5001819" y="1065124"/>
            <a:ext cx="0" cy="50502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E558A75D-A10B-7143-8C3E-0E4BE071A61D}"/>
              </a:ext>
            </a:extLst>
          </p:cNvPr>
          <p:cNvCxnSpPr>
            <a:cxnSpLocks/>
          </p:cNvCxnSpPr>
          <p:nvPr/>
        </p:nvCxnSpPr>
        <p:spPr>
          <a:xfrm>
            <a:off x="7344987" y="1065124"/>
            <a:ext cx="0" cy="50502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D0F18566-DAEA-B442-80AB-F69949BDB1E9}"/>
              </a:ext>
            </a:extLst>
          </p:cNvPr>
          <p:cNvCxnSpPr>
            <a:cxnSpLocks/>
          </p:cNvCxnSpPr>
          <p:nvPr/>
        </p:nvCxnSpPr>
        <p:spPr>
          <a:xfrm>
            <a:off x="9772521" y="1065124"/>
            <a:ext cx="0" cy="50502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8272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8C74E6A-1744-4C22-909D-1E481D3C1F1B}"/>
              </a:ext>
            </a:extLst>
          </p:cNvPr>
          <p:cNvSpPr/>
          <p:nvPr/>
        </p:nvSpPr>
        <p:spPr>
          <a:xfrm>
            <a:off x="258557" y="2674781"/>
            <a:ext cx="2147098" cy="1519944"/>
          </a:xfrm>
          <a:prstGeom prst="rect">
            <a:avLst/>
          </a:prstGeom>
          <a:solidFill>
            <a:srgbClr val="005F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400" b="1" dirty="0">
                <a:latin typeface="Arial" panose="020B0604020202020204" pitchFamily="34" charset="0"/>
                <a:cs typeface="Arial" panose="020B0604020202020204" pitchFamily="34" charset="0"/>
              </a:rPr>
              <a:t>D</a:t>
            </a:r>
            <a:r>
              <a:rPr lang="en-GB" sz="2000" b="1" dirty="0">
                <a:latin typeface="Arial" panose="020B0604020202020204" pitchFamily="34" charset="0"/>
                <a:cs typeface="Arial" panose="020B0604020202020204" pitchFamily="34" charset="0"/>
              </a:rPr>
              <a:t>emographic trends</a:t>
            </a:r>
          </a:p>
        </p:txBody>
      </p:sp>
      <p:sp>
        <p:nvSpPr>
          <p:cNvPr id="5" name="Rectangle 4">
            <a:extLst>
              <a:ext uri="{FF2B5EF4-FFF2-40B4-BE49-F238E27FC236}">
                <a16:creationId xmlns:a16="http://schemas.microsoft.com/office/drawing/2014/main" id="{E0F3EE63-1598-4899-84F1-ED12A5304355}"/>
              </a:ext>
            </a:extLst>
          </p:cNvPr>
          <p:cNvSpPr/>
          <p:nvPr/>
        </p:nvSpPr>
        <p:spPr>
          <a:xfrm>
            <a:off x="2668648" y="2663269"/>
            <a:ext cx="2147097" cy="1531456"/>
          </a:xfrm>
          <a:prstGeom prst="rect">
            <a:avLst/>
          </a:prstGeom>
          <a:solidFill>
            <a:srgbClr val="005F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000" b="1" dirty="0">
                <a:latin typeface="Arial" panose="020B0604020202020204" pitchFamily="34" charset="0"/>
                <a:cs typeface="Arial" panose="020B0604020202020204" pitchFamily="34" charset="0"/>
              </a:rPr>
              <a:t>Brexit</a:t>
            </a:r>
          </a:p>
        </p:txBody>
      </p:sp>
      <p:sp>
        <p:nvSpPr>
          <p:cNvPr id="6" name="Rectangle 5">
            <a:extLst>
              <a:ext uri="{FF2B5EF4-FFF2-40B4-BE49-F238E27FC236}">
                <a16:creationId xmlns:a16="http://schemas.microsoft.com/office/drawing/2014/main" id="{FE3E059A-AE5A-48B5-A0F3-184A1629B5D9}"/>
              </a:ext>
            </a:extLst>
          </p:cNvPr>
          <p:cNvSpPr/>
          <p:nvPr/>
        </p:nvSpPr>
        <p:spPr>
          <a:xfrm>
            <a:off x="5022451" y="2674781"/>
            <a:ext cx="2147097" cy="1531458"/>
          </a:xfrm>
          <a:prstGeom prst="rect">
            <a:avLst/>
          </a:prstGeom>
          <a:solidFill>
            <a:srgbClr val="005F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000" b="1" dirty="0">
                <a:latin typeface="Arial" panose="020B0604020202020204" pitchFamily="34" charset="0"/>
                <a:cs typeface="Arial" panose="020B0604020202020204" pitchFamily="34" charset="0"/>
              </a:rPr>
              <a:t>Industry</a:t>
            </a:r>
          </a:p>
          <a:p>
            <a:pPr algn="ctr" eaLnBrk="1" fontAlgn="auto" hangingPunct="1">
              <a:spcBef>
                <a:spcPts val="0"/>
              </a:spcBef>
              <a:spcAft>
                <a:spcPts val="0"/>
              </a:spcAft>
              <a:defRPr/>
            </a:pPr>
            <a:r>
              <a:rPr lang="en-GB" sz="2000" b="1" dirty="0">
                <a:latin typeface="Arial" panose="020B0604020202020204" pitchFamily="34" charset="0"/>
                <a:cs typeface="Arial" panose="020B0604020202020204" pitchFamily="34" charset="0"/>
              </a:rPr>
              <a:t>4.0</a:t>
            </a:r>
          </a:p>
        </p:txBody>
      </p:sp>
      <p:sp>
        <p:nvSpPr>
          <p:cNvPr id="7" name="Rectangle 6">
            <a:extLst>
              <a:ext uri="{FF2B5EF4-FFF2-40B4-BE49-F238E27FC236}">
                <a16:creationId xmlns:a16="http://schemas.microsoft.com/office/drawing/2014/main" id="{36BBE988-F863-4971-9F06-99EFF0E66FDD}"/>
              </a:ext>
            </a:extLst>
          </p:cNvPr>
          <p:cNvSpPr/>
          <p:nvPr/>
        </p:nvSpPr>
        <p:spPr>
          <a:xfrm>
            <a:off x="7376255" y="2663268"/>
            <a:ext cx="2147097" cy="1531457"/>
          </a:xfrm>
          <a:prstGeom prst="rect">
            <a:avLst/>
          </a:prstGeom>
          <a:solidFill>
            <a:srgbClr val="005F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000" b="1" dirty="0">
                <a:latin typeface="Arial" panose="020B0604020202020204" pitchFamily="34" charset="0"/>
                <a:cs typeface="Arial" panose="020B0604020202020204" pitchFamily="34" charset="0"/>
              </a:rPr>
              <a:t>Net zero carbon</a:t>
            </a:r>
          </a:p>
        </p:txBody>
      </p:sp>
      <p:sp>
        <p:nvSpPr>
          <p:cNvPr id="8" name="Rectangle 7">
            <a:extLst>
              <a:ext uri="{FF2B5EF4-FFF2-40B4-BE49-F238E27FC236}">
                <a16:creationId xmlns:a16="http://schemas.microsoft.com/office/drawing/2014/main" id="{BD813C46-3D14-4381-A0CF-6D2BBD6201A3}"/>
              </a:ext>
            </a:extLst>
          </p:cNvPr>
          <p:cNvSpPr/>
          <p:nvPr/>
        </p:nvSpPr>
        <p:spPr>
          <a:xfrm>
            <a:off x="9786345" y="2663271"/>
            <a:ext cx="2147097" cy="1531457"/>
          </a:xfrm>
          <a:prstGeom prst="rect">
            <a:avLst/>
          </a:prstGeom>
          <a:solidFill>
            <a:srgbClr val="005F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000" b="1" dirty="0">
                <a:latin typeface="Arial" panose="020B0604020202020204" pitchFamily="34" charset="0"/>
                <a:cs typeface="Arial" panose="020B0604020202020204" pitchFamily="34" charset="0"/>
              </a:rPr>
              <a:t>Nature of work</a:t>
            </a:r>
          </a:p>
        </p:txBody>
      </p:sp>
      <p:sp>
        <p:nvSpPr>
          <p:cNvPr id="15" name="Pentagon 14">
            <a:extLst>
              <a:ext uri="{FF2B5EF4-FFF2-40B4-BE49-F238E27FC236}">
                <a16:creationId xmlns:a16="http://schemas.microsoft.com/office/drawing/2014/main" id="{B05F7B6A-F073-494B-8D1F-BBE36E5A71EB}"/>
              </a:ext>
            </a:extLst>
          </p:cNvPr>
          <p:cNvSpPr/>
          <p:nvPr/>
        </p:nvSpPr>
        <p:spPr>
          <a:xfrm>
            <a:off x="258557" y="4638592"/>
            <a:ext cx="11674885" cy="633614"/>
          </a:xfrm>
          <a:prstGeom prst="homePlate">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Five Dimensions of Change</a:t>
            </a:r>
          </a:p>
          <a:p>
            <a:pPr algn="ctr"/>
            <a:endParaRPr lang="en-US" dirty="0"/>
          </a:p>
        </p:txBody>
      </p:sp>
      <p:sp>
        <p:nvSpPr>
          <p:cNvPr id="31" name="Oval 30">
            <a:extLst>
              <a:ext uri="{FF2B5EF4-FFF2-40B4-BE49-F238E27FC236}">
                <a16:creationId xmlns:a16="http://schemas.microsoft.com/office/drawing/2014/main" id="{61C113FA-6756-D041-9111-F72B926CB6A5}"/>
              </a:ext>
            </a:extLst>
          </p:cNvPr>
          <p:cNvSpPr/>
          <p:nvPr/>
        </p:nvSpPr>
        <p:spPr>
          <a:xfrm>
            <a:off x="937846" y="2179022"/>
            <a:ext cx="775182" cy="775182"/>
          </a:xfrm>
          <a:prstGeom prst="ellipse">
            <a:avLst/>
          </a:prstGeom>
          <a:solidFill>
            <a:srgbClr val="005F7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DB6DF8D9-60E4-7C4E-8934-B35620B45247}"/>
              </a:ext>
            </a:extLst>
          </p:cNvPr>
          <p:cNvSpPr/>
          <p:nvPr/>
        </p:nvSpPr>
        <p:spPr>
          <a:xfrm>
            <a:off x="3354605" y="2219402"/>
            <a:ext cx="775182" cy="775182"/>
          </a:xfrm>
          <a:prstGeom prst="ellipse">
            <a:avLst/>
          </a:prstGeom>
          <a:solidFill>
            <a:srgbClr val="005F7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B1365341-D8C6-6F4E-A1B5-44188D161B59}"/>
              </a:ext>
            </a:extLst>
          </p:cNvPr>
          <p:cNvSpPr/>
          <p:nvPr/>
        </p:nvSpPr>
        <p:spPr>
          <a:xfrm>
            <a:off x="5739837" y="2275677"/>
            <a:ext cx="775182" cy="775182"/>
          </a:xfrm>
          <a:prstGeom prst="ellipse">
            <a:avLst/>
          </a:prstGeom>
          <a:solidFill>
            <a:srgbClr val="005F7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FC1FC0AE-730D-3C4C-9BE6-8E30849A208E}"/>
              </a:ext>
            </a:extLst>
          </p:cNvPr>
          <p:cNvSpPr/>
          <p:nvPr/>
        </p:nvSpPr>
        <p:spPr>
          <a:xfrm>
            <a:off x="8070087" y="2275677"/>
            <a:ext cx="775182" cy="775182"/>
          </a:xfrm>
          <a:prstGeom prst="ellipse">
            <a:avLst/>
          </a:prstGeom>
          <a:solidFill>
            <a:srgbClr val="005F7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11BAF413-2CDE-8A47-98C7-7ACE23F1D800}"/>
              </a:ext>
            </a:extLst>
          </p:cNvPr>
          <p:cNvSpPr/>
          <p:nvPr/>
        </p:nvSpPr>
        <p:spPr>
          <a:xfrm>
            <a:off x="10472302" y="2320168"/>
            <a:ext cx="775182" cy="775182"/>
          </a:xfrm>
          <a:prstGeom prst="ellipse">
            <a:avLst/>
          </a:prstGeom>
          <a:solidFill>
            <a:srgbClr val="005F7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descr="A close up of a logo&#10;&#10;Description automatically generated">
            <a:extLst>
              <a:ext uri="{FF2B5EF4-FFF2-40B4-BE49-F238E27FC236}">
                <a16:creationId xmlns:a16="http://schemas.microsoft.com/office/drawing/2014/main" id="{BA215D96-256F-7247-9D64-E6F6183F32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6621" y="2345410"/>
            <a:ext cx="582977" cy="582977"/>
          </a:xfrm>
          <a:prstGeom prst="rect">
            <a:avLst/>
          </a:prstGeom>
        </p:spPr>
      </p:pic>
      <p:pic>
        <p:nvPicPr>
          <p:cNvPr id="25" name="Picture 24" descr="A close up of a logo&#10;&#10;Description automatically generated">
            <a:extLst>
              <a:ext uri="{FF2B5EF4-FFF2-40B4-BE49-F238E27FC236}">
                <a16:creationId xmlns:a16="http://schemas.microsoft.com/office/drawing/2014/main" id="{65285FF1-1994-D641-AC0F-1670FFB492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8087" y="2320168"/>
            <a:ext cx="608219" cy="608219"/>
          </a:xfrm>
          <a:prstGeom prst="rect">
            <a:avLst/>
          </a:prstGeom>
        </p:spPr>
      </p:pic>
      <p:pic>
        <p:nvPicPr>
          <p:cNvPr id="27" name="Picture 26" descr="A close up of a logo&#10;&#10;Description automatically generated">
            <a:extLst>
              <a:ext uri="{FF2B5EF4-FFF2-40B4-BE49-F238E27FC236}">
                <a16:creationId xmlns:a16="http://schemas.microsoft.com/office/drawing/2014/main" id="{98FB3887-9899-9E44-9012-2301A08E51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07560" y="2404409"/>
            <a:ext cx="439735" cy="439735"/>
          </a:xfrm>
          <a:prstGeom prst="rect">
            <a:avLst/>
          </a:prstGeom>
        </p:spPr>
      </p:pic>
      <p:pic>
        <p:nvPicPr>
          <p:cNvPr id="43" name="Picture 42" descr="A close up of a logo&#10;&#10;Description automatically generated">
            <a:extLst>
              <a:ext uri="{FF2B5EF4-FFF2-40B4-BE49-F238E27FC236}">
                <a16:creationId xmlns:a16="http://schemas.microsoft.com/office/drawing/2014/main" id="{E332A8F1-31D2-2840-AF8B-499798E2FF5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8021" y="2296175"/>
            <a:ext cx="540876" cy="540876"/>
          </a:xfrm>
          <a:prstGeom prst="rect">
            <a:avLst/>
          </a:prstGeom>
        </p:spPr>
      </p:pic>
      <p:pic>
        <p:nvPicPr>
          <p:cNvPr id="45" name="Picture 44" descr="A close up of a logo&#10;&#10;Description automatically generated">
            <a:extLst>
              <a:ext uri="{FF2B5EF4-FFF2-40B4-BE49-F238E27FC236}">
                <a16:creationId xmlns:a16="http://schemas.microsoft.com/office/drawing/2014/main" id="{B0421ADB-140D-7A4D-A0C3-4783F9CBD43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04694" y="2452560"/>
            <a:ext cx="510398" cy="510398"/>
          </a:xfrm>
          <a:prstGeom prst="rect">
            <a:avLst/>
          </a:prstGeom>
        </p:spPr>
      </p:pic>
      <p:sp>
        <p:nvSpPr>
          <p:cNvPr id="2" name="Slide Number Placeholder 1">
            <a:extLst>
              <a:ext uri="{FF2B5EF4-FFF2-40B4-BE49-F238E27FC236}">
                <a16:creationId xmlns:a16="http://schemas.microsoft.com/office/drawing/2014/main" id="{E8180044-E23D-4AD3-AEC4-8E698BC08996}"/>
              </a:ext>
            </a:extLst>
          </p:cNvPr>
          <p:cNvSpPr>
            <a:spLocks noGrp="1"/>
          </p:cNvSpPr>
          <p:nvPr>
            <p:ph type="sldNum" sz="quarter" idx="12"/>
          </p:nvPr>
        </p:nvSpPr>
        <p:spPr/>
        <p:txBody>
          <a:bodyPr/>
          <a:lstStyle/>
          <a:p>
            <a:fld id="{F220EC3E-C4A3-564D-B907-F29047D3D1B3}" type="slidenum">
              <a:rPr lang="en-US" altLang="en-US" smtClean="0"/>
              <a:pPr/>
              <a:t>3</a:t>
            </a:fld>
            <a:endParaRPr lang="en-US" altLang="en-US" dirty="0"/>
          </a:p>
        </p:txBody>
      </p:sp>
      <p:sp>
        <p:nvSpPr>
          <p:cNvPr id="21" name="Rectangle 20">
            <a:extLst>
              <a:ext uri="{FF2B5EF4-FFF2-40B4-BE49-F238E27FC236}">
                <a16:creationId xmlns:a16="http://schemas.microsoft.com/office/drawing/2014/main" id="{E07EC19E-FBE7-BB4A-BC9C-A41D875BE8DB}"/>
              </a:ext>
            </a:extLst>
          </p:cNvPr>
          <p:cNvSpPr/>
          <p:nvPr/>
        </p:nvSpPr>
        <p:spPr>
          <a:xfrm>
            <a:off x="-15978" y="-1"/>
            <a:ext cx="12223956"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TextBox 21">
            <a:extLst>
              <a:ext uri="{FF2B5EF4-FFF2-40B4-BE49-F238E27FC236}">
                <a16:creationId xmlns:a16="http://schemas.microsoft.com/office/drawing/2014/main" id="{FA18EE27-76D3-104C-9C36-1BCE345A8680}"/>
              </a:ext>
            </a:extLst>
          </p:cNvPr>
          <p:cNvSpPr txBox="1"/>
          <p:nvPr/>
        </p:nvSpPr>
        <p:spPr>
          <a:xfrm>
            <a:off x="258557" y="180888"/>
            <a:ext cx="2824812" cy="584775"/>
          </a:xfrm>
          <a:prstGeom prst="rect">
            <a:avLst/>
          </a:prstGeom>
          <a:noFill/>
        </p:spPr>
        <p:txBody>
          <a:bodyPr wrap="none" rtlCol="0">
            <a:spAutoFit/>
          </a:bodyPr>
          <a:lstStyle/>
          <a:p>
            <a:r>
              <a:rPr lang="en-GB" sz="3200" b="1" dirty="0">
                <a:solidFill>
                  <a:schemeClr val="bg1"/>
                </a:solidFill>
                <a:latin typeface="Arial" panose="020B0604020202020204" pitchFamily="34" charset="0"/>
                <a:cs typeface="Arial" panose="020B0604020202020204" pitchFamily="34" charset="0"/>
              </a:rPr>
              <a:t>Skills context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13420" y="131194"/>
            <a:ext cx="6438557" cy="584775"/>
          </a:xfrm>
          <a:prstGeom prst="rect">
            <a:avLst/>
          </a:prstGeom>
          <a:noFill/>
        </p:spPr>
        <p:txBody>
          <a:bodyPr wrap="none" rtlCol="0">
            <a:spAutoFit/>
          </a:bodyPr>
          <a:lstStyle/>
          <a:p>
            <a:r>
              <a:rPr lang="en-GB" sz="3200" b="1" dirty="0">
                <a:solidFill>
                  <a:schemeClr val="bg1"/>
                </a:solidFill>
                <a:latin typeface="Arial" panose="020B0604020202020204" pitchFamily="34" charset="0"/>
                <a:cs typeface="Arial" panose="020B0604020202020204" pitchFamily="34" charset="0"/>
              </a:rPr>
              <a:t>Skills and Employability– Vision</a:t>
            </a:r>
          </a:p>
        </p:txBody>
      </p:sp>
      <p:sp>
        <p:nvSpPr>
          <p:cNvPr id="35" name="Rectangle 34">
            <a:extLst>
              <a:ext uri="{FF2B5EF4-FFF2-40B4-BE49-F238E27FC236}">
                <a16:creationId xmlns:a16="http://schemas.microsoft.com/office/drawing/2014/main" id="{9DA2EC51-8729-4273-8DD3-CEEBAD43EFE7}"/>
              </a:ext>
            </a:extLst>
          </p:cNvPr>
          <p:cNvSpPr/>
          <p:nvPr/>
        </p:nvSpPr>
        <p:spPr>
          <a:xfrm>
            <a:off x="736336" y="3481899"/>
            <a:ext cx="3199799" cy="1305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3" name="Rectangle 32">
            <a:extLst>
              <a:ext uri="{FF2B5EF4-FFF2-40B4-BE49-F238E27FC236}">
                <a16:creationId xmlns:a16="http://schemas.microsoft.com/office/drawing/2014/main" id="{8C84391F-0F5F-47E7-95C1-8E1392BB2DDA}"/>
              </a:ext>
            </a:extLst>
          </p:cNvPr>
          <p:cNvSpPr/>
          <p:nvPr/>
        </p:nvSpPr>
        <p:spPr>
          <a:xfrm>
            <a:off x="4496100" y="3481899"/>
            <a:ext cx="3199799" cy="1305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52" name="Rectangle 51">
            <a:extLst>
              <a:ext uri="{FF2B5EF4-FFF2-40B4-BE49-F238E27FC236}">
                <a16:creationId xmlns:a16="http://schemas.microsoft.com/office/drawing/2014/main" id="{E7B5DF6F-40FA-4CE0-9070-EA00ED7703B3}"/>
              </a:ext>
            </a:extLst>
          </p:cNvPr>
          <p:cNvSpPr/>
          <p:nvPr/>
        </p:nvSpPr>
        <p:spPr>
          <a:xfrm>
            <a:off x="331442" y="3199363"/>
            <a:ext cx="11529114" cy="1263556"/>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A92D0E64-5E32-4E3A-8258-83C8F540E9A3}"/>
              </a:ext>
            </a:extLst>
          </p:cNvPr>
          <p:cNvSpPr/>
          <p:nvPr/>
        </p:nvSpPr>
        <p:spPr>
          <a:xfrm>
            <a:off x="361588" y="5079487"/>
            <a:ext cx="11518887" cy="1263556"/>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7C28D5E7-2011-496F-B25E-5E1C6B9AC774}"/>
              </a:ext>
            </a:extLst>
          </p:cNvPr>
          <p:cNvSpPr/>
          <p:nvPr/>
        </p:nvSpPr>
        <p:spPr>
          <a:xfrm>
            <a:off x="366180" y="3206431"/>
            <a:ext cx="914399" cy="1271367"/>
          </a:xfrm>
          <a:prstGeom prst="rect">
            <a:avLst/>
          </a:prstGeom>
          <a:solidFill>
            <a:srgbClr val="644B7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E86C8413-465D-46A8-B8CB-799EE7711C83}"/>
              </a:ext>
            </a:extLst>
          </p:cNvPr>
          <p:cNvSpPr/>
          <p:nvPr/>
        </p:nvSpPr>
        <p:spPr>
          <a:xfrm>
            <a:off x="356345" y="5109247"/>
            <a:ext cx="914400" cy="1181551"/>
          </a:xfrm>
          <a:prstGeom prst="rect">
            <a:avLst/>
          </a:prstGeom>
          <a:solidFill>
            <a:srgbClr val="00637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02DB1BE-43EB-4D2E-A701-05286F0CA28E}"/>
              </a:ext>
            </a:extLst>
          </p:cNvPr>
          <p:cNvSpPr/>
          <p:nvPr/>
        </p:nvSpPr>
        <p:spPr>
          <a:xfrm>
            <a:off x="331443" y="1494247"/>
            <a:ext cx="11529114" cy="1263556"/>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EA1D23F-C0A7-4EB0-B39E-B334EE511E62}"/>
              </a:ext>
            </a:extLst>
          </p:cNvPr>
          <p:cNvSpPr/>
          <p:nvPr/>
        </p:nvSpPr>
        <p:spPr>
          <a:xfrm>
            <a:off x="361588" y="1552634"/>
            <a:ext cx="903915" cy="1234930"/>
          </a:xfrm>
          <a:prstGeom prst="rect">
            <a:avLst/>
          </a:prstGeom>
          <a:solidFill>
            <a:srgbClr val="92AF2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TextBox 63">
            <a:extLst>
              <a:ext uri="{FF2B5EF4-FFF2-40B4-BE49-F238E27FC236}">
                <a16:creationId xmlns:a16="http://schemas.microsoft.com/office/drawing/2014/main" id="{3AA44CFE-72E3-4329-AAE0-80564F5DC0FF}"/>
              </a:ext>
            </a:extLst>
          </p:cNvPr>
          <p:cNvSpPr txBox="1"/>
          <p:nvPr/>
        </p:nvSpPr>
        <p:spPr>
          <a:xfrm>
            <a:off x="1512925" y="1953459"/>
            <a:ext cx="10068675" cy="369332"/>
          </a:xfrm>
          <a:prstGeom prst="rect">
            <a:avLst/>
          </a:prstGeom>
          <a:noFill/>
        </p:spPr>
        <p:txBody>
          <a:bodyPr wrap="square">
            <a:spAutoFit/>
          </a:bodyPr>
          <a:lstStyle/>
          <a:p>
            <a:pPr marL="0" lvl="0" indent="0" defTabSz="533400">
              <a:lnSpc>
                <a:spcPct val="100000"/>
              </a:lnSpc>
              <a:spcBef>
                <a:spcPct val="0"/>
              </a:spcBef>
              <a:spcAft>
                <a:spcPct val="35000"/>
              </a:spcAft>
              <a:buNone/>
            </a:pPr>
            <a:r>
              <a:rPr lang="en-GB" b="1" dirty="0"/>
              <a:t>B</a:t>
            </a:r>
            <a:r>
              <a:rPr lang="en-GB" sz="1800" b="1" kern="1200" dirty="0"/>
              <a:t>ring about the changes in skills and employability services</a:t>
            </a:r>
            <a:endParaRPr lang="en-US" sz="1800" kern="1200" dirty="0"/>
          </a:p>
        </p:txBody>
      </p:sp>
      <p:sp>
        <p:nvSpPr>
          <p:cNvPr id="65" name="TextBox 64">
            <a:extLst>
              <a:ext uri="{FF2B5EF4-FFF2-40B4-BE49-F238E27FC236}">
                <a16:creationId xmlns:a16="http://schemas.microsoft.com/office/drawing/2014/main" id="{8B3BDB9E-0312-4E5A-8BE0-230B2824DD1F}"/>
              </a:ext>
            </a:extLst>
          </p:cNvPr>
          <p:cNvSpPr txBox="1"/>
          <p:nvPr/>
        </p:nvSpPr>
        <p:spPr>
          <a:xfrm>
            <a:off x="1606234" y="3600189"/>
            <a:ext cx="10068675" cy="369332"/>
          </a:xfrm>
          <a:prstGeom prst="rect">
            <a:avLst/>
          </a:prstGeom>
          <a:noFill/>
        </p:spPr>
        <p:txBody>
          <a:bodyPr wrap="square">
            <a:spAutoFit/>
          </a:bodyPr>
          <a:lstStyle/>
          <a:p>
            <a:pPr marL="0" lvl="0" indent="0" defTabSz="488950">
              <a:lnSpc>
                <a:spcPct val="100000"/>
              </a:lnSpc>
              <a:spcBef>
                <a:spcPct val="0"/>
              </a:spcBef>
              <a:spcAft>
                <a:spcPct val="35000"/>
              </a:spcAft>
              <a:buNone/>
            </a:pPr>
            <a:r>
              <a:rPr lang="en-GB" sz="1800" b="1" kern="1200" dirty="0"/>
              <a:t>Make long term, incremental changes to the skills landscape in order to deliver better outcomes for all</a:t>
            </a:r>
            <a:r>
              <a:rPr lang="en-GB" sz="1800" kern="1200" dirty="0"/>
              <a:t> </a:t>
            </a:r>
            <a:endParaRPr lang="en-US" sz="1800" kern="1200" dirty="0"/>
          </a:p>
        </p:txBody>
      </p:sp>
      <p:sp>
        <p:nvSpPr>
          <p:cNvPr id="66" name="TextBox 65">
            <a:extLst>
              <a:ext uri="{FF2B5EF4-FFF2-40B4-BE49-F238E27FC236}">
                <a16:creationId xmlns:a16="http://schemas.microsoft.com/office/drawing/2014/main" id="{9ACE8830-A578-4042-9182-1AD6AC165270}"/>
              </a:ext>
            </a:extLst>
          </p:cNvPr>
          <p:cNvSpPr txBox="1"/>
          <p:nvPr/>
        </p:nvSpPr>
        <p:spPr>
          <a:xfrm>
            <a:off x="1606234" y="5403467"/>
            <a:ext cx="9637158" cy="646331"/>
          </a:xfrm>
          <a:prstGeom prst="rect">
            <a:avLst/>
          </a:prstGeom>
          <a:noFill/>
        </p:spPr>
        <p:txBody>
          <a:bodyPr wrap="square">
            <a:spAutoFit/>
          </a:bodyPr>
          <a:lstStyle/>
          <a:p>
            <a:r>
              <a:rPr lang="en-GB" sz="1800" b="1" kern="1200" dirty="0"/>
              <a:t>A new collaborative, pan-regional approach that’s achieves more inclusive, sustainable economic growth across the region</a:t>
            </a:r>
            <a:endParaRPr lang="en-GB" b="1" dirty="0"/>
          </a:p>
        </p:txBody>
      </p:sp>
      <p:pic>
        <p:nvPicPr>
          <p:cNvPr id="10" name="Graphic 9" descr="Handshake with solid fill">
            <a:extLst>
              <a:ext uri="{FF2B5EF4-FFF2-40B4-BE49-F238E27FC236}">
                <a16:creationId xmlns:a16="http://schemas.microsoft.com/office/drawing/2014/main" id="{68FF4CEC-83E5-4148-A369-A588E571E3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5336" y="1786332"/>
            <a:ext cx="914400" cy="914400"/>
          </a:xfrm>
          <a:prstGeom prst="rect">
            <a:avLst/>
          </a:prstGeom>
        </p:spPr>
      </p:pic>
      <p:pic>
        <p:nvPicPr>
          <p:cNvPr id="12" name="Graphic 11" descr="Network with solid fill">
            <a:extLst>
              <a:ext uri="{FF2B5EF4-FFF2-40B4-BE49-F238E27FC236}">
                <a16:creationId xmlns:a16="http://schemas.microsoft.com/office/drawing/2014/main" id="{AE926368-A483-499B-ABA3-E5E3FF44E1A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6179" y="3393422"/>
            <a:ext cx="914400" cy="914400"/>
          </a:xfrm>
          <a:prstGeom prst="rect">
            <a:avLst/>
          </a:prstGeom>
        </p:spPr>
      </p:pic>
      <p:pic>
        <p:nvPicPr>
          <p:cNvPr id="14" name="Graphic 13" descr="Business Growth with solid fill">
            <a:extLst>
              <a:ext uri="{FF2B5EF4-FFF2-40B4-BE49-F238E27FC236}">
                <a16:creationId xmlns:a16="http://schemas.microsoft.com/office/drawing/2014/main" id="{8D1FD0D6-CF7E-47BF-A678-5651BF67A07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81248" y="5305305"/>
            <a:ext cx="914400" cy="914400"/>
          </a:xfrm>
          <a:prstGeom prst="rect">
            <a:avLst/>
          </a:prstGeom>
        </p:spPr>
      </p:pic>
      <p:pic>
        <p:nvPicPr>
          <p:cNvPr id="20" name="Graphic 19" descr="Badge Tick1 with solid fill">
            <a:extLst>
              <a:ext uri="{FF2B5EF4-FFF2-40B4-BE49-F238E27FC236}">
                <a16:creationId xmlns:a16="http://schemas.microsoft.com/office/drawing/2014/main" id="{782754C0-14C6-4FF4-A6AC-6C8E820BDBB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61588" y="976285"/>
            <a:ext cx="401217" cy="401217"/>
          </a:xfrm>
          <a:prstGeom prst="rect">
            <a:avLst/>
          </a:prstGeom>
          <a:effectLst/>
        </p:spPr>
      </p:pic>
      <p:sp>
        <p:nvSpPr>
          <p:cNvPr id="21" name="TextBox 20">
            <a:extLst>
              <a:ext uri="{FF2B5EF4-FFF2-40B4-BE49-F238E27FC236}">
                <a16:creationId xmlns:a16="http://schemas.microsoft.com/office/drawing/2014/main" id="{EFAF5F7B-99B7-4EF9-A9BE-008A076C1562}"/>
              </a:ext>
            </a:extLst>
          </p:cNvPr>
          <p:cNvSpPr txBox="1"/>
          <p:nvPr/>
        </p:nvSpPr>
        <p:spPr>
          <a:xfrm>
            <a:off x="792536" y="998600"/>
            <a:ext cx="11058651"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Ask to the Joint Committee: We seek approval of the Skills and Employability OBC and PM post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1754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07ACB-C75F-2943-82F1-3F3231559A9F}"/>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 </a:t>
            </a:r>
          </a:p>
        </p:txBody>
      </p:sp>
      <p:sp>
        <p:nvSpPr>
          <p:cNvPr id="5" name="TextBox 4">
            <a:extLst>
              <a:ext uri="{FF2B5EF4-FFF2-40B4-BE49-F238E27FC236}">
                <a16:creationId xmlns:a16="http://schemas.microsoft.com/office/drawing/2014/main" id="{B3AC6F82-0BD4-6B4B-9EC3-13DEF314244B}"/>
              </a:ext>
            </a:extLst>
          </p:cNvPr>
          <p:cNvSpPr txBox="1"/>
          <p:nvPr/>
        </p:nvSpPr>
        <p:spPr>
          <a:xfrm>
            <a:off x="213420" y="131194"/>
            <a:ext cx="6332183" cy="584775"/>
          </a:xfrm>
          <a:prstGeom prst="rect">
            <a:avLst/>
          </a:prstGeom>
          <a:noFill/>
        </p:spPr>
        <p:txBody>
          <a:bodyPr wrap="none" rtlCol="0">
            <a:spAutoFit/>
          </a:bodyPr>
          <a:lstStyle/>
          <a:p>
            <a:r>
              <a:rPr lang="en-GB" sz="3200" b="1" dirty="0">
                <a:solidFill>
                  <a:schemeClr val="bg1"/>
                </a:solidFill>
                <a:latin typeface="Arial" panose="020B0604020202020204" pitchFamily="34" charset="0"/>
                <a:cs typeface="Arial" panose="020B0604020202020204" pitchFamily="34" charset="0"/>
              </a:rPr>
              <a:t>Skills and Employability– Why?</a:t>
            </a:r>
          </a:p>
        </p:txBody>
      </p:sp>
      <p:sp>
        <p:nvSpPr>
          <p:cNvPr id="37" name="Rectangle 36">
            <a:extLst>
              <a:ext uri="{FF2B5EF4-FFF2-40B4-BE49-F238E27FC236}">
                <a16:creationId xmlns:a16="http://schemas.microsoft.com/office/drawing/2014/main" id="{BF11AD7F-0C8C-4C04-B80D-AB895A54F9F8}"/>
              </a:ext>
            </a:extLst>
          </p:cNvPr>
          <p:cNvSpPr/>
          <p:nvPr/>
        </p:nvSpPr>
        <p:spPr>
          <a:xfrm>
            <a:off x="6370641" y="1472846"/>
            <a:ext cx="5522546" cy="24745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0" name="Rectangle 39">
            <a:extLst>
              <a:ext uri="{FF2B5EF4-FFF2-40B4-BE49-F238E27FC236}">
                <a16:creationId xmlns:a16="http://schemas.microsoft.com/office/drawing/2014/main" id="{030A396E-38EB-4A7C-91E0-823921A54403}"/>
              </a:ext>
            </a:extLst>
          </p:cNvPr>
          <p:cNvSpPr/>
          <p:nvPr/>
        </p:nvSpPr>
        <p:spPr>
          <a:xfrm>
            <a:off x="342672" y="4297984"/>
            <a:ext cx="5494893" cy="24487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dirty="0"/>
          </a:p>
        </p:txBody>
      </p:sp>
      <p:sp>
        <p:nvSpPr>
          <p:cNvPr id="41" name="Rectangle 40">
            <a:extLst>
              <a:ext uri="{FF2B5EF4-FFF2-40B4-BE49-F238E27FC236}">
                <a16:creationId xmlns:a16="http://schemas.microsoft.com/office/drawing/2014/main" id="{2F20AF91-C03A-4BC7-A7C4-B6D5CDB6C0D1}"/>
              </a:ext>
            </a:extLst>
          </p:cNvPr>
          <p:cNvSpPr/>
          <p:nvPr/>
        </p:nvSpPr>
        <p:spPr>
          <a:xfrm>
            <a:off x="6383033" y="4297984"/>
            <a:ext cx="5522853" cy="24487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3" name="Rectangle 42">
            <a:extLst>
              <a:ext uri="{FF2B5EF4-FFF2-40B4-BE49-F238E27FC236}">
                <a16:creationId xmlns:a16="http://schemas.microsoft.com/office/drawing/2014/main" id="{65A23A67-E158-4FD8-83F3-F522AA2A1F85}"/>
              </a:ext>
            </a:extLst>
          </p:cNvPr>
          <p:cNvSpPr/>
          <p:nvPr/>
        </p:nvSpPr>
        <p:spPr>
          <a:xfrm>
            <a:off x="6384317" y="1479198"/>
            <a:ext cx="5521569" cy="410478"/>
          </a:xfrm>
          <a:prstGeom prst="rect">
            <a:avLst/>
          </a:prstGeom>
          <a:solidFill>
            <a:srgbClr val="005F7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b="1" dirty="0">
                <a:solidFill>
                  <a:schemeClr val="bg1"/>
                </a:solidFill>
                <a:latin typeface="Arial" panose="020B0604020202020204" pitchFamily="34" charset="0"/>
                <a:cs typeface="Arial" panose="020B0604020202020204" pitchFamily="34" charset="0"/>
              </a:rPr>
              <a:t>Challenging landscape</a:t>
            </a:r>
          </a:p>
        </p:txBody>
      </p:sp>
      <p:sp>
        <p:nvSpPr>
          <p:cNvPr id="47" name="Rectangle 46">
            <a:extLst>
              <a:ext uri="{FF2B5EF4-FFF2-40B4-BE49-F238E27FC236}">
                <a16:creationId xmlns:a16="http://schemas.microsoft.com/office/drawing/2014/main" id="{26E510AC-F8A0-43E6-A307-B92013335497}"/>
              </a:ext>
            </a:extLst>
          </p:cNvPr>
          <p:cNvSpPr/>
          <p:nvPr/>
        </p:nvSpPr>
        <p:spPr>
          <a:xfrm>
            <a:off x="353199" y="4303947"/>
            <a:ext cx="5494893" cy="425673"/>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Support existing strategy and policy</a:t>
            </a:r>
            <a:endParaRPr lang="en-GB" sz="2000" b="1" dirty="0">
              <a:solidFill>
                <a:schemeClr val="bg1"/>
              </a:solidFill>
              <a:latin typeface="Arial" panose="020B0604020202020204" pitchFamily="34" charset="0"/>
              <a:cs typeface="Arial" panose="020B0604020202020204" pitchFamily="34" charset="0"/>
            </a:endParaRPr>
          </a:p>
        </p:txBody>
      </p:sp>
      <p:sp>
        <p:nvSpPr>
          <p:cNvPr id="48" name="Rectangle 47">
            <a:extLst>
              <a:ext uri="{FF2B5EF4-FFF2-40B4-BE49-F238E27FC236}">
                <a16:creationId xmlns:a16="http://schemas.microsoft.com/office/drawing/2014/main" id="{4E93F4F1-FD52-457A-8C07-80A222A20DBF}"/>
              </a:ext>
            </a:extLst>
          </p:cNvPr>
          <p:cNvSpPr/>
          <p:nvPr/>
        </p:nvSpPr>
        <p:spPr>
          <a:xfrm>
            <a:off x="6396709" y="4314741"/>
            <a:ext cx="5482239" cy="414981"/>
          </a:xfrm>
          <a:prstGeom prst="rect">
            <a:avLst/>
          </a:prstGeom>
          <a:solidFill>
            <a:srgbClr val="665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Project rationale</a:t>
            </a:r>
          </a:p>
        </p:txBody>
      </p:sp>
      <p:sp>
        <p:nvSpPr>
          <p:cNvPr id="73" name="TextBox 72">
            <a:extLst>
              <a:ext uri="{FF2B5EF4-FFF2-40B4-BE49-F238E27FC236}">
                <a16:creationId xmlns:a16="http://schemas.microsoft.com/office/drawing/2014/main" id="{2567198D-4B0C-49AD-9CF5-F70686846F71}"/>
              </a:ext>
            </a:extLst>
          </p:cNvPr>
          <p:cNvSpPr txBox="1"/>
          <p:nvPr/>
        </p:nvSpPr>
        <p:spPr>
          <a:xfrm>
            <a:off x="6477123" y="5255991"/>
            <a:ext cx="4577869" cy="92333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Taking a 2 phase approach:</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Phase 1 will deliver five projects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Phase 2 will tackle wider considerations</a:t>
            </a:r>
          </a:p>
        </p:txBody>
      </p:sp>
      <p:sp>
        <p:nvSpPr>
          <p:cNvPr id="30" name="Rectangle 29">
            <a:extLst>
              <a:ext uri="{FF2B5EF4-FFF2-40B4-BE49-F238E27FC236}">
                <a16:creationId xmlns:a16="http://schemas.microsoft.com/office/drawing/2014/main" id="{2E493A75-237C-4776-A764-5694BBD5B078}"/>
              </a:ext>
            </a:extLst>
          </p:cNvPr>
          <p:cNvSpPr/>
          <p:nvPr/>
        </p:nvSpPr>
        <p:spPr>
          <a:xfrm>
            <a:off x="349120" y="1472846"/>
            <a:ext cx="5484445" cy="24745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pic>
        <p:nvPicPr>
          <p:cNvPr id="13" name="Picture 12" descr="Icon&#10;&#10;Description automatically generated">
            <a:extLst>
              <a:ext uri="{FF2B5EF4-FFF2-40B4-BE49-F238E27FC236}">
                <a16:creationId xmlns:a16="http://schemas.microsoft.com/office/drawing/2014/main" id="{F709812F-6338-4232-B271-C94DA9CB34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6864" y="1889676"/>
            <a:ext cx="1080000" cy="1077722"/>
          </a:xfrm>
          <a:prstGeom prst="rect">
            <a:avLst/>
          </a:prstGeom>
        </p:spPr>
      </p:pic>
      <p:sp>
        <p:nvSpPr>
          <p:cNvPr id="31" name="Rectangle 30">
            <a:extLst>
              <a:ext uri="{FF2B5EF4-FFF2-40B4-BE49-F238E27FC236}">
                <a16:creationId xmlns:a16="http://schemas.microsoft.com/office/drawing/2014/main" id="{8E7232B7-16DA-4689-ADF5-8C4FFE966021}"/>
              </a:ext>
            </a:extLst>
          </p:cNvPr>
          <p:cNvSpPr/>
          <p:nvPr/>
        </p:nvSpPr>
        <p:spPr>
          <a:xfrm>
            <a:off x="349119" y="1479198"/>
            <a:ext cx="5484444" cy="410478"/>
          </a:xfrm>
          <a:prstGeom prst="rect">
            <a:avLst/>
          </a:prstGeom>
          <a:solidFill>
            <a:srgbClr val="AAA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latin typeface="Arial" panose="020B0604020202020204" pitchFamily="34" charset="0"/>
                <a:cs typeface="Arial" panose="020B0604020202020204" pitchFamily="34" charset="0"/>
              </a:rPr>
              <a:t>Address issues in the Region</a:t>
            </a:r>
          </a:p>
        </p:txBody>
      </p:sp>
      <p:sp>
        <p:nvSpPr>
          <p:cNvPr id="54" name="TextBox 53">
            <a:extLst>
              <a:ext uri="{FF2B5EF4-FFF2-40B4-BE49-F238E27FC236}">
                <a16:creationId xmlns:a16="http://schemas.microsoft.com/office/drawing/2014/main" id="{4BA05043-15BF-4222-A2A2-BD4D96B6CAC4}"/>
              </a:ext>
            </a:extLst>
          </p:cNvPr>
          <p:cNvSpPr txBox="1"/>
          <p:nvPr/>
        </p:nvSpPr>
        <p:spPr>
          <a:xfrm>
            <a:off x="396659" y="2329617"/>
            <a:ext cx="5071187" cy="1200329"/>
          </a:xfrm>
          <a:prstGeom prst="rect">
            <a:avLst/>
          </a:prstGeom>
          <a:noFill/>
        </p:spPr>
        <p:txBody>
          <a:bodyPr wrap="square" lIns="91440" tIns="45720" rIns="91440" bIns="45720" numCol="1" rtlCol="0" anchor="t">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Major ongoing skills and employability challenges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Challenges of equality and inclusive growth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Employers unable/unwilling to invest</a:t>
            </a:r>
          </a:p>
        </p:txBody>
      </p:sp>
      <p:pic>
        <p:nvPicPr>
          <p:cNvPr id="22" name="Picture 21" descr="Icon&#10;&#10;Description automatically generated">
            <a:extLst>
              <a:ext uri="{FF2B5EF4-FFF2-40B4-BE49-F238E27FC236}">
                <a16:creationId xmlns:a16="http://schemas.microsoft.com/office/drawing/2014/main" id="{1B2AAF84-417D-456B-BE48-FB306DEFD9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86777" y="1967839"/>
            <a:ext cx="1008000" cy="1008000"/>
          </a:xfrm>
          <a:prstGeom prst="rect">
            <a:avLst/>
          </a:prstGeom>
        </p:spPr>
      </p:pic>
      <p:pic>
        <p:nvPicPr>
          <p:cNvPr id="3" name="Graphic 2" descr="Bar graph with upward trend">
            <a:extLst>
              <a:ext uri="{FF2B5EF4-FFF2-40B4-BE49-F238E27FC236}">
                <a16:creationId xmlns:a16="http://schemas.microsoft.com/office/drawing/2014/main" id="{3A58F7A1-B1C8-4EA5-9E0F-14D142EC839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58829" y="4685586"/>
            <a:ext cx="818035" cy="818035"/>
          </a:xfrm>
          <a:prstGeom prst="rect">
            <a:avLst/>
          </a:prstGeom>
        </p:spPr>
      </p:pic>
      <p:pic>
        <p:nvPicPr>
          <p:cNvPr id="9" name="Picture 8" descr="Icon&#10;&#10;Description automatically generated">
            <a:extLst>
              <a:ext uri="{FF2B5EF4-FFF2-40B4-BE49-F238E27FC236}">
                <a16:creationId xmlns:a16="http://schemas.microsoft.com/office/drawing/2014/main" id="{138227B0-1AD8-4CEA-A8E5-0887912AC9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69328" y="4746479"/>
            <a:ext cx="1080000" cy="1082284"/>
          </a:xfrm>
          <a:prstGeom prst="rect">
            <a:avLst/>
          </a:prstGeom>
        </p:spPr>
      </p:pic>
      <p:sp>
        <p:nvSpPr>
          <p:cNvPr id="79" name="TextBox 78">
            <a:extLst>
              <a:ext uri="{FF2B5EF4-FFF2-40B4-BE49-F238E27FC236}">
                <a16:creationId xmlns:a16="http://schemas.microsoft.com/office/drawing/2014/main" id="{F37E653E-8571-4444-A721-A1CD0EA6D790}"/>
              </a:ext>
            </a:extLst>
          </p:cNvPr>
          <p:cNvSpPr txBox="1"/>
          <p:nvPr/>
        </p:nvSpPr>
        <p:spPr>
          <a:xfrm>
            <a:off x="6477123" y="2426594"/>
            <a:ext cx="4887718" cy="1477328"/>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Uncertainty remains from the pandemic</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EU exit – labour supply, increased costs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Pockets of inequality</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Duplication of national programmes</a:t>
            </a:r>
          </a:p>
          <a:p>
            <a:pPr marL="285750" indent="-285750">
              <a:buFont typeface="Arial" panose="020B0604020202020204" pitchFamily="34" charset="0"/>
              <a:buChar char="•"/>
            </a:pPr>
            <a:endParaRPr lang="en-GB" dirty="0">
              <a:latin typeface="Arial"/>
              <a:cs typeface="Arial"/>
            </a:endParaRPr>
          </a:p>
        </p:txBody>
      </p:sp>
      <p:sp>
        <p:nvSpPr>
          <p:cNvPr id="64" name="TextBox 63">
            <a:extLst>
              <a:ext uri="{FF2B5EF4-FFF2-40B4-BE49-F238E27FC236}">
                <a16:creationId xmlns:a16="http://schemas.microsoft.com/office/drawing/2014/main" id="{0CBD53C4-5402-4CC5-888F-76E68C5CF6E8}"/>
              </a:ext>
            </a:extLst>
          </p:cNvPr>
          <p:cNvSpPr txBox="1"/>
          <p:nvPr/>
        </p:nvSpPr>
        <p:spPr>
          <a:xfrm>
            <a:off x="332145" y="5086141"/>
            <a:ext cx="5459849" cy="230832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Aligns with Fair Work and Inclusive Growth</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Aligns with RES through inclusive growth</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Regional strategic alignment through focusing on improving outcomes and opportunities for everyone</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0630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A8D736EB-5FE4-4EAB-A683-63617EFD9DD0}"/>
              </a:ext>
            </a:extLst>
          </p:cNvPr>
          <p:cNvGrpSpPr/>
          <p:nvPr/>
        </p:nvGrpSpPr>
        <p:grpSpPr>
          <a:xfrm>
            <a:off x="0" y="908720"/>
            <a:ext cx="6408338" cy="5949279"/>
            <a:chOff x="395536" y="2212111"/>
            <a:chExt cx="2736304" cy="4172014"/>
          </a:xfrm>
        </p:grpSpPr>
        <p:sp>
          <p:nvSpPr>
            <p:cNvPr id="21" name="Rectangle 20">
              <a:extLst>
                <a:ext uri="{FF2B5EF4-FFF2-40B4-BE49-F238E27FC236}">
                  <a16:creationId xmlns:a16="http://schemas.microsoft.com/office/drawing/2014/main" id="{11AEB769-7FD9-4FAF-B667-B3D561931311}"/>
                </a:ext>
              </a:extLst>
            </p:cNvPr>
            <p:cNvSpPr/>
            <p:nvPr/>
          </p:nvSpPr>
          <p:spPr>
            <a:xfrm>
              <a:off x="395536" y="2212111"/>
              <a:ext cx="2304256" cy="882268"/>
            </a:xfrm>
            <a:prstGeom prst="rect">
              <a:avLst/>
            </a:prstGeom>
            <a:solidFill>
              <a:srgbClr val="644B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7">
              <a:extLst>
                <a:ext uri="{FF2B5EF4-FFF2-40B4-BE49-F238E27FC236}">
                  <a16:creationId xmlns:a16="http://schemas.microsoft.com/office/drawing/2014/main" id="{117F17FE-9C1B-4E06-B068-38ED3BCC0E6C}"/>
                </a:ext>
              </a:extLst>
            </p:cNvPr>
            <p:cNvSpPr/>
            <p:nvPr/>
          </p:nvSpPr>
          <p:spPr>
            <a:xfrm>
              <a:off x="2627784" y="2293016"/>
              <a:ext cx="504056" cy="557398"/>
            </a:xfrm>
            <a:prstGeom prst="rightArrow">
              <a:avLst/>
            </a:prstGeom>
            <a:solidFill>
              <a:srgbClr val="644B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8556C72-5982-4FFB-81BC-A8A6E43A961A}"/>
                </a:ext>
              </a:extLst>
            </p:cNvPr>
            <p:cNvSpPr/>
            <p:nvPr/>
          </p:nvSpPr>
          <p:spPr>
            <a:xfrm>
              <a:off x="395536" y="3084906"/>
              <a:ext cx="2304256" cy="32046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F88D7673-683D-4398-B52F-FCF8860DC842}"/>
                </a:ext>
              </a:extLst>
            </p:cNvPr>
            <p:cNvSpPr txBox="1"/>
            <p:nvPr/>
          </p:nvSpPr>
          <p:spPr>
            <a:xfrm>
              <a:off x="1259168" y="2475999"/>
              <a:ext cx="1674092" cy="258999"/>
            </a:xfrm>
            <a:prstGeom prst="rect">
              <a:avLst/>
            </a:prstGeom>
            <a:noFill/>
          </p:spPr>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Objectives</a:t>
              </a:r>
              <a:endParaRPr lang="en-US" sz="1400" b="1" dirty="0">
                <a:solidFill>
                  <a:schemeClr val="bg1"/>
                </a:solidFill>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7FA855F0-C963-45B3-A1BB-0A5CBA058D2D}"/>
                </a:ext>
              </a:extLst>
            </p:cNvPr>
            <p:cNvSpPr txBox="1"/>
            <p:nvPr/>
          </p:nvSpPr>
          <p:spPr>
            <a:xfrm>
              <a:off x="471683" y="3225056"/>
              <a:ext cx="2138502" cy="3159069"/>
            </a:xfrm>
            <a:prstGeom prst="rect">
              <a:avLst/>
            </a:prstGeom>
            <a:noFill/>
          </p:spPr>
          <p:txBody>
            <a:bodyPr wrap="square" rtlCol="0">
              <a:spAutoFit/>
            </a:bodyPr>
            <a:lstStyle/>
            <a:p>
              <a:pPr marL="342900" lvl="0" indent="-342900">
                <a:lnSpc>
                  <a:spcPct val="115000"/>
                </a:lnSpc>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Increasing the understanding and awareness of job and learning opportunities</a:t>
              </a:r>
            </a:p>
            <a:p>
              <a:pPr marL="342900" lvl="0" indent="-342900">
                <a:lnSpc>
                  <a:spcPct val="115000"/>
                </a:lnSpc>
                <a:buFont typeface="Symbol" panose="05050102010706020507" pitchFamily="18" charset="2"/>
                <a:buChar char=""/>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Putting in place the support required to help more disadvantaged citizens;</a:t>
              </a:r>
            </a:p>
            <a:p>
              <a:pPr marL="342900" lvl="0" indent="-342900">
                <a:lnSpc>
                  <a:spcPct val="115000"/>
                </a:lnSpc>
                <a:buFont typeface="Symbol" panose="05050102010706020507" pitchFamily="18" charset="2"/>
                <a:buChar char=""/>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Opening new and diverse talent pools to businesses;</a:t>
              </a:r>
            </a:p>
            <a:p>
              <a:pPr marL="342900" lvl="0" indent="-342900">
                <a:lnSpc>
                  <a:spcPct val="115000"/>
                </a:lnSpc>
                <a:buFont typeface="Symbol" panose="05050102010706020507" pitchFamily="18" charset="2"/>
                <a:buChar char=""/>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Enhancing the ability of partners to work collaboratively to build a more inclusive, innovative, and future-proofed job market.</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200" dirty="0">
                <a:solidFill>
                  <a:schemeClr val="bg1"/>
                </a:solidFill>
                <a:latin typeface="Arial" panose="020B0604020202020204" pitchFamily="34" charset="0"/>
                <a:cs typeface="Arial" panose="020B0604020202020204" pitchFamily="34" charset="0"/>
              </a:endParaRPr>
            </a:p>
          </p:txBody>
        </p:sp>
      </p:grpSp>
      <p:grpSp>
        <p:nvGrpSpPr>
          <p:cNvPr id="29" name="Group 28">
            <a:extLst>
              <a:ext uri="{FF2B5EF4-FFF2-40B4-BE49-F238E27FC236}">
                <a16:creationId xmlns:a16="http://schemas.microsoft.com/office/drawing/2014/main" id="{1D17ED86-A253-4A43-9AEF-05335CC44A33}"/>
              </a:ext>
            </a:extLst>
          </p:cNvPr>
          <p:cNvGrpSpPr/>
          <p:nvPr/>
        </p:nvGrpSpPr>
        <p:grpSpPr>
          <a:xfrm>
            <a:off x="6426346" y="908720"/>
            <a:ext cx="6599653" cy="5949280"/>
            <a:chOff x="3275856" y="2207247"/>
            <a:chExt cx="2667030" cy="4181458"/>
          </a:xfrm>
        </p:grpSpPr>
        <p:sp>
          <p:nvSpPr>
            <p:cNvPr id="30" name="Rectangle 29">
              <a:extLst>
                <a:ext uri="{FF2B5EF4-FFF2-40B4-BE49-F238E27FC236}">
                  <a16:creationId xmlns:a16="http://schemas.microsoft.com/office/drawing/2014/main" id="{666C859E-DEA7-416C-A754-10235E15E32C}"/>
                </a:ext>
              </a:extLst>
            </p:cNvPr>
            <p:cNvSpPr/>
            <p:nvPr/>
          </p:nvSpPr>
          <p:spPr>
            <a:xfrm>
              <a:off x="3275856" y="2207247"/>
              <a:ext cx="2304256" cy="882268"/>
            </a:xfrm>
            <a:prstGeom prst="rect">
              <a:avLst/>
            </a:prstGeom>
            <a:solidFill>
              <a:srgbClr val="AAA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F860D8C1-3B10-4753-817B-5735E75D105F}"/>
                </a:ext>
              </a:extLst>
            </p:cNvPr>
            <p:cNvSpPr/>
            <p:nvPr/>
          </p:nvSpPr>
          <p:spPr>
            <a:xfrm>
              <a:off x="3275856" y="3089515"/>
              <a:ext cx="2304256" cy="32991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BFAF61F8-EA95-4F5A-A825-F7526138064A}"/>
                </a:ext>
              </a:extLst>
            </p:cNvPr>
            <p:cNvSpPr txBox="1"/>
            <p:nvPr/>
          </p:nvSpPr>
          <p:spPr>
            <a:xfrm>
              <a:off x="4268794" y="2471733"/>
              <a:ext cx="1674092" cy="259585"/>
            </a:xfrm>
            <a:prstGeom prst="rect">
              <a:avLst/>
            </a:prstGeom>
            <a:noFill/>
          </p:spPr>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Outcomes</a:t>
              </a:r>
              <a:endParaRPr lang="en-US" b="1" dirty="0">
                <a:solidFill>
                  <a:schemeClr val="bg1"/>
                </a:solidFill>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8B350036-F776-411A-BD38-07108CFE140C}"/>
                </a:ext>
              </a:extLst>
            </p:cNvPr>
            <p:cNvSpPr txBox="1"/>
            <p:nvPr/>
          </p:nvSpPr>
          <p:spPr>
            <a:xfrm>
              <a:off x="3296430" y="3089515"/>
              <a:ext cx="2283682" cy="3195424"/>
            </a:xfrm>
            <a:prstGeom prst="rect">
              <a:avLst/>
            </a:prstGeom>
            <a:noFill/>
          </p:spPr>
          <p:txBody>
            <a:bodyPr wrap="square" rtlCol="0">
              <a:spAutoFit/>
            </a:bodyPr>
            <a:lstStyle/>
            <a:p>
              <a:pPr marL="342900" lvl="0" indent="-342900">
                <a:lnSpc>
                  <a:spcPct val="115000"/>
                </a:lnSpc>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An incremental reduction in unemployment and economic inactivity;</a:t>
              </a:r>
            </a:p>
            <a:p>
              <a:pPr marL="342900" lvl="0" indent="-342900">
                <a:lnSpc>
                  <a:spcPct val="115000"/>
                </a:lnSpc>
                <a:buFont typeface="Symbol" panose="05050102010706020507" pitchFamily="18" charset="2"/>
                <a:buChar char=""/>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Employers reporting fewer skills shortages and gaps; </a:t>
              </a:r>
            </a:p>
            <a:p>
              <a:pPr marL="342900" lvl="0" indent="-342900">
                <a:lnSpc>
                  <a:spcPct val="115000"/>
                </a:lnSpc>
                <a:buFont typeface="Symbol" panose="05050102010706020507" pitchFamily="18" charset="2"/>
                <a:buChar char=""/>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Individuals able to access training and employability support;</a:t>
              </a:r>
            </a:p>
            <a:p>
              <a:pPr marL="342900" lvl="0" indent="-342900">
                <a:lnSpc>
                  <a:spcPct val="115000"/>
                </a:lnSpc>
                <a:buFont typeface="Symbol" panose="05050102010706020507" pitchFamily="18" charset="2"/>
                <a:buChar char=""/>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A long-term legacy of continued improvement in for the most disadvantaged people;</a:t>
              </a:r>
            </a:p>
            <a:p>
              <a:pPr marL="342900" lvl="0" indent="-342900">
                <a:lnSpc>
                  <a:spcPct val="115000"/>
                </a:lnSpc>
                <a:buFont typeface="Symbol" panose="05050102010706020507" pitchFamily="18" charset="2"/>
                <a:buChar char=""/>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Greater diversity of talent within our workforce</a:t>
              </a:r>
              <a:r>
                <a:rPr lang="en-GB" sz="1800" b="0" dirty="0">
                  <a:effectLst/>
                  <a:latin typeface="Arial" panose="020B0604020202020204" pitchFamily="34" charset="0"/>
                  <a:ea typeface="Calibri" panose="020F050202020403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200" dirty="0">
                <a:solidFill>
                  <a:schemeClr val="bg1"/>
                </a:solidFill>
                <a:latin typeface="Arial" panose="020B0604020202020204" pitchFamily="34" charset="0"/>
                <a:cs typeface="Arial" panose="020B0604020202020204" pitchFamily="34" charset="0"/>
              </a:endParaRPr>
            </a:p>
          </p:txBody>
        </p:sp>
      </p:grpSp>
      <p:pic>
        <p:nvPicPr>
          <p:cNvPr id="49" name="Graphic 48" descr="Thumbs up sign with solid fill">
            <a:extLst>
              <a:ext uri="{FF2B5EF4-FFF2-40B4-BE49-F238E27FC236}">
                <a16:creationId xmlns:a16="http://schemas.microsoft.com/office/drawing/2014/main" id="{536F1F9B-A93C-472E-89D8-4DFCCF3BF6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4516" y="1134629"/>
            <a:ext cx="567451" cy="567451"/>
          </a:xfrm>
          <a:prstGeom prst="rect">
            <a:avLst/>
          </a:prstGeom>
        </p:spPr>
      </p:pic>
      <p:sp>
        <p:nvSpPr>
          <p:cNvPr id="26" name="Rectangle 25">
            <a:extLst>
              <a:ext uri="{FF2B5EF4-FFF2-40B4-BE49-F238E27FC236}">
                <a16:creationId xmlns:a16="http://schemas.microsoft.com/office/drawing/2014/main" id="{DBE8E361-2198-4C72-94F6-DD11219441A9}"/>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4C036C6F-D13D-47BE-AAF8-013F4A4B0433}"/>
              </a:ext>
            </a:extLst>
          </p:cNvPr>
          <p:cNvSpPr txBox="1"/>
          <p:nvPr/>
        </p:nvSpPr>
        <p:spPr>
          <a:xfrm>
            <a:off x="359675" y="121363"/>
            <a:ext cx="4583306" cy="584775"/>
          </a:xfrm>
          <a:prstGeom prst="rect">
            <a:avLst/>
          </a:prstGeom>
          <a:noFill/>
        </p:spPr>
        <p:txBody>
          <a:bodyPr wrap="none" rtlCol="0">
            <a:spAutoFit/>
          </a:bodyPr>
          <a:lstStyle/>
          <a:p>
            <a:r>
              <a:rPr lang="en-GB" sz="3200" b="1" dirty="0">
                <a:solidFill>
                  <a:schemeClr val="bg1"/>
                </a:solidFill>
                <a:latin typeface="Arial" panose="020B0604020202020204" pitchFamily="34" charset="0"/>
                <a:cs typeface="Arial" panose="020B0604020202020204" pitchFamily="34" charset="0"/>
              </a:rPr>
              <a:t>Programme Outcomes</a:t>
            </a:r>
          </a:p>
        </p:txBody>
      </p:sp>
      <p:pic>
        <p:nvPicPr>
          <p:cNvPr id="3" name="Graphic 2" descr="Chat">
            <a:extLst>
              <a:ext uri="{FF2B5EF4-FFF2-40B4-BE49-F238E27FC236}">
                <a16:creationId xmlns:a16="http://schemas.microsoft.com/office/drawing/2014/main" id="{C9CAC2C3-A705-4B5B-8075-FE8F71B26E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4200" y="1012490"/>
            <a:ext cx="914400" cy="914400"/>
          </a:xfrm>
          <a:prstGeom prst="rect">
            <a:avLst/>
          </a:prstGeom>
        </p:spPr>
      </p:pic>
    </p:spTree>
    <p:extLst>
      <p:ext uri="{BB962C8B-B14F-4D97-AF65-F5344CB8AC3E}">
        <p14:creationId xmlns:p14="http://schemas.microsoft.com/office/powerpoint/2010/main" val="159772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5C6694-FA25-417F-9F7B-72FB5D8251ED}"/>
              </a:ext>
            </a:extLst>
          </p:cNvPr>
          <p:cNvSpPr/>
          <p:nvPr/>
        </p:nvSpPr>
        <p:spPr>
          <a:xfrm>
            <a:off x="0" y="0"/>
            <a:ext cx="12191944"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1">
            <a:extLst>
              <a:ext uri="{FF2B5EF4-FFF2-40B4-BE49-F238E27FC236}">
                <a16:creationId xmlns:a16="http://schemas.microsoft.com/office/drawing/2014/main" id="{C9A37457-1606-4D5B-B46D-9D1A8AA07B85}"/>
              </a:ext>
            </a:extLst>
          </p:cNvPr>
          <p:cNvSpPr txBox="1">
            <a:spLocks/>
          </p:cNvSpPr>
          <p:nvPr/>
        </p:nvSpPr>
        <p:spPr>
          <a:xfrm>
            <a:off x="226143" y="-196645"/>
            <a:ext cx="11078497" cy="104088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chemeClr val="bg1"/>
                </a:solidFill>
                <a:latin typeface="Arial" panose="020B0604020202020204" pitchFamily="34" charset="0"/>
                <a:cs typeface="Arial" panose="020B0604020202020204" pitchFamily="34" charset="0"/>
              </a:rPr>
              <a:t>Skills and Employability– Phase 1 projects </a:t>
            </a:r>
          </a:p>
        </p:txBody>
      </p:sp>
      <p:sp>
        <p:nvSpPr>
          <p:cNvPr id="4" name="Rectangle 3">
            <a:extLst>
              <a:ext uri="{FF2B5EF4-FFF2-40B4-BE49-F238E27FC236}">
                <a16:creationId xmlns:a16="http://schemas.microsoft.com/office/drawing/2014/main" id="{2A5749F8-B177-4E79-B364-D958386F1D1D}"/>
              </a:ext>
            </a:extLst>
          </p:cNvPr>
          <p:cNvSpPr/>
          <p:nvPr/>
        </p:nvSpPr>
        <p:spPr>
          <a:xfrm>
            <a:off x="278188" y="2144084"/>
            <a:ext cx="11529114" cy="1000519"/>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050188B-5975-48AC-B1B4-C1DA9752FB1F}"/>
              </a:ext>
            </a:extLst>
          </p:cNvPr>
          <p:cNvSpPr/>
          <p:nvPr/>
        </p:nvSpPr>
        <p:spPr>
          <a:xfrm>
            <a:off x="269799" y="3229520"/>
            <a:ext cx="11518887" cy="1000519"/>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45158E2E-57ED-4044-B4FF-120814DDB727}"/>
              </a:ext>
            </a:extLst>
          </p:cNvPr>
          <p:cNvSpPr/>
          <p:nvPr/>
        </p:nvSpPr>
        <p:spPr>
          <a:xfrm>
            <a:off x="299944" y="4350466"/>
            <a:ext cx="11488742" cy="1000519"/>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3BE7E932-8546-4C38-8E31-1A309C90AE50}"/>
              </a:ext>
            </a:extLst>
          </p:cNvPr>
          <p:cNvSpPr/>
          <p:nvPr/>
        </p:nvSpPr>
        <p:spPr>
          <a:xfrm>
            <a:off x="269799" y="5471412"/>
            <a:ext cx="11518887" cy="1000519"/>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3B1B8697-3743-494A-9C10-30DB400CF423}"/>
              </a:ext>
            </a:extLst>
          </p:cNvPr>
          <p:cNvSpPr/>
          <p:nvPr/>
        </p:nvSpPr>
        <p:spPr>
          <a:xfrm>
            <a:off x="269799" y="2144084"/>
            <a:ext cx="731727" cy="1000519"/>
          </a:xfrm>
          <a:prstGeom prst="rect">
            <a:avLst/>
          </a:prstGeom>
          <a:solidFill>
            <a:srgbClr val="644B7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2C807B04-6B94-4B85-9363-6878A339E3A2}"/>
              </a:ext>
            </a:extLst>
          </p:cNvPr>
          <p:cNvSpPr/>
          <p:nvPr/>
        </p:nvSpPr>
        <p:spPr>
          <a:xfrm>
            <a:off x="261409" y="3229520"/>
            <a:ext cx="731728" cy="1000519"/>
          </a:xfrm>
          <a:prstGeom prst="rect">
            <a:avLst/>
          </a:prstGeom>
          <a:solidFill>
            <a:srgbClr val="00637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7ED6A007-11EF-4208-8853-8B869DDC3E3E}"/>
              </a:ext>
            </a:extLst>
          </p:cNvPr>
          <p:cNvSpPr/>
          <p:nvPr/>
        </p:nvSpPr>
        <p:spPr>
          <a:xfrm>
            <a:off x="278188" y="4347181"/>
            <a:ext cx="698776" cy="1000519"/>
          </a:xfrm>
          <a:prstGeom prst="rect">
            <a:avLst/>
          </a:prstGeom>
          <a:solidFill>
            <a:srgbClr val="A0B10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B9C6C289-BD62-443C-B24D-D8C8A743A0E8}"/>
              </a:ext>
            </a:extLst>
          </p:cNvPr>
          <p:cNvSpPr/>
          <p:nvPr/>
        </p:nvSpPr>
        <p:spPr>
          <a:xfrm>
            <a:off x="261409" y="5471411"/>
            <a:ext cx="713111" cy="1000519"/>
          </a:xfrm>
          <a:prstGeom prst="rect">
            <a:avLst/>
          </a:prstGeom>
          <a:solidFill>
            <a:srgbClr val="009D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A2666BF9-8B07-45DF-85D0-DAA2565D28A9}"/>
              </a:ext>
            </a:extLst>
          </p:cNvPr>
          <p:cNvSpPr/>
          <p:nvPr/>
        </p:nvSpPr>
        <p:spPr>
          <a:xfrm>
            <a:off x="269799" y="1058648"/>
            <a:ext cx="11529114" cy="1000519"/>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675A7778-4F2A-4C21-B7B7-3D448A0CAE76}"/>
              </a:ext>
            </a:extLst>
          </p:cNvPr>
          <p:cNvSpPr/>
          <p:nvPr/>
        </p:nvSpPr>
        <p:spPr>
          <a:xfrm>
            <a:off x="269799" y="1058648"/>
            <a:ext cx="723338" cy="1000519"/>
          </a:xfrm>
          <a:prstGeom prst="rect">
            <a:avLst/>
          </a:prstGeom>
          <a:solidFill>
            <a:srgbClr val="009D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descr="Icon&#10;&#10;Description automatically generated">
            <a:extLst>
              <a:ext uri="{FF2B5EF4-FFF2-40B4-BE49-F238E27FC236}">
                <a16:creationId xmlns:a16="http://schemas.microsoft.com/office/drawing/2014/main" id="{F77F4828-87AB-4B88-B060-89020EA1CC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134" y="1199667"/>
            <a:ext cx="720000" cy="718482"/>
          </a:xfrm>
          <a:prstGeom prst="rect">
            <a:avLst/>
          </a:prstGeom>
        </p:spPr>
      </p:pic>
      <p:sp>
        <p:nvSpPr>
          <p:cNvPr id="24" name="TextBox 23">
            <a:extLst>
              <a:ext uri="{FF2B5EF4-FFF2-40B4-BE49-F238E27FC236}">
                <a16:creationId xmlns:a16="http://schemas.microsoft.com/office/drawing/2014/main" id="{275F9F77-0C55-4841-8F24-00295E3143A5}"/>
              </a:ext>
            </a:extLst>
          </p:cNvPr>
          <p:cNvSpPr txBox="1"/>
          <p:nvPr/>
        </p:nvSpPr>
        <p:spPr>
          <a:xfrm>
            <a:off x="1030371" y="1374241"/>
            <a:ext cx="10776931" cy="369332"/>
          </a:xfrm>
          <a:prstGeom prst="rect">
            <a:avLst/>
          </a:prstGeom>
          <a:noFill/>
        </p:spPr>
        <p:txBody>
          <a:bodyPr wrap="square" rtlCol="0">
            <a:spAutoFit/>
          </a:bodyPr>
          <a:lstStyle/>
          <a:p>
            <a:r>
              <a:rPr lang="en-GB" sz="1800" b="1" dirty="0">
                <a:effectLst/>
                <a:latin typeface="Arial" panose="020B0604020202020204" pitchFamily="34" charset="0"/>
                <a:ea typeface="Times New Roman" panose="02020603050405020304" pitchFamily="18" charset="0"/>
              </a:rPr>
              <a:t>Project 1: Integration and alignment of employability services – Skills Programme Manager</a:t>
            </a:r>
            <a:r>
              <a:rPr lang="en-GB" sz="1800" dirty="0">
                <a:effectLst/>
                <a:latin typeface="Arial" panose="020B0604020202020204" pitchFamily="34" charset="0"/>
                <a:ea typeface="Times New Roman" panose="02020603050405020304" pitchFamily="18" charset="0"/>
              </a:rPr>
              <a:t> </a:t>
            </a:r>
            <a:endParaRPr lang="en-GB" sz="16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425650F-C93B-4273-BD78-FD2AD4432275}"/>
              </a:ext>
            </a:extLst>
          </p:cNvPr>
          <p:cNvSpPr txBox="1"/>
          <p:nvPr/>
        </p:nvSpPr>
        <p:spPr>
          <a:xfrm>
            <a:off x="974518" y="2446355"/>
            <a:ext cx="10788998" cy="369332"/>
          </a:xfrm>
          <a:prstGeom prst="rect">
            <a:avLst/>
          </a:prstGeom>
          <a:noFill/>
        </p:spPr>
        <p:txBody>
          <a:bodyPr wrap="square" rtlCol="0">
            <a:spAutoFit/>
          </a:bodyPr>
          <a:lstStyle/>
          <a:p>
            <a:r>
              <a:rPr lang="en-GB" sz="1800" b="1" dirty="0">
                <a:effectLst/>
                <a:latin typeface="Arial" panose="020B0604020202020204" pitchFamily="34" charset="0"/>
                <a:ea typeface="Times New Roman" panose="02020603050405020304" pitchFamily="18" charset="0"/>
                <a:cs typeface="Arial" panose="020B0604020202020204" pitchFamily="34" charset="0"/>
              </a:rPr>
              <a:t>Project 2: Life Sciences – Biotechnology and Medical Technology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AC444A48-EC15-4367-8E04-03ADC4C2E1DD}"/>
              </a:ext>
            </a:extLst>
          </p:cNvPr>
          <p:cNvSpPr txBox="1"/>
          <p:nvPr/>
        </p:nvSpPr>
        <p:spPr>
          <a:xfrm>
            <a:off x="1011753" y="3543418"/>
            <a:ext cx="10795549" cy="369332"/>
          </a:xfrm>
          <a:prstGeom prst="rect">
            <a:avLst/>
          </a:prstGeom>
          <a:noFill/>
        </p:spPr>
        <p:txBody>
          <a:bodyPr wrap="square" rtlCol="0">
            <a:spAutoFit/>
          </a:bodyPr>
          <a:lstStyle/>
          <a:p>
            <a:r>
              <a:rPr lang="en-GB" sz="1800" b="1" dirty="0">
                <a:effectLst/>
                <a:latin typeface="Arial" panose="020B0604020202020204" pitchFamily="34" charset="0"/>
                <a:ea typeface="Times New Roman" panose="02020603050405020304" pitchFamily="18" charset="0"/>
                <a:cs typeface="Arial" panose="020B0604020202020204" pitchFamily="34" charset="0"/>
              </a:rPr>
              <a:t>Project 3: Hospitality training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1D114383-175B-4865-962B-393F08B3C097}"/>
              </a:ext>
            </a:extLst>
          </p:cNvPr>
          <p:cNvSpPr txBox="1"/>
          <p:nvPr/>
        </p:nvSpPr>
        <p:spPr>
          <a:xfrm>
            <a:off x="974518" y="4666059"/>
            <a:ext cx="10814166" cy="383823"/>
          </a:xfrm>
          <a:prstGeom prst="rect">
            <a:avLst/>
          </a:prstGeom>
          <a:noFill/>
        </p:spPr>
        <p:txBody>
          <a:bodyPr wrap="square" rtlCol="0">
            <a:spAutoFit/>
          </a:bodyPr>
          <a:lstStyle/>
          <a:p>
            <a:pPr fontAlgn="base">
              <a:lnSpc>
                <a:spcPct val="115000"/>
              </a:lnSpc>
              <a:spcAft>
                <a:spcPts val="1000"/>
              </a:spcAft>
            </a:pPr>
            <a:r>
              <a:rPr lang="en-GB" sz="1800" b="1" dirty="0">
                <a:effectLst/>
                <a:latin typeface="Arial" panose="020B0604020202020204" pitchFamily="34" charset="0"/>
                <a:ea typeface="Times New Roman" panose="02020603050405020304" pitchFamily="18" charset="0"/>
                <a:cs typeface="Arial" panose="020B0604020202020204" pitchFamily="34" charset="0"/>
              </a:rPr>
              <a:t>Project 4: Digital Skills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09B06120-2E77-4DB9-A2DE-B1BBFCBD5807}"/>
              </a:ext>
            </a:extLst>
          </p:cNvPr>
          <p:cNvSpPr txBox="1"/>
          <p:nvPr/>
        </p:nvSpPr>
        <p:spPr>
          <a:xfrm>
            <a:off x="964213" y="5817135"/>
            <a:ext cx="10814166" cy="369332"/>
          </a:xfrm>
          <a:prstGeom prst="rect">
            <a:avLst/>
          </a:prstGeom>
          <a:noFill/>
        </p:spPr>
        <p:txBody>
          <a:bodyPr wrap="square" numCol="1" rtlCol="0">
            <a:spAutoFit/>
          </a:bodyPr>
          <a:lstStyle/>
          <a:p>
            <a:r>
              <a:rPr lang="en-GB" sz="1800" b="1" dirty="0">
                <a:effectLst/>
                <a:latin typeface="Arial" panose="020B0604020202020204" pitchFamily="34" charset="0"/>
                <a:ea typeface="Times New Roman" panose="02020603050405020304" pitchFamily="18" charset="0"/>
                <a:cs typeface="Arial" panose="020B0604020202020204" pitchFamily="34" charset="0"/>
              </a:rPr>
              <a:t>Project 5: Supporting SME Skills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31" name="Graphic 30" descr="Hotel Bell with solid fill">
            <a:extLst>
              <a:ext uri="{FF2B5EF4-FFF2-40B4-BE49-F238E27FC236}">
                <a16:creationId xmlns:a16="http://schemas.microsoft.com/office/drawing/2014/main" id="{C24145AB-E83E-4CAA-89D0-1EA639B665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337" y="3313607"/>
            <a:ext cx="767594" cy="767594"/>
          </a:xfrm>
          <a:prstGeom prst="rect">
            <a:avLst/>
          </a:prstGeom>
        </p:spPr>
      </p:pic>
      <p:pic>
        <p:nvPicPr>
          <p:cNvPr id="34" name="Graphic 33" descr="Internet with solid fill">
            <a:extLst>
              <a:ext uri="{FF2B5EF4-FFF2-40B4-BE49-F238E27FC236}">
                <a16:creationId xmlns:a16="http://schemas.microsoft.com/office/drawing/2014/main" id="{0DB7C538-44BF-4723-9CAD-8B8BE459BB5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25543" y="4433720"/>
            <a:ext cx="767594" cy="767594"/>
          </a:xfrm>
          <a:prstGeom prst="rect">
            <a:avLst/>
          </a:prstGeom>
        </p:spPr>
      </p:pic>
      <p:pic>
        <p:nvPicPr>
          <p:cNvPr id="37" name="Graphic 36" descr="Questions with solid fill">
            <a:extLst>
              <a:ext uri="{FF2B5EF4-FFF2-40B4-BE49-F238E27FC236}">
                <a16:creationId xmlns:a16="http://schemas.microsoft.com/office/drawing/2014/main" id="{FD139423-778D-4B10-A4C1-BA5C21A3041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38483" y="5541410"/>
            <a:ext cx="757046" cy="757046"/>
          </a:xfrm>
          <a:prstGeom prst="rect">
            <a:avLst/>
          </a:prstGeom>
        </p:spPr>
      </p:pic>
      <p:pic>
        <p:nvPicPr>
          <p:cNvPr id="18" name="Graphic 17" descr="Microscope with solid fill">
            <a:extLst>
              <a:ext uri="{FF2B5EF4-FFF2-40B4-BE49-F238E27FC236}">
                <a16:creationId xmlns:a16="http://schemas.microsoft.com/office/drawing/2014/main" id="{9140E661-E24C-4D78-8F3E-5215EEB1245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85097" y="2176309"/>
            <a:ext cx="818138" cy="818138"/>
          </a:xfrm>
          <a:prstGeom prst="rect">
            <a:avLst/>
          </a:prstGeom>
        </p:spPr>
      </p:pic>
    </p:spTree>
    <p:extLst>
      <p:ext uri="{BB962C8B-B14F-4D97-AF65-F5344CB8AC3E}">
        <p14:creationId xmlns:p14="http://schemas.microsoft.com/office/powerpoint/2010/main" val="3951867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5C6694-FA25-417F-9F7B-72FB5D8251ED}"/>
              </a:ext>
            </a:extLst>
          </p:cNvPr>
          <p:cNvSpPr/>
          <p:nvPr/>
        </p:nvSpPr>
        <p:spPr>
          <a:xfrm>
            <a:off x="0" y="0"/>
            <a:ext cx="12191944"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1">
            <a:extLst>
              <a:ext uri="{FF2B5EF4-FFF2-40B4-BE49-F238E27FC236}">
                <a16:creationId xmlns:a16="http://schemas.microsoft.com/office/drawing/2014/main" id="{C9A37457-1606-4D5B-B46D-9D1A8AA07B85}"/>
              </a:ext>
            </a:extLst>
          </p:cNvPr>
          <p:cNvSpPr txBox="1">
            <a:spLocks/>
          </p:cNvSpPr>
          <p:nvPr/>
        </p:nvSpPr>
        <p:spPr>
          <a:xfrm>
            <a:off x="226143" y="-196645"/>
            <a:ext cx="11078497" cy="104088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chemeClr val="bg1"/>
                </a:solidFill>
                <a:latin typeface="Arial" panose="020B0604020202020204" pitchFamily="34" charset="0"/>
                <a:cs typeface="Arial" panose="020B0604020202020204" pitchFamily="34" charset="0"/>
              </a:rPr>
              <a:t>Skills and Employability– Outputs and targets </a:t>
            </a:r>
          </a:p>
        </p:txBody>
      </p:sp>
      <p:pic>
        <p:nvPicPr>
          <p:cNvPr id="35" name="Graphic 34" descr="Lightbulb">
            <a:extLst>
              <a:ext uri="{FF2B5EF4-FFF2-40B4-BE49-F238E27FC236}">
                <a16:creationId xmlns:a16="http://schemas.microsoft.com/office/drawing/2014/main" id="{DDFA413E-CE56-4709-BFD2-3B0CE0A724B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6778" y="5959063"/>
            <a:ext cx="720000" cy="720000"/>
          </a:xfrm>
          <a:prstGeom prst="rect">
            <a:avLst/>
          </a:prstGeom>
        </p:spPr>
      </p:pic>
      <p:graphicFrame>
        <p:nvGraphicFramePr>
          <p:cNvPr id="5" name="Table 4">
            <a:extLst>
              <a:ext uri="{FF2B5EF4-FFF2-40B4-BE49-F238E27FC236}">
                <a16:creationId xmlns:a16="http://schemas.microsoft.com/office/drawing/2014/main" id="{6F41B330-5DC4-4C4A-B3CC-9D37C703231E}"/>
              </a:ext>
            </a:extLst>
          </p:cNvPr>
          <p:cNvGraphicFramePr>
            <a:graphicFrameLocks noGrp="1"/>
          </p:cNvGraphicFramePr>
          <p:nvPr>
            <p:extLst>
              <p:ext uri="{D42A27DB-BD31-4B8C-83A1-F6EECF244321}">
                <p14:modId xmlns:p14="http://schemas.microsoft.com/office/powerpoint/2010/main" val="2367673258"/>
              </p:ext>
            </p:extLst>
          </p:nvPr>
        </p:nvGraphicFramePr>
        <p:xfrm>
          <a:off x="336778" y="908720"/>
          <a:ext cx="11017023" cy="5857902"/>
        </p:xfrm>
        <a:graphic>
          <a:graphicData uri="http://schemas.openxmlformats.org/drawingml/2006/table">
            <a:tbl>
              <a:tblPr firstRow="1" firstCol="1" bandRow="1">
                <a:tableStyleId>{5C22544A-7EE6-4342-B048-85BDC9FD1C3A}</a:tableStyleId>
              </a:tblPr>
              <a:tblGrid>
                <a:gridCol w="6803761">
                  <a:extLst>
                    <a:ext uri="{9D8B030D-6E8A-4147-A177-3AD203B41FA5}">
                      <a16:colId xmlns:a16="http://schemas.microsoft.com/office/drawing/2014/main" val="283259223"/>
                    </a:ext>
                  </a:extLst>
                </a:gridCol>
                <a:gridCol w="2208944">
                  <a:extLst>
                    <a:ext uri="{9D8B030D-6E8A-4147-A177-3AD203B41FA5}">
                      <a16:colId xmlns:a16="http://schemas.microsoft.com/office/drawing/2014/main" val="3495574307"/>
                    </a:ext>
                  </a:extLst>
                </a:gridCol>
                <a:gridCol w="2004318">
                  <a:extLst>
                    <a:ext uri="{9D8B030D-6E8A-4147-A177-3AD203B41FA5}">
                      <a16:colId xmlns:a16="http://schemas.microsoft.com/office/drawing/2014/main" val="3612832885"/>
                    </a:ext>
                  </a:extLst>
                </a:gridCol>
              </a:tblGrid>
              <a:tr h="515069">
                <a:tc>
                  <a:txBody>
                    <a:bodyPr/>
                    <a:lstStyle/>
                    <a:p>
                      <a:r>
                        <a:rPr lang="en-GB" sz="1400" dirty="0">
                          <a:effectLst/>
                        </a:rPr>
                        <a:t>Targets</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solidFill>
                      <a:srgbClr val="006373"/>
                    </a:solidFill>
                  </a:tcPr>
                </a:tc>
                <a:tc>
                  <a:txBody>
                    <a:bodyPr/>
                    <a:lstStyle/>
                    <a:p>
                      <a:r>
                        <a:rPr lang="en-GB" sz="1400" dirty="0">
                          <a:effectLst/>
                        </a:rPr>
                        <a:t>Phase 1 Projects total</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solidFill>
                      <a:srgbClr val="006373"/>
                    </a:solidFill>
                  </a:tcPr>
                </a:tc>
                <a:tc>
                  <a:txBody>
                    <a:bodyPr/>
                    <a:lstStyle/>
                    <a:p>
                      <a:r>
                        <a:rPr lang="en-GB" sz="1400" dirty="0">
                          <a:effectLst/>
                        </a:rPr>
                        <a:t>Overall Programme total</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solidFill>
                      <a:srgbClr val="006373"/>
                    </a:solidFill>
                  </a:tcPr>
                </a:tc>
                <a:extLst>
                  <a:ext uri="{0D108BD9-81ED-4DB2-BD59-A6C34878D82A}">
                    <a16:rowId xmlns:a16="http://schemas.microsoft.com/office/drawing/2014/main" val="693031959"/>
                  </a:ext>
                </a:extLst>
              </a:tr>
              <a:tr h="359642">
                <a:tc>
                  <a:txBody>
                    <a:bodyPr/>
                    <a:lstStyle/>
                    <a:p>
                      <a:r>
                        <a:rPr lang="en-GB" sz="1400">
                          <a:effectLst/>
                        </a:rPr>
                        <a:t>Total number of beneficiaries</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dirty="0">
                          <a:effectLst/>
                        </a:rPr>
                        <a:t>3,100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dirty="0">
                          <a:effectLst/>
                        </a:rPr>
                        <a:t>5,000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2093719869"/>
                  </a:ext>
                </a:extLst>
              </a:tr>
              <a:tr h="305185">
                <a:tc>
                  <a:txBody>
                    <a:bodyPr/>
                    <a:lstStyle/>
                    <a:p>
                      <a:r>
                        <a:rPr lang="en-GB" sz="1400">
                          <a:effectLst/>
                        </a:rPr>
                        <a:t>Quality and sustainable new job opportunities as a direct result of this Programme</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dirty="0">
                          <a:effectLst/>
                        </a:rPr>
                        <a:t>28</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dirty="0">
                          <a:effectLst/>
                        </a:rPr>
                        <a:t>50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1839571827"/>
                  </a:ext>
                </a:extLst>
              </a:tr>
              <a:tr h="359642">
                <a:tc>
                  <a:txBody>
                    <a:bodyPr/>
                    <a:lstStyle/>
                    <a:p>
                      <a:r>
                        <a:rPr lang="en-GB" sz="1400">
                          <a:effectLst/>
                        </a:rPr>
                        <a:t>Beneficiaries supported into sustainable (greater than 13 weeks), secure and quality employment</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a:effectLst/>
                        </a:rPr>
                        <a:t>900</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dirty="0">
                          <a:effectLst/>
                        </a:rPr>
                        <a:t>1,350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3002151788"/>
                  </a:ext>
                </a:extLst>
              </a:tr>
              <a:tr h="359642">
                <a:tc>
                  <a:txBody>
                    <a:bodyPr/>
                    <a:lstStyle/>
                    <a:p>
                      <a:r>
                        <a:rPr lang="en-GB" sz="1400">
                          <a:effectLst/>
                        </a:rPr>
                        <a:t>Businesses directly supported through this Programme</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a:effectLst/>
                        </a:rPr>
                        <a:t>800</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dirty="0">
                          <a:effectLst/>
                        </a:rPr>
                        <a:t>1,200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534620078"/>
                  </a:ext>
                </a:extLst>
              </a:tr>
              <a:tr h="831766">
                <a:tc>
                  <a:txBody>
                    <a:bodyPr/>
                    <a:lstStyle/>
                    <a:p>
                      <a:r>
                        <a:rPr lang="en-GB" sz="1400">
                          <a:effectLst/>
                        </a:rPr>
                        <a:t>Number of businesses receiving support to 1) improve their understand  the recruitment needs and challenges they face, and 2) increase their ability to access suitably skilled staff (as measured in the Employer Skills Survey)</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a:effectLst/>
                        </a:rPr>
                        <a:t>600</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dirty="0">
                          <a:effectLst/>
                        </a:rPr>
                        <a:t>900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1997125420"/>
                  </a:ext>
                </a:extLst>
              </a:tr>
              <a:tr h="359642">
                <a:tc>
                  <a:txBody>
                    <a:bodyPr/>
                    <a:lstStyle/>
                    <a:p>
                      <a:r>
                        <a:rPr lang="en-GB" sz="1400">
                          <a:effectLst/>
                        </a:rPr>
                        <a:t>Uplift in skills and employability - additional accredited training and skills improvements</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a:effectLst/>
                        </a:rPr>
                        <a:t>450</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dirty="0">
                          <a:effectLst/>
                        </a:rPr>
                        <a:t>675</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1207841263"/>
                  </a:ext>
                </a:extLst>
              </a:tr>
              <a:tr h="554510">
                <a:tc>
                  <a:txBody>
                    <a:bodyPr/>
                    <a:lstStyle/>
                    <a:p>
                      <a:r>
                        <a:rPr lang="en-GB" sz="1400">
                          <a:effectLst/>
                        </a:rPr>
                        <a:t>Development of a pan-regional skills development and employability approach, built on enhanced cooperation, collaboration, and partnership working.</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gridSpan="2">
                  <a:txBody>
                    <a:bodyPr/>
                    <a:lstStyle/>
                    <a:p>
                      <a:r>
                        <a:rPr lang="en-GB" sz="1400" dirty="0">
                          <a:effectLst/>
                        </a:rPr>
                        <a:t>N/A – this will be measured through qualitative impacts (surveys, case studies, evaluation, etc.)</a:t>
                      </a:r>
                      <a:endParaRPr lang="en-GB" dirty="0"/>
                    </a:p>
                  </a:txBody>
                  <a:tcPr marL="60615" marR="60615" marT="0" marB="0" anchor="ctr"/>
                </a:tc>
                <a:tc hMerge="1">
                  <a:txBody>
                    <a:bodyPr/>
                    <a:lstStyle/>
                    <a:p>
                      <a:endParaRPr lang="en-GB" dirty="0"/>
                    </a:p>
                  </a:txBody>
                  <a:tcPr marL="60615" marR="60615" marT="0" marB="0" anchor="ctr"/>
                </a:tc>
                <a:extLst>
                  <a:ext uri="{0D108BD9-81ED-4DB2-BD59-A6C34878D82A}">
                    <a16:rowId xmlns:a16="http://schemas.microsoft.com/office/drawing/2014/main" val="2657650630"/>
                  </a:ext>
                </a:extLst>
              </a:tr>
              <a:tr h="359642">
                <a:tc gridSpan="3">
                  <a:txBody>
                    <a:bodyPr/>
                    <a:lstStyle/>
                    <a:p>
                      <a:r>
                        <a:rPr lang="en-GB" sz="1400">
                          <a:effectLst/>
                        </a:rPr>
                        <a:t>In increasing workforce representation, the Programme will look to target specific underrepresented groups and those furthest from the labour market:</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hMerge="1">
                  <a:txBody>
                    <a:bodyPr/>
                    <a:lstStyle/>
                    <a:p>
                      <a:endParaRPr lang="en-GB"/>
                    </a:p>
                  </a:txBody>
                  <a:tcPr/>
                </a:tc>
                <a:tc hMerge="1">
                  <a:txBody>
                    <a:bodyPr/>
                    <a:lstStyle/>
                    <a:p>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1632996245"/>
                  </a:ext>
                </a:extLst>
              </a:tr>
              <a:tr h="359642">
                <a:tc>
                  <a:txBody>
                    <a:bodyPr/>
                    <a:lstStyle/>
                    <a:p>
                      <a:r>
                        <a:rPr lang="en-GB" sz="1400">
                          <a:effectLst/>
                        </a:rPr>
                        <a:t>Females - 50% of all beneficiaries</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dirty="0">
                          <a:effectLst/>
                        </a:rPr>
                        <a:t>1,550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a:effectLst/>
                        </a:rPr>
                        <a:t>2,500</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436022338"/>
                  </a:ext>
                </a:extLst>
              </a:tr>
              <a:tr h="359642">
                <a:tc>
                  <a:txBody>
                    <a:bodyPr/>
                    <a:lstStyle/>
                    <a:p>
                      <a:r>
                        <a:rPr lang="en-GB" sz="1400">
                          <a:effectLst/>
                        </a:rPr>
                        <a:t>BME  - 4% of all beneficiaries</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dirty="0">
                          <a:effectLst/>
                        </a:rPr>
                        <a:t>100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dirty="0">
                          <a:effectLst/>
                        </a:rPr>
                        <a:t>200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334769908"/>
                  </a:ext>
                </a:extLst>
              </a:tr>
              <a:tr h="359642">
                <a:tc>
                  <a:txBody>
                    <a:bodyPr/>
                    <a:lstStyle/>
                    <a:p>
                      <a:r>
                        <a:rPr lang="en-GB" sz="1400">
                          <a:effectLst/>
                        </a:rPr>
                        <a:t>Disabled - 10% of beneficiaries</a:t>
                      </a:r>
                      <a:endParaRPr lang="en-GB"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a:effectLst/>
                        </a:rPr>
                        <a:t>300</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dirty="0">
                          <a:effectLst/>
                        </a:rPr>
                        <a:t>500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4204135504"/>
                  </a:ext>
                </a:extLst>
              </a:tr>
              <a:tr h="554510">
                <a:tc>
                  <a:txBody>
                    <a:bodyPr/>
                    <a:lstStyle/>
                    <a:p>
                      <a:r>
                        <a:rPr lang="en-GB" sz="1400" dirty="0">
                          <a:effectLst/>
                        </a:rPr>
                        <a:t>Sustained increases in recruitment of and employability and skills development opportunities for people from deprived areas (i.e. intervention will target those furthest from the labour market across the region.</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solidFill>
                      <a:srgbClr val="006373"/>
                    </a:solidFill>
                  </a:tcPr>
                </a:tc>
                <a:tc>
                  <a:txBody>
                    <a:bodyPr/>
                    <a:lstStyle/>
                    <a:p>
                      <a:pPr algn="ctr"/>
                      <a:r>
                        <a:rPr lang="en-GB" sz="1400" b="1" dirty="0">
                          <a:effectLst/>
                        </a:rPr>
                        <a:t>500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tc>
                  <a:txBody>
                    <a:bodyPr/>
                    <a:lstStyle/>
                    <a:p>
                      <a:pPr algn="ctr"/>
                      <a:r>
                        <a:rPr lang="en-GB" sz="1400" b="1" dirty="0">
                          <a:effectLst/>
                        </a:rPr>
                        <a:t>750</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615" marR="60615" marT="0" marB="0" anchor="ctr"/>
                </a:tc>
                <a:extLst>
                  <a:ext uri="{0D108BD9-81ED-4DB2-BD59-A6C34878D82A}">
                    <a16:rowId xmlns:a16="http://schemas.microsoft.com/office/drawing/2014/main" val="3817176211"/>
                  </a:ext>
                </a:extLst>
              </a:tr>
            </a:tbl>
          </a:graphicData>
        </a:graphic>
      </p:graphicFrame>
    </p:spTree>
    <p:extLst>
      <p:ext uri="{BB962C8B-B14F-4D97-AF65-F5344CB8AC3E}">
        <p14:creationId xmlns:p14="http://schemas.microsoft.com/office/powerpoint/2010/main" val="99862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A8D736EB-5FE4-4EAB-A683-63617EFD9DD0}"/>
              </a:ext>
            </a:extLst>
          </p:cNvPr>
          <p:cNvGrpSpPr/>
          <p:nvPr/>
        </p:nvGrpSpPr>
        <p:grpSpPr>
          <a:xfrm>
            <a:off x="178334" y="1144093"/>
            <a:ext cx="11626673" cy="5397214"/>
            <a:chOff x="471683" y="2377171"/>
            <a:chExt cx="2304256" cy="3784871"/>
          </a:xfrm>
        </p:grpSpPr>
        <p:sp>
          <p:nvSpPr>
            <p:cNvPr id="23" name="Rectangle 22">
              <a:extLst>
                <a:ext uri="{FF2B5EF4-FFF2-40B4-BE49-F238E27FC236}">
                  <a16:creationId xmlns:a16="http://schemas.microsoft.com/office/drawing/2014/main" id="{08556C72-5982-4FFB-81BC-A8A6E43A961A}"/>
                </a:ext>
              </a:extLst>
            </p:cNvPr>
            <p:cNvSpPr/>
            <p:nvPr/>
          </p:nvSpPr>
          <p:spPr>
            <a:xfrm>
              <a:off x="471683" y="2377171"/>
              <a:ext cx="2304256" cy="36791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7FA855F0-C963-45B3-A1BB-0A5CBA058D2D}"/>
                </a:ext>
              </a:extLst>
            </p:cNvPr>
            <p:cNvSpPr txBox="1"/>
            <p:nvPr/>
          </p:nvSpPr>
          <p:spPr>
            <a:xfrm>
              <a:off x="507622" y="2422743"/>
              <a:ext cx="2138502" cy="3739299"/>
            </a:xfrm>
            <a:prstGeom prst="rect">
              <a:avLst/>
            </a:prstGeom>
            <a:noFill/>
          </p:spPr>
          <p:txBody>
            <a:bodyPr wrap="square" rtlCol="0">
              <a:spAutoFit/>
            </a:bodyPr>
            <a:lstStyle/>
            <a:p>
              <a:pPr marL="342900" lvl="0" indent="-342900">
                <a:lnSpc>
                  <a:spcPct val="115000"/>
                </a:lnSpc>
                <a:buFont typeface="Symbol" panose="05050102010706020507" pitchFamily="18" charset="2"/>
                <a:buChar char=""/>
              </a:pPr>
              <a:endParaRPr lang="en-GB" sz="1800" b="0"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15000"/>
                </a:lnSpc>
                <a:buFont typeface="Symbol" panose="05050102010706020507" pitchFamily="18" charset="2"/>
                <a:buChar char=""/>
              </a:pPr>
              <a:r>
                <a:rPr lang="en-GB" dirty="0">
                  <a:latin typeface="Arial" panose="020B0604020202020204" pitchFamily="34" charset="0"/>
                  <a:cs typeface="Arial" panose="020B0604020202020204" pitchFamily="34" charset="0"/>
                </a:rPr>
                <a:t>We seek approval of the Skills and Employability OBC and Programme manager post</a:t>
              </a:r>
            </a:p>
            <a:p>
              <a:pPr>
                <a:lnSpc>
                  <a:spcPct val="115000"/>
                </a:lnSpc>
              </a:pPr>
              <a:endParaRPr lang="en-GB" dirty="0">
                <a:latin typeface="Arial" panose="020B0604020202020204" pitchFamily="34" charset="0"/>
                <a:cs typeface="Arial" panose="020B0604020202020204" pitchFamily="34" charset="0"/>
              </a:endParaRPr>
            </a:p>
            <a:p>
              <a:pPr marL="342900" indent="-342900">
                <a:lnSpc>
                  <a:spcPct val="115000"/>
                </a:lnSpc>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Addresses the skills and employability challenges in the region</a:t>
              </a:r>
            </a:p>
            <a:p>
              <a:pPr marL="342900" indent="-342900">
                <a:lnSpc>
                  <a:spcPct val="115000"/>
                </a:lnSpc>
                <a:buFont typeface="Symbol" panose="05050102010706020507" pitchFamily="18" charset="2"/>
                <a:buChar char=""/>
              </a:pPr>
              <a:endParaRPr lang="en-GB"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15000"/>
                </a:lnSpc>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Phased approach with 5 initial projects</a:t>
              </a:r>
            </a:p>
            <a:p>
              <a:pPr marL="342900" indent="-342900">
                <a:lnSpc>
                  <a:spcPct val="115000"/>
                </a:lnSpc>
                <a:buFont typeface="Symbol" panose="05050102010706020507" pitchFamily="18" charset="2"/>
                <a:buChar char=""/>
              </a:pPr>
              <a:endParaRPr lang="en-GB"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15000"/>
                </a:lnSpc>
                <a:buFont typeface="Symbol" panose="05050102010706020507" pitchFamily="18" charset="2"/>
                <a:buChar char=""/>
              </a:pPr>
              <a:r>
                <a:rPr lang="en-GB" dirty="0">
                  <a:latin typeface="Arial" panose="020B0604020202020204" pitchFamily="34" charset="0"/>
                  <a:cs typeface="Arial" panose="020B0604020202020204" pitchFamily="34" charset="0"/>
                </a:rPr>
                <a:t>The skills and employability development programme will:</a:t>
              </a:r>
            </a:p>
            <a:p>
              <a:pPr marL="800100" lvl="1" indent="-342900">
                <a:lnSpc>
                  <a:spcPct val="115000"/>
                </a:lnSpc>
                <a:buFont typeface="Symbol" panose="05050102010706020507" pitchFamily="18" charset="2"/>
                <a:buChar char=""/>
              </a:pPr>
              <a:r>
                <a:rPr lang="en-GB" b="0" dirty="0">
                  <a:effectLst/>
                  <a:latin typeface="Arial" panose="020B0604020202020204" pitchFamily="34" charset="0"/>
                  <a:ea typeface="Calibri" panose="020F0502020204030204" pitchFamily="34" charset="0"/>
                  <a:cs typeface="Times New Roman" panose="02020603050405020304" pitchFamily="18" charset="0"/>
                </a:rPr>
                <a:t>Reduce unemployment and economic inactivity;</a:t>
              </a:r>
            </a:p>
            <a:p>
              <a:pPr marL="800100" lvl="1" indent="-342900">
                <a:lnSpc>
                  <a:spcPct val="115000"/>
                </a:lnSpc>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Reduce skills shortages and gaps; </a:t>
              </a:r>
            </a:p>
            <a:p>
              <a:pPr marL="800100" lvl="1" indent="-342900">
                <a:lnSpc>
                  <a:spcPct val="115000"/>
                </a:lnSpc>
                <a:buFont typeface="Symbol" panose="05050102010706020507" pitchFamily="18" charset="2"/>
                <a:buChar char=""/>
              </a:pPr>
              <a:r>
                <a:rPr lang="en-GB" dirty="0">
                  <a:latin typeface="Arial" panose="020B0604020202020204" pitchFamily="34" charset="0"/>
                  <a:ea typeface="Calibri" panose="020F0502020204030204" pitchFamily="34" charset="0"/>
                  <a:cs typeface="Times New Roman" panose="02020603050405020304" pitchFamily="18" charset="0"/>
                </a:rPr>
                <a:t>Allow i</a:t>
              </a:r>
              <a:r>
                <a:rPr lang="en-GB" sz="1800" b="0" dirty="0">
                  <a:effectLst/>
                  <a:latin typeface="Arial" panose="020B0604020202020204" pitchFamily="34" charset="0"/>
                  <a:ea typeface="Calibri" panose="020F0502020204030204" pitchFamily="34" charset="0"/>
                  <a:cs typeface="Times New Roman" panose="02020603050405020304" pitchFamily="18" charset="0"/>
                </a:rPr>
                <a:t>ndividuals to access training and employability support;</a:t>
              </a:r>
            </a:p>
            <a:p>
              <a:pPr marL="800100" lvl="1" indent="-342900">
                <a:lnSpc>
                  <a:spcPct val="115000"/>
                </a:lnSpc>
                <a:buFont typeface="Symbol" panose="05050102010706020507" pitchFamily="18" charset="2"/>
                <a:buChar char=""/>
              </a:pPr>
              <a:r>
                <a:rPr lang="en-GB" dirty="0">
                  <a:latin typeface="Arial" panose="020B0604020202020204" pitchFamily="34" charset="0"/>
                  <a:ea typeface="Calibri" panose="020F0502020204030204" pitchFamily="34" charset="0"/>
                  <a:cs typeface="Times New Roman" panose="02020603050405020304" pitchFamily="18" charset="0"/>
                </a:rPr>
                <a:t>Provide a</a:t>
              </a:r>
              <a:r>
                <a:rPr lang="en-GB" sz="1800" b="0" dirty="0">
                  <a:effectLst/>
                  <a:latin typeface="Arial" panose="020B0604020202020204" pitchFamily="34" charset="0"/>
                  <a:ea typeface="Calibri" panose="020F0502020204030204" pitchFamily="34" charset="0"/>
                  <a:cs typeface="Times New Roman" panose="02020603050405020304" pitchFamily="18" charset="0"/>
                </a:rPr>
                <a:t> long-term legacy of continued improvement in for the most disadvantaged people;</a:t>
              </a:r>
            </a:p>
            <a:p>
              <a:pPr marL="800100" lvl="1" indent="-342900">
                <a:lnSpc>
                  <a:spcPct val="115000"/>
                </a:lnSpc>
                <a:buFont typeface="Symbol" panose="05050102010706020507" pitchFamily="18" charset="2"/>
                <a:buChar char=""/>
              </a:pPr>
              <a:r>
                <a:rPr lang="en-GB" dirty="0">
                  <a:latin typeface="Arial" panose="020B0604020202020204" pitchFamily="34" charset="0"/>
                  <a:ea typeface="Calibri" panose="020F0502020204030204" pitchFamily="34" charset="0"/>
                  <a:cs typeface="Times New Roman" panose="02020603050405020304" pitchFamily="18" charset="0"/>
                </a:rPr>
                <a:t>Provide g</a:t>
              </a:r>
              <a:r>
                <a:rPr lang="en-GB" sz="1800" b="0" dirty="0">
                  <a:effectLst/>
                  <a:latin typeface="Arial" panose="020B0604020202020204" pitchFamily="34" charset="0"/>
                  <a:ea typeface="Calibri" panose="020F0502020204030204" pitchFamily="34" charset="0"/>
                  <a:cs typeface="Times New Roman" panose="02020603050405020304" pitchFamily="18" charset="0"/>
                </a:rPr>
                <a:t>reater diversity of talent within our workforce</a:t>
              </a:r>
              <a:r>
                <a:rPr lang="en-GB" sz="1800" b="0" dirty="0">
                  <a:effectLst/>
                  <a:latin typeface="Arial" panose="020B0604020202020204" pitchFamily="34" charset="0"/>
                  <a:ea typeface="Calibri" panose="020F0502020204030204" pitchFamily="34" charset="0"/>
                  <a:cs typeface="Arial" panose="020B0604020202020204" pitchFamily="34" charset="0"/>
                </a:rPr>
                <a:t>.</a:t>
              </a:r>
            </a:p>
            <a:p>
              <a:pPr lvl="0">
                <a:lnSpc>
                  <a:spcPct val="115000"/>
                </a:lnSpc>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b="0" dirty="0">
                  <a:effectLst/>
                  <a:latin typeface="Arial" panose="020B0604020202020204" pitchFamily="34" charset="0"/>
                  <a:ea typeface="Calibri" panose="020F0502020204030204" pitchFamily="34" charset="0"/>
                  <a:cs typeface="Times New Roman" panose="02020603050405020304" pitchFamily="18" charset="0"/>
                </a:rPr>
                <a:t>Further discussions with Partners on th</a:t>
              </a:r>
              <a:r>
                <a:rPr lang="en-GB" dirty="0">
                  <a:latin typeface="Arial" panose="020B0604020202020204" pitchFamily="34" charset="0"/>
                  <a:ea typeface="Calibri" panose="020F0502020204030204" pitchFamily="34" charset="0"/>
                  <a:cs typeface="Times New Roman" panose="02020603050405020304" pitchFamily="18" charset="0"/>
                </a:rPr>
                <a:t>e d</a:t>
              </a:r>
              <a:r>
                <a:rPr lang="en-GB" sz="1800" b="0" dirty="0">
                  <a:effectLst/>
                  <a:latin typeface="Arial" panose="020B0604020202020204" pitchFamily="34" charset="0"/>
                  <a:ea typeface="Calibri" panose="020F0502020204030204" pitchFamily="34" charset="0"/>
                  <a:cs typeface="Times New Roman" panose="02020603050405020304" pitchFamily="18" charset="0"/>
                </a:rPr>
                <a:t>etail of the Programme Governance.</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200" dirty="0">
                <a:solidFill>
                  <a:schemeClr val="bg1"/>
                </a:solidFill>
                <a:latin typeface="Arial" panose="020B0604020202020204" pitchFamily="34" charset="0"/>
                <a:cs typeface="Arial" panose="020B0604020202020204" pitchFamily="34" charset="0"/>
              </a:endParaRPr>
            </a:p>
          </p:txBody>
        </p:sp>
      </p:grpSp>
      <p:sp>
        <p:nvSpPr>
          <p:cNvPr id="26" name="Rectangle 25">
            <a:extLst>
              <a:ext uri="{FF2B5EF4-FFF2-40B4-BE49-F238E27FC236}">
                <a16:creationId xmlns:a16="http://schemas.microsoft.com/office/drawing/2014/main" id="{DBE8E361-2198-4C72-94F6-DD11219441A9}"/>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4C036C6F-D13D-47BE-AAF8-013F4A4B0433}"/>
              </a:ext>
            </a:extLst>
          </p:cNvPr>
          <p:cNvSpPr txBox="1"/>
          <p:nvPr/>
        </p:nvSpPr>
        <p:spPr>
          <a:xfrm>
            <a:off x="359675" y="121363"/>
            <a:ext cx="2055371" cy="584775"/>
          </a:xfrm>
          <a:prstGeom prst="rect">
            <a:avLst/>
          </a:prstGeom>
          <a:noFill/>
        </p:spPr>
        <p:txBody>
          <a:bodyPr wrap="none" rtlCol="0">
            <a:spAutoFit/>
          </a:bodyPr>
          <a:lstStyle/>
          <a:p>
            <a:r>
              <a:rPr lang="en-GB" sz="3200" b="1" dirty="0">
                <a:solidFill>
                  <a:schemeClr val="bg1"/>
                </a:solidFill>
                <a:latin typeface="Arial" panose="020B0604020202020204" pitchFamily="34" charset="0"/>
                <a:cs typeface="Arial" panose="020B0604020202020204" pitchFamily="34" charset="0"/>
              </a:rPr>
              <a:t>Summary</a:t>
            </a:r>
          </a:p>
        </p:txBody>
      </p:sp>
    </p:spTree>
    <p:extLst>
      <p:ext uri="{BB962C8B-B14F-4D97-AF65-F5344CB8AC3E}">
        <p14:creationId xmlns:p14="http://schemas.microsoft.com/office/powerpoint/2010/main" val="1000492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DS 3+1" ma:contentTypeID="0x0101002CFD50891A73487FBF1A841208B5DC0802005E5BFB1C8C2BE246BBD6317D7C5A838E" ma:contentTypeVersion="8" ma:contentTypeDescription="" ma:contentTypeScope="" ma:versionID="b114e37d39cb95f9792bebada6746124">
  <xsd:schema xmlns:xsd="http://www.w3.org/2001/XMLSchema" xmlns:xs="http://www.w3.org/2001/XMLSchema" xmlns:p="http://schemas.microsoft.com/office/2006/metadata/properties" xmlns:ns2="184af400-6cf4-4be6-9056-547874e8c8ee" xmlns:ns3="e3d03449-dd0f-4574-8249-95d31349251a" targetNamespace="http://schemas.microsoft.com/office/2006/metadata/properties" ma:root="true" ma:fieldsID="969988e73db997f15b8d06a1d9b66eef" ns2:_="" ns3:_="">
    <xsd:import namespace="184af400-6cf4-4be6-9056-547874e8c8ee"/>
    <xsd:import namespace="e3d03449-dd0f-4574-8249-95d31349251a"/>
    <xsd:element name="properties">
      <xsd:complexType>
        <xsd:sequence>
          <xsd:element name="documentManagement">
            <xsd:complexType>
              <xsd:all>
                <xsd:element ref="ns2:IShare_Status"/>
                <xsd:element ref="ns2:IShare_BusinessOwner" minOccurs="0"/>
                <xsd:element ref="ns2:IShare_InfoClassification"/>
                <xsd:element ref="ns2:IShare_Region" minOccurs="0"/>
                <xsd:element ref="ns2:IShare_PersonalData"/>
                <xsd:element ref="ns2:IShare_PermanentPreservation" minOccurs="0"/>
                <xsd:element ref="ns2:IShare_DispositionDeletion" minOccurs="0"/>
                <xsd:element ref="ns2:TaxKeywordTaxHTField" minOccurs="0"/>
                <xsd:element ref="ns2:TaxCatchAll" minOccurs="0"/>
                <xsd:element ref="ns2:TaxCatchAllLabe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4af400-6cf4-4be6-9056-547874e8c8ee" elementFormDefault="qualified">
    <xsd:import namespace="http://schemas.microsoft.com/office/2006/documentManagement/types"/>
    <xsd:import namespace="http://schemas.microsoft.com/office/infopath/2007/PartnerControls"/>
    <xsd:element name="IShare_Status" ma:index="8" ma:displayName="Item Status" ma:default="Active" ma:internalName="IShare_Status">
      <xsd:simpleType>
        <xsd:restriction base="dms:Choice">
          <xsd:enumeration value="Active"/>
          <xsd:enumeration value="Archived"/>
        </xsd:restriction>
      </xsd:simpleType>
    </xsd:element>
    <xsd:element name="IShare_BusinessOwner" ma:index="9" nillable="true" ma:displayName="Business Owner" ma:internalName="IShare_BusinessOwner">
      <xsd:simpleType>
        <xsd:restriction base="dms:Text"/>
      </xsd:simpleType>
    </xsd:element>
    <xsd:element name="IShare_InfoClassification" ma:index="10" ma:displayName="Info Classification" ma:default="Internal" ma:internalName="IShare_InfoClassification">
      <xsd:simpleType>
        <xsd:restriction base="dms:Choice">
          <xsd:enumeration value="External"/>
          <xsd:enumeration value="Internal"/>
          <xsd:enumeration value="SDS Confidential"/>
        </xsd:restriction>
      </xsd:simpleType>
    </xsd:element>
    <xsd:element name="IShare_Region" ma:index="11" nillable="true" ma:displayName="Region" ma:format="Dropdown" ma:internalName="IShare_Region" ma:readOnly="false">
      <xsd:simpleType>
        <xsd:restriction base="dms:Choice">
          <xsd:enumeration value="Cross-Regional"/>
          <xsd:enumeration value="National"/>
          <xsd:enumeration value="North"/>
          <xsd:enumeration value="North East"/>
          <xsd:enumeration value="South East"/>
          <xsd:enumeration value="West region"/>
          <xsd:enumeration value="South West"/>
          <xsd:enumeration value="West"/>
          <xsd:enumeration value="National CIAG"/>
          <xsd:enumeration value="**Do not use the following**"/>
          <xsd:enumeration value="North region"/>
          <xsd:enumeration value="North East region"/>
          <xsd:enumeration value="Cross-regional CIAG"/>
          <xsd:enumeration value="South West region"/>
          <xsd:enumeration value="South East region"/>
        </xsd:restriction>
      </xsd:simpleType>
    </xsd:element>
    <xsd:element name="IShare_PersonalData" ma:index="12" ma:displayName="Personal Data" ma:default="0" ma:internalName="IShare_PersonalData">
      <xsd:simpleType>
        <xsd:restriction base="dms:Boolean"/>
      </xsd:simpleType>
    </xsd:element>
    <xsd:element name="IShare_PermanentPreservation" ma:index="13" nillable="true" ma:displayName="Permanent Preservation" ma:default="0" ma:internalName="IShare_PermanentPreservation">
      <xsd:simpleType>
        <xsd:restriction base="dms:Boolean"/>
      </xsd:simpleType>
    </xsd:element>
    <xsd:element name="IShare_DispositionDeletion" ma:index="14" nillable="true" ma:displayName="Disposition Deletion" ma:internalName="IShare_DispositionDeletion">
      <xsd:simpleType>
        <xsd:restriction base="dms:DateTime"/>
      </xsd:simpleType>
    </xsd:element>
    <xsd:element name="TaxKeywordTaxHTField" ma:index="15" nillable="true" ma:taxonomy="true" ma:internalName="TaxKeywordTaxHTField" ma:taxonomyFieldName="TaxKeyword" ma:displayName="Enterprise Keywords" ma:fieldId="{23f27201-bee3-471e-b2e7-b64fd8b7ca38}" ma:taxonomyMulti="true" ma:sspId="c6621819-13d1-4a2d-8762-4f615fabf62c" ma:termSetId="00000000-0000-0000-0000-000000000000" ma:anchorId="00000000-0000-0000-0000-000000000000" ma:open="true" ma:isKeyword="true">
      <xsd:complexType>
        <xsd:sequence>
          <xsd:element ref="pc:Terms" minOccurs="0" maxOccurs="1"/>
        </xsd:sequence>
      </xsd:complexType>
    </xsd:element>
    <xsd:element name="TaxCatchAll" ma:index="16" nillable="true" ma:displayName="Taxonomy Catch All Column" ma:hidden="true" ma:list="{825aea11-257d-416f-992b-dec2f85e4525}" ma:internalName="TaxCatchAll" ma:showField="CatchAllData" ma:web="184af400-6cf4-4be6-9056-547874e8c8ee">
      <xsd:complexType>
        <xsd:complexContent>
          <xsd:extension base="dms:MultiChoiceLookup">
            <xsd:sequence>
              <xsd:element name="Value" type="dms:Lookup" maxOccurs="unbounded" minOccurs="0" nillable="true"/>
            </xsd:sequence>
          </xsd:extension>
        </xsd:complexContent>
      </xsd:complexType>
    </xsd:element>
    <xsd:element name="TaxCatchAllLabel" ma:index="17" nillable="true" ma:displayName="Taxonomy Catch All Column1" ma:hidden="true" ma:list="{825aea11-257d-416f-992b-dec2f85e4525}" ma:internalName="TaxCatchAllLabel" ma:readOnly="true" ma:showField="CatchAllDataLabel" ma:web="184af400-6cf4-4be6-9056-547874e8c8e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d03449-dd0f-4574-8249-95d31349251a" elementFormDefault="qualified">
    <xsd:import namespace="http://schemas.microsoft.com/office/2006/documentManagement/types"/>
    <xsd:import namespace="http://schemas.microsoft.com/office/infopath/2007/PartnerControls"/>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Share_PermanentPreservation xmlns="184af400-6cf4-4be6-9056-547874e8c8ee">false</IShare_PermanentPreservation>
    <TaxKeywordTaxHTField xmlns="184af400-6cf4-4be6-9056-547874e8c8ee">
      <Terms xmlns="http://schemas.microsoft.com/office/infopath/2007/PartnerControls"/>
    </TaxKeywordTaxHTField>
    <IShare_Region xmlns="184af400-6cf4-4be6-9056-547874e8c8ee" xsi:nil="true"/>
    <IShare_Status xmlns="184af400-6cf4-4be6-9056-547874e8c8ee">Active</IShare_Status>
    <IShare_InfoClassification xmlns="184af400-6cf4-4be6-9056-547874e8c8ee">Internal</IShare_InfoClassification>
    <IShare_PersonalData xmlns="184af400-6cf4-4be6-9056-547874e8c8ee">false</IShare_PersonalData>
    <IShare_DispositionDeletion xmlns="184af400-6cf4-4be6-9056-547874e8c8ee" xsi:nil="true"/>
    <TaxCatchAll xmlns="184af400-6cf4-4be6-9056-547874e8c8ee"/>
    <IShare_BusinessOwner xmlns="184af400-6cf4-4be6-9056-547874e8c8ee" xsi:nil="true"/>
    <SharedWithUsers xmlns="184af400-6cf4-4be6-9056-547874e8c8ee">
      <UserInfo>
        <DisplayName>Patrick Watt</DisplayName>
        <AccountId>1184</AccountId>
        <AccountType/>
      </UserInfo>
      <UserInfo>
        <DisplayName>Sandra Cheyne</DisplayName>
        <AccountId>1582</AccountId>
        <AccountType/>
      </UserInfo>
      <UserInfo>
        <DisplayName>PMO-SkillsPSectorDevPB</DisplayName>
        <AccountId>32379</AccountId>
        <AccountType/>
      </UserInfo>
      <UserInfo>
        <DisplayName>Jennifer Sweeney</DisplayName>
        <AccountId>69160</AccountId>
        <AccountType/>
      </UserInfo>
      <UserInfo>
        <DisplayName>C-PMO-Team</DisplayName>
        <AccountId>84461</AccountId>
        <AccountType/>
      </UserInfo>
      <UserInfo>
        <DisplayName>C-PMO-Visitors</DisplayName>
        <AccountId>84544</AccountId>
        <AccountType/>
      </UserInfo>
    </SharedWithUsers>
  </documentManagement>
</p:properties>
</file>

<file path=customXml/itemProps1.xml><?xml version="1.0" encoding="utf-8"?>
<ds:datastoreItem xmlns:ds="http://schemas.openxmlformats.org/officeDocument/2006/customXml" ds:itemID="{49663E98-4405-447E-9901-4E7F46CCE8EE}">
  <ds:schemaRefs>
    <ds:schemaRef ds:uri="184af400-6cf4-4be6-9056-547874e8c8ee"/>
    <ds:schemaRef ds:uri="e3d03449-dd0f-4574-8249-95d31349251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517699E-2EE1-4082-B042-0069ECC1101B}">
  <ds:schemaRefs>
    <ds:schemaRef ds:uri="http://schemas.microsoft.com/sharepoint/v3/contenttype/forms"/>
  </ds:schemaRefs>
</ds:datastoreItem>
</file>

<file path=customXml/itemProps3.xml><?xml version="1.0" encoding="utf-8"?>
<ds:datastoreItem xmlns:ds="http://schemas.openxmlformats.org/officeDocument/2006/customXml" ds:itemID="{278AB7F4-055E-4281-82B3-EB6B7AB0F71B}">
  <ds:schemaRefs>
    <ds:schemaRef ds:uri="http://schemas.microsoft.com/office/2006/documentManagement/types"/>
    <ds:schemaRef ds:uri="http://www.w3.org/XML/1998/namespace"/>
    <ds:schemaRef ds:uri="http://purl.org/dc/elements/1.1/"/>
    <ds:schemaRef ds:uri="http://purl.org/dc/dcmitype/"/>
    <ds:schemaRef ds:uri="184af400-6cf4-4be6-9056-547874e8c8ee"/>
    <ds:schemaRef ds:uri="http://schemas.openxmlformats.org/package/2006/metadata/core-properties"/>
    <ds:schemaRef ds:uri="http://purl.org/dc/terms/"/>
    <ds:schemaRef ds:uri="http://schemas.microsoft.com/office/infopath/2007/PartnerControls"/>
    <ds:schemaRef ds:uri="http://schemas.microsoft.com/office/2006/metadata/properties"/>
    <ds:schemaRef ds:uri="e3d03449-dd0f-4574-8249-95d31349251a"/>
  </ds:schemaRefs>
</ds:datastoreItem>
</file>

<file path=docProps/app.xml><?xml version="1.0" encoding="utf-8"?>
<Properties xmlns="http://schemas.openxmlformats.org/officeDocument/2006/extended-properties" xmlns:vt="http://schemas.openxmlformats.org/officeDocument/2006/docPropsVTypes">
  <TotalTime>12577</TotalTime>
  <Words>1738</Words>
  <Application>Microsoft Office PowerPoint</Application>
  <PresentationFormat>Widescreen</PresentationFormat>
  <Paragraphs>254</Paragraphs>
  <Slides>15</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Sweeney</dc:creator>
  <cp:lastModifiedBy>Ronnie Palin</cp:lastModifiedBy>
  <cp:revision>43</cp:revision>
  <dcterms:created xsi:type="dcterms:W3CDTF">2021-04-14T10:16:24Z</dcterms:created>
  <dcterms:modified xsi:type="dcterms:W3CDTF">2022-03-09T10:40:42Z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0x0101002CFD50891A73487FBF1A841208B5DC0802005E5BFB1C8C2BE246BBD6317D7C5A838E</vt:lpwstr>
  </property>
  <property fmtid="{D5CDD505-2E9C-101B-9397-08002B2CF9AE}" pid="3" name="TaxKeyword">
    <vt:lpwstr/>
  </property>
</Properties>
</file>