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310" r:id="rId2"/>
    <p:sldId id="634" r:id="rId3"/>
    <p:sldId id="642" r:id="rId4"/>
    <p:sldId id="679" r:id="rId5"/>
    <p:sldId id="643" r:id="rId6"/>
    <p:sldId id="651" r:id="rId7"/>
    <p:sldId id="656" r:id="rId8"/>
    <p:sldId id="644" r:id="rId9"/>
    <p:sldId id="678" r:id="rId10"/>
    <p:sldId id="680" r:id="rId11"/>
    <p:sldId id="687" r:id="rId12"/>
    <p:sldId id="688" r:id="rId13"/>
    <p:sldId id="689" r:id="rId14"/>
    <p:sldId id="658" r:id="rId15"/>
    <p:sldId id="645" r:id="rId16"/>
    <p:sldId id="279" r:id="rId17"/>
    <p:sldId id="417" r:id="rId18"/>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Hollas" initials="LH" lastIdx="13" clrIdx="0">
    <p:extLst>
      <p:ext uri="{19B8F6BF-5375-455C-9EA6-DF929625EA0E}">
        <p15:presenceInfo xmlns:p15="http://schemas.microsoft.com/office/powerpoint/2012/main" userId="Lauren Hollas" providerId="None"/>
      </p:ext>
    </p:extLst>
  </p:cmAuthor>
  <p:cmAuthor id="2" name="Mark Mitchell" initials="MM" lastIdx="2" clrIdx="1">
    <p:extLst>
      <p:ext uri="{19B8F6BF-5375-455C-9EA6-DF929625EA0E}">
        <p15:presenceInfo xmlns:p15="http://schemas.microsoft.com/office/powerpoint/2012/main" userId="S-1-5-21-3096672398-278972198-339084223-30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438086"/>
    <a:srgbClr val="008080"/>
    <a:srgbClr val="E9E9ED"/>
    <a:srgbClr val="D1D1DA"/>
    <a:srgbClr val="CC3300"/>
    <a:srgbClr val="FF9933"/>
    <a:srgbClr val="99CC00"/>
    <a:srgbClr val="53548A"/>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50" autoAdjust="0"/>
    <p:restoredTop sz="91507" autoAdjust="0"/>
  </p:normalViewPr>
  <p:slideViewPr>
    <p:cSldViewPr snapToGrid="0" snapToObjects="1">
      <p:cViewPr varScale="1">
        <p:scale>
          <a:sx n="69" d="100"/>
          <a:sy n="69" d="100"/>
        </p:scale>
        <p:origin x="1056" y="66"/>
      </p:cViewPr>
      <p:guideLst>
        <p:guide orient="horz" pos="2160"/>
        <p:guide pos="3840"/>
      </p:guideLst>
    </p:cSldViewPr>
  </p:slideViewPr>
  <p:outlineViewPr>
    <p:cViewPr>
      <p:scale>
        <a:sx n="33" d="100"/>
        <a:sy n="33" d="100"/>
      </p:scale>
      <p:origin x="0" y="-2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4" cy="497046"/>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sz="quarter" idx="1"/>
          </p:nvPr>
        </p:nvSpPr>
        <p:spPr>
          <a:xfrm>
            <a:off x="3856739" y="0"/>
            <a:ext cx="2950474" cy="497046"/>
          </a:xfrm>
          <a:prstGeom prst="rect">
            <a:avLst/>
          </a:prstGeom>
        </p:spPr>
        <p:txBody>
          <a:bodyPr vert="horz" lIns="91705" tIns="45853" rIns="91705" bIns="45853" rtlCol="0"/>
          <a:lstStyle>
            <a:lvl1pPr algn="r">
              <a:defRPr sz="1200"/>
            </a:lvl1pPr>
          </a:lstStyle>
          <a:p>
            <a:fld id="{C47BAEFB-5582-4F25-B10D-D6FCA81BF879}" type="datetimeFigureOut">
              <a:rPr lang="en-GB" smtClean="0"/>
              <a:t>02/03/2022</a:t>
            </a:fld>
            <a:endParaRPr lang="en-GB" dirty="0"/>
          </a:p>
        </p:txBody>
      </p:sp>
      <p:sp>
        <p:nvSpPr>
          <p:cNvPr id="4" name="Footer Placeholder 3"/>
          <p:cNvSpPr>
            <a:spLocks noGrp="1"/>
          </p:cNvSpPr>
          <p:nvPr>
            <p:ph type="ftr" sz="quarter" idx="2"/>
          </p:nvPr>
        </p:nvSpPr>
        <p:spPr>
          <a:xfrm>
            <a:off x="1" y="9442154"/>
            <a:ext cx="2950474" cy="497046"/>
          </a:xfrm>
          <a:prstGeom prst="rect">
            <a:avLst/>
          </a:prstGeom>
        </p:spPr>
        <p:txBody>
          <a:bodyPr vert="horz" lIns="91705" tIns="45853" rIns="91705" bIns="4585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9" y="9442154"/>
            <a:ext cx="2950474" cy="497046"/>
          </a:xfrm>
          <a:prstGeom prst="rect">
            <a:avLst/>
          </a:prstGeom>
        </p:spPr>
        <p:txBody>
          <a:bodyPr vert="horz" lIns="91705" tIns="45853" rIns="91705" bIns="45853" rtlCol="0" anchor="b"/>
          <a:lstStyle>
            <a:lvl1pPr algn="r">
              <a:defRPr sz="1200"/>
            </a:lvl1pPr>
          </a:lstStyle>
          <a:p>
            <a:fld id="{7B018B29-EAD3-4608-AD5E-AB183EB7C014}" type="slidenum">
              <a:rPr lang="en-GB" smtClean="0"/>
              <a:t>‹#›</a:t>
            </a:fld>
            <a:endParaRPr lang="en-GB" dirty="0"/>
          </a:p>
        </p:txBody>
      </p:sp>
    </p:spTree>
    <p:extLst>
      <p:ext uri="{BB962C8B-B14F-4D97-AF65-F5344CB8AC3E}">
        <p14:creationId xmlns:p14="http://schemas.microsoft.com/office/powerpoint/2010/main" val="1542077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006" cy="498640"/>
          </a:xfrm>
          <a:prstGeom prst="rect">
            <a:avLst/>
          </a:prstGeom>
        </p:spPr>
        <p:txBody>
          <a:bodyPr vert="horz" lIns="91705" tIns="45853" rIns="91705" bIns="45853" rtlCol="0"/>
          <a:lstStyle>
            <a:lvl1pPr algn="l">
              <a:defRPr sz="1200"/>
            </a:lvl1pPr>
          </a:lstStyle>
          <a:p>
            <a:endParaRPr lang="en-GB" dirty="0"/>
          </a:p>
        </p:txBody>
      </p:sp>
      <p:sp>
        <p:nvSpPr>
          <p:cNvPr id="3" name="Date Placeholder 2"/>
          <p:cNvSpPr>
            <a:spLocks noGrp="1"/>
          </p:cNvSpPr>
          <p:nvPr>
            <p:ph type="dt" idx="1"/>
          </p:nvPr>
        </p:nvSpPr>
        <p:spPr>
          <a:xfrm>
            <a:off x="3856192" y="0"/>
            <a:ext cx="2951006" cy="498640"/>
          </a:xfrm>
          <a:prstGeom prst="rect">
            <a:avLst/>
          </a:prstGeom>
        </p:spPr>
        <p:txBody>
          <a:bodyPr vert="horz" lIns="91705" tIns="45853" rIns="91705" bIns="45853" rtlCol="0"/>
          <a:lstStyle>
            <a:lvl1pPr algn="r">
              <a:defRPr sz="1200"/>
            </a:lvl1pPr>
          </a:lstStyle>
          <a:p>
            <a:fld id="{0F2F0473-A0D7-4279-9A13-D3FE143A644F}" type="datetimeFigureOut">
              <a:rPr lang="en-GB" smtClean="0"/>
              <a:t>02/03/2022</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705" tIns="45853" rIns="91705" bIns="45853" rtlCol="0" anchor="ctr"/>
          <a:lstStyle/>
          <a:p>
            <a:endParaRPr lang="en-GB" dirty="0"/>
          </a:p>
        </p:txBody>
      </p:sp>
      <p:sp>
        <p:nvSpPr>
          <p:cNvPr id="5" name="Notes Placeholder 4"/>
          <p:cNvSpPr>
            <a:spLocks noGrp="1"/>
          </p:cNvSpPr>
          <p:nvPr>
            <p:ph type="body" sz="quarter" idx="3"/>
          </p:nvPr>
        </p:nvSpPr>
        <p:spPr>
          <a:xfrm>
            <a:off x="680879" y="4784071"/>
            <a:ext cx="5447030" cy="3914239"/>
          </a:xfrm>
          <a:prstGeom prst="rect">
            <a:avLst/>
          </a:prstGeom>
        </p:spPr>
        <p:txBody>
          <a:bodyPr vert="horz" lIns="91705" tIns="45853" rIns="91705" bIns="458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287"/>
            <a:ext cx="2951006" cy="498639"/>
          </a:xfrm>
          <a:prstGeom prst="rect">
            <a:avLst/>
          </a:prstGeom>
        </p:spPr>
        <p:txBody>
          <a:bodyPr vert="horz" lIns="91705" tIns="45853" rIns="91705" bIns="4585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192" y="9442287"/>
            <a:ext cx="2951006" cy="498639"/>
          </a:xfrm>
          <a:prstGeom prst="rect">
            <a:avLst/>
          </a:prstGeom>
        </p:spPr>
        <p:txBody>
          <a:bodyPr vert="horz" lIns="91705" tIns="45853" rIns="91705" bIns="45853" rtlCol="0" anchor="b"/>
          <a:lstStyle>
            <a:lvl1pPr algn="r">
              <a:defRPr sz="1200"/>
            </a:lvl1pPr>
          </a:lstStyle>
          <a:p>
            <a:fld id="{7C525C1F-1449-4927-8A37-56D9E4211574}" type="slidenum">
              <a:rPr lang="en-GB" smtClean="0"/>
              <a:t>‹#›</a:t>
            </a:fld>
            <a:endParaRPr lang="en-GB" dirty="0"/>
          </a:p>
        </p:txBody>
      </p:sp>
    </p:spTree>
    <p:extLst>
      <p:ext uri="{BB962C8B-B14F-4D97-AF65-F5344CB8AC3E}">
        <p14:creationId xmlns:p14="http://schemas.microsoft.com/office/powerpoint/2010/main" val="77916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181BAD-1CA0-4543-9B56-3B8CDE643466}" type="slidenum">
              <a:rPr lang="en-GB" smtClean="0"/>
              <a:t>1</a:t>
            </a:fld>
            <a:endParaRPr lang="en-GB" dirty="0"/>
          </a:p>
        </p:txBody>
      </p:sp>
    </p:spTree>
    <p:extLst>
      <p:ext uri="{BB962C8B-B14F-4D97-AF65-F5344CB8AC3E}">
        <p14:creationId xmlns:p14="http://schemas.microsoft.com/office/powerpoint/2010/main" val="12158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D26AEF-6252-4051-969C-E1DAC4E5696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4974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59706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4611838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953295357"/>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09600" y="1600201"/>
            <a:ext cx="10972800" cy="39239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246619952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417151227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5989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21386096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37152922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59839794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119998752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93419668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dirty="0"/>
          </a:p>
        </p:txBody>
      </p:sp>
    </p:spTree>
    <p:extLst>
      <p:ext uri="{BB962C8B-B14F-4D97-AF65-F5344CB8AC3E}">
        <p14:creationId xmlns:p14="http://schemas.microsoft.com/office/powerpoint/2010/main" val="318193384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localhost/Volumes/Katherine/Katherine's%20jobs/Jobs%20in%20progress/Tay%20Cities%20Deal/Tay%20Cities%20powerpoint/Tay%20Cities%20powerpoint%20slide.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7C779-6A8B-3641-881C-F07EE0FBB20F}" type="datetimeFigureOut">
              <a:rPr lang="en-US" smtClean="0"/>
              <a:t>3/2/2022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E9B20-F23D-CE46-A7AF-B4A06FA9F413}" type="slidenum">
              <a:rPr lang="en-US" smtClean="0"/>
              <a:t>‹#›</a:t>
            </a:fld>
            <a:endParaRPr lang="en-US" dirty="0"/>
          </a:p>
        </p:txBody>
      </p:sp>
      <p:pic>
        <p:nvPicPr>
          <p:cNvPr id="7" name="Tay Cities powerpoint slide.jpg" descr="/Volumes/Katherine/Katherine's jobs/Jobs in progress/Tay Cities Deal/Tay Cities powerpoint/Tay Cities powerpoint slide.jpg"/>
          <p:cNvPicPr>
            <a:picLocks noChangeAspect="1"/>
          </p:cNvPicPr>
          <p:nvPr userDrawn="1"/>
        </p:nvPicPr>
        <p:blipFill>
          <a:blip r:embed="rId13" r:link="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62510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orag.saunders@taycities.co.uk" TargetMode="External"/><Relationship Id="rId2" Type="http://schemas.openxmlformats.org/officeDocument/2006/relationships/hyperlink" Target="http://www.taycities.co.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7728" y="2595339"/>
            <a:ext cx="7772400" cy="1470025"/>
          </a:xfrm>
        </p:spPr>
        <p:txBody>
          <a:bodyPr>
            <a:normAutofit fontScale="90000"/>
          </a:bodyPr>
          <a:lstStyle/>
          <a:p>
            <a:br>
              <a:rPr lang="en-US" b="1" dirty="0">
                <a:solidFill>
                  <a:schemeClr val="accent2"/>
                </a:solidFill>
              </a:rPr>
            </a:br>
            <a:r>
              <a:rPr lang="en-US" sz="4900" b="1" dirty="0">
                <a:solidFill>
                  <a:schemeClr val="accent2"/>
                </a:solidFill>
              </a:rPr>
              <a:t>Joint Committee</a:t>
            </a:r>
            <a:br>
              <a:rPr lang="en-US" sz="4900" b="1" dirty="0">
                <a:solidFill>
                  <a:schemeClr val="accent2"/>
                </a:solidFill>
              </a:rPr>
            </a:br>
            <a:r>
              <a:rPr lang="en-US" sz="4900" b="1" dirty="0">
                <a:solidFill>
                  <a:schemeClr val="accent2"/>
                </a:solidFill>
              </a:rPr>
              <a:t>PMO Update </a:t>
            </a:r>
            <a:br>
              <a:rPr lang="en-US" sz="4900" b="1" dirty="0">
                <a:solidFill>
                  <a:schemeClr val="accent2"/>
                </a:solidFill>
              </a:rPr>
            </a:br>
            <a:br>
              <a:rPr lang="en-US" sz="4900" b="1" dirty="0">
                <a:solidFill>
                  <a:schemeClr val="accent2"/>
                </a:solidFill>
              </a:rPr>
            </a:br>
            <a:r>
              <a:rPr lang="en-US" sz="4900" dirty="0">
                <a:solidFill>
                  <a:schemeClr val="accent2"/>
                </a:solidFill>
              </a:rPr>
              <a:t>11</a:t>
            </a:r>
            <a:r>
              <a:rPr lang="en-US" sz="4900" baseline="30000" dirty="0">
                <a:solidFill>
                  <a:schemeClr val="accent2"/>
                </a:solidFill>
              </a:rPr>
              <a:t>th</a:t>
            </a:r>
            <a:r>
              <a:rPr lang="en-US" sz="4900" dirty="0">
                <a:solidFill>
                  <a:schemeClr val="accent2"/>
                </a:solidFill>
              </a:rPr>
              <a:t> March 2022</a:t>
            </a:r>
            <a:br>
              <a:rPr lang="en-US" sz="4900" b="1" dirty="0">
                <a:solidFill>
                  <a:schemeClr val="accent2"/>
                </a:solidFill>
              </a:rPr>
            </a:br>
            <a:br>
              <a:rPr lang="en-US" sz="4900" b="1" dirty="0">
                <a:solidFill>
                  <a:schemeClr val="accent2"/>
                </a:solidFill>
              </a:rPr>
            </a:br>
            <a:r>
              <a:rPr lang="en-US" b="1" dirty="0">
                <a:solidFill>
                  <a:schemeClr val="accent2"/>
                </a:solidFill>
              </a:rPr>
              <a:t> </a:t>
            </a:r>
          </a:p>
        </p:txBody>
      </p:sp>
    </p:spTree>
    <p:extLst>
      <p:ext uri="{BB962C8B-B14F-4D97-AF65-F5344CB8AC3E}">
        <p14:creationId xmlns:p14="http://schemas.microsoft.com/office/powerpoint/2010/main" val="404050019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95C9-F075-4931-A7E3-28F35EDB082C}"/>
              </a:ext>
            </a:extLst>
          </p:cNvPr>
          <p:cNvSpPr>
            <a:spLocks noGrp="1"/>
          </p:cNvSpPr>
          <p:nvPr>
            <p:ph type="title"/>
          </p:nvPr>
        </p:nvSpPr>
        <p:spPr>
          <a:xfrm>
            <a:off x="0" y="0"/>
            <a:ext cx="12191998" cy="951932"/>
          </a:xfrm>
          <a:solidFill>
            <a:schemeClr val="accent2"/>
          </a:solidFill>
        </p:spPr>
        <p:txBody>
          <a:bodyPr>
            <a:noAutofit/>
          </a:bodyPr>
          <a:lstStyle/>
          <a:p>
            <a:r>
              <a:rPr lang="en-GB" sz="3600" b="1" dirty="0">
                <a:solidFill>
                  <a:schemeClr val="bg1"/>
                </a:solidFill>
              </a:rPr>
              <a:t>Year 2 2021/22 Capital Drawdown</a:t>
            </a:r>
            <a:br>
              <a:rPr lang="en-GB" sz="3600" b="1" dirty="0">
                <a:solidFill>
                  <a:schemeClr val="bg1"/>
                </a:solidFill>
              </a:rPr>
            </a:br>
            <a:r>
              <a:rPr lang="en-GB" sz="1200" b="1" dirty="0">
                <a:solidFill>
                  <a:schemeClr val="bg1"/>
                </a:solidFill>
              </a:rPr>
              <a:t>Page 3 of 5</a:t>
            </a:r>
            <a:endParaRPr lang="en-GB" sz="3600" b="1" dirty="0">
              <a:solidFill>
                <a:schemeClr val="bg1"/>
              </a:solidFill>
            </a:endParaRPr>
          </a:p>
        </p:txBody>
      </p:sp>
      <p:graphicFrame>
        <p:nvGraphicFramePr>
          <p:cNvPr id="7" name="Table 6">
            <a:extLst>
              <a:ext uri="{FF2B5EF4-FFF2-40B4-BE49-F238E27FC236}">
                <a16:creationId xmlns:a16="http://schemas.microsoft.com/office/drawing/2014/main" id="{6DDFEEAE-87C6-4CC7-9FC2-83FFEEBD9D7E}"/>
              </a:ext>
            </a:extLst>
          </p:cNvPr>
          <p:cNvGraphicFramePr>
            <a:graphicFrameLocks noGrp="1"/>
          </p:cNvGraphicFramePr>
          <p:nvPr>
            <p:extLst>
              <p:ext uri="{D42A27DB-BD31-4B8C-83A1-F6EECF244321}">
                <p14:modId xmlns:p14="http://schemas.microsoft.com/office/powerpoint/2010/main" val="2967794251"/>
              </p:ext>
            </p:extLst>
          </p:nvPr>
        </p:nvGraphicFramePr>
        <p:xfrm>
          <a:off x="0" y="883855"/>
          <a:ext cx="12191999" cy="4608539"/>
        </p:xfrm>
        <a:graphic>
          <a:graphicData uri="http://schemas.openxmlformats.org/drawingml/2006/table">
            <a:tbl>
              <a:tblPr firstRow="1" bandRow="1">
                <a:tableStyleId>{5C22544A-7EE6-4342-B048-85BDC9FD1C3A}</a:tableStyleId>
              </a:tblPr>
              <a:tblGrid>
                <a:gridCol w="2563447">
                  <a:extLst>
                    <a:ext uri="{9D8B030D-6E8A-4147-A177-3AD203B41FA5}">
                      <a16:colId xmlns:a16="http://schemas.microsoft.com/office/drawing/2014/main" val="20001"/>
                    </a:ext>
                  </a:extLst>
                </a:gridCol>
                <a:gridCol w="1036462">
                  <a:extLst>
                    <a:ext uri="{9D8B030D-6E8A-4147-A177-3AD203B41FA5}">
                      <a16:colId xmlns:a16="http://schemas.microsoft.com/office/drawing/2014/main" val="20002"/>
                    </a:ext>
                  </a:extLst>
                </a:gridCol>
                <a:gridCol w="870492">
                  <a:extLst>
                    <a:ext uri="{9D8B030D-6E8A-4147-A177-3AD203B41FA5}">
                      <a16:colId xmlns:a16="http://schemas.microsoft.com/office/drawing/2014/main" val="20003"/>
                    </a:ext>
                  </a:extLst>
                </a:gridCol>
                <a:gridCol w="1000369">
                  <a:extLst>
                    <a:ext uri="{9D8B030D-6E8A-4147-A177-3AD203B41FA5}">
                      <a16:colId xmlns:a16="http://schemas.microsoft.com/office/drawing/2014/main" val="20006"/>
                    </a:ext>
                  </a:extLst>
                </a:gridCol>
                <a:gridCol w="1062892">
                  <a:extLst>
                    <a:ext uri="{9D8B030D-6E8A-4147-A177-3AD203B41FA5}">
                      <a16:colId xmlns:a16="http://schemas.microsoft.com/office/drawing/2014/main" val="462631540"/>
                    </a:ext>
                  </a:extLst>
                </a:gridCol>
                <a:gridCol w="969109">
                  <a:extLst>
                    <a:ext uri="{9D8B030D-6E8A-4147-A177-3AD203B41FA5}">
                      <a16:colId xmlns:a16="http://schemas.microsoft.com/office/drawing/2014/main" val="20005"/>
                    </a:ext>
                  </a:extLst>
                </a:gridCol>
                <a:gridCol w="4689228">
                  <a:extLst>
                    <a:ext uri="{9D8B030D-6E8A-4147-A177-3AD203B41FA5}">
                      <a16:colId xmlns:a16="http://schemas.microsoft.com/office/drawing/2014/main" val="3348719253"/>
                    </a:ext>
                  </a:extLst>
                </a:gridCol>
              </a:tblGrid>
              <a:tr h="513102">
                <a:tc gridSpan="7">
                  <a:txBody>
                    <a:bodyPr/>
                    <a:lstStyle/>
                    <a:p>
                      <a:pPr algn="ctr"/>
                      <a:r>
                        <a:rPr lang="en-GB" sz="1200" baseline="0" dirty="0">
                          <a:solidFill>
                            <a:schemeClr val="bg1"/>
                          </a:solidFill>
                          <a:latin typeface="+mn-lt"/>
                        </a:rPr>
                        <a:t>CAPITAL Drawdown Monitoring 2021/22 (Year 2) </a:t>
                      </a:r>
                      <a:r>
                        <a:rPr lang="en-GB" sz="1200" baseline="0" dirty="0"/>
                        <a:t>January Monthly Forecast 31/01/2022</a:t>
                      </a:r>
                    </a:p>
                    <a:p>
                      <a:pPr algn="ctr"/>
                      <a:r>
                        <a:rPr lang="en-GB" sz="1200" baseline="0" dirty="0">
                          <a:solidFill>
                            <a:schemeClr val="bg1"/>
                          </a:solidFill>
                          <a:latin typeface="+mn-lt"/>
                        </a:rPr>
                        <a:t>*Note: profile amend refers to any approved permanent changes to the profile e.g. accelerated funding, transfer of funds from revenue to capital</a:t>
                      </a:r>
                      <a:endParaRPr lang="en-GB" sz="1200" b="1" i="1" baseline="0" dirty="0">
                        <a:solidFill>
                          <a:schemeClr val="bg1"/>
                        </a:solidFill>
                        <a:latin typeface="+mn-lt"/>
                      </a:endParaRPr>
                    </a:p>
                  </a:txBody>
                  <a:tcPr marL="9779" marR="9779" marT="9779"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endParaRPr lang="en-GB"/>
                    </a:p>
                  </a:txBody>
                  <a:tcPr/>
                </a:tc>
                <a:tc hMerge="1">
                  <a:txBody>
                    <a:bodyPr/>
                    <a:lstStyle/>
                    <a:p>
                      <a:pPr algn="ctr"/>
                      <a:endParaRPr lang="en-GB" sz="1200" b="1" baseline="0" dirty="0">
                        <a:solidFill>
                          <a:schemeClr val="bg1"/>
                        </a:solidFill>
                      </a:endParaRPr>
                    </a:p>
                  </a:txBody>
                  <a:tcPr marL="9525" marR="9525" marT="9525" marB="0" anchor="ctr"/>
                </a:tc>
                <a:tc hMerge="1">
                  <a:txBody>
                    <a:bodyPr/>
                    <a:lstStyle/>
                    <a:p>
                      <a:pPr algn="ctr"/>
                      <a:endParaRPr lang="en-GB" sz="1800" b="1" baseline="0" dirty="0">
                        <a:solidFill>
                          <a:schemeClr val="bg1"/>
                        </a:solidFill>
                      </a:endParaRPr>
                    </a:p>
                  </a:txBody>
                  <a:tcPr marL="9525" marR="9525" marT="9525" marB="0" anchor="ctr"/>
                </a:tc>
                <a:extLst>
                  <a:ext uri="{0D108BD9-81ED-4DB2-BD59-A6C34878D82A}">
                    <a16:rowId xmlns:a16="http://schemas.microsoft.com/office/drawing/2014/main" val="3985726796"/>
                  </a:ext>
                </a:extLst>
              </a:tr>
              <a:tr h="658385">
                <a:tc>
                  <a:txBody>
                    <a:bodyPr/>
                    <a:lstStyle/>
                    <a:p>
                      <a:pPr algn="ctr"/>
                      <a:r>
                        <a:rPr lang="en-GB" sz="1200" dirty="0">
                          <a:solidFill>
                            <a:schemeClr val="bg1"/>
                          </a:solidFill>
                          <a:latin typeface="+mn-lt"/>
                        </a:rPr>
                        <a:t>Project</a:t>
                      </a:r>
                      <a:r>
                        <a:rPr lang="en-GB" sz="1200" baseline="0" dirty="0">
                          <a:solidFill>
                            <a:schemeClr val="bg1"/>
                          </a:solidFill>
                          <a:latin typeface="+mn-lt"/>
                        </a:rPr>
                        <a:t> Name</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US" sz="1200" dirty="0">
                          <a:solidFill>
                            <a:schemeClr val="bg1"/>
                          </a:solidFill>
                          <a:latin typeface="+mn-lt"/>
                        </a:rPr>
                        <a:t>Deal</a:t>
                      </a:r>
                    </a:p>
                    <a:p>
                      <a:pPr algn="ctr"/>
                      <a:r>
                        <a:rPr lang="en-US" sz="1200" dirty="0">
                          <a:solidFill>
                            <a:schemeClr val="bg1"/>
                          </a:solidFill>
                          <a:latin typeface="+mn-lt"/>
                        </a:rPr>
                        <a:t>Profile </a:t>
                      </a:r>
                    </a:p>
                    <a:p>
                      <a:pPr algn="ctr"/>
                      <a:r>
                        <a:rPr lang="en-US"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Profile</a:t>
                      </a:r>
                    </a:p>
                    <a:p>
                      <a:pPr algn="ctr"/>
                      <a:r>
                        <a:rPr lang="en-GB" sz="1200" dirty="0">
                          <a:solidFill>
                            <a:schemeClr val="bg1"/>
                          </a:solidFill>
                          <a:latin typeface="+mn-lt"/>
                        </a:rPr>
                        <a:t>Amend</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Updated</a:t>
                      </a:r>
                    </a:p>
                    <a:p>
                      <a:pPr algn="ctr"/>
                      <a:r>
                        <a:rPr lang="en-GB" sz="1200" dirty="0">
                          <a:solidFill>
                            <a:schemeClr val="bg1"/>
                          </a:solidFill>
                          <a:latin typeface="+mn-lt"/>
                        </a:rPr>
                        <a:t>Profile </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Forecast</a:t>
                      </a:r>
                    </a:p>
                    <a:p>
                      <a:pPr algn="ctr"/>
                      <a:r>
                        <a:rPr lang="en-GB" sz="1200" dirty="0">
                          <a:solidFill>
                            <a:schemeClr val="bg1"/>
                          </a:solidFill>
                          <a:latin typeface="+mn-lt"/>
                        </a:rPr>
                        <a:t>Drawdown </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Current Year Variance Minimum</a:t>
                      </a:r>
                    </a:p>
                    <a:p>
                      <a:pPr algn="ctr"/>
                      <a:r>
                        <a:rPr lang="en-GB" sz="1200" baseline="0" dirty="0">
                          <a:solidFill>
                            <a:schemeClr val="bg1"/>
                          </a:solidFill>
                          <a:latin typeface="+mn-lt"/>
                        </a:rPr>
                        <a:t>(£000)</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Comments</a:t>
                      </a:r>
                      <a:endParaRPr lang="en-GB" sz="1200" b="1" baseline="0" dirty="0">
                        <a:solidFill>
                          <a:schemeClr val="bg1"/>
                        </a:solidFill>
                        <a:latin typeface="+mn-lt"/>
                      </a:endParaRPr>
                    </a:p>
                  </a:txBody>
                  <a:tcPr marL="9779" marR="9779" marT="9779" marB="0" anchor="ctr">
                    <a:solidFill>
                      <a:srgbClr val="53548A"/>
                    </a:solidFill>
                  </a:tcPr>
                </a:tc>
                <a:extLst>
                  <a:ext uri="{0D108BD9-81ED-4DB2-BD59-A6C34878D82A}">
                    <a16:rowId xmlns:a16="http://schemas.microsoft.com/office/drawing/2014/main" val="10000"/>
                  </a:ext>
                </a:extLst>
              </a:tr>
              <a:tr h="994688">
                <a:tc>
                  <a:txBody>
                    <a:bodyPr/>
                    <a:lstStyle/>
                    <a:p>
                      <a:pPr algn="l" fontAlgn="ctr"/>
                      <a:r>
                        <a:rPr lang="en-GB" sz="1200" u="none" strike="noStrike" dirty="0">
                          <a:effectLst/>
                        </a:rPr>
                        <a:t>TCD021 Regional Cultural and Tourism Investment Programme - unallocated</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1,143</a:t>
                      </a:r>
                    </a:p>
                  </a:txBody>
                  <a:tcPr marL="9779" marR="9779" marT="9779" marB="0" anchor="ctr"/>
                </a:tc>
                <a:tc>
                  <a:txBody>
                    <a:bodyPr/>
                    <a:lstStyle/>
                    <a:p>
                      <a:pPr algn="ctr"/>
                      <a:r>
                        <a:rPr lang="en-GB" sz="1200" b="0" dirty="0">
                          <a:solidFill>
                            <a:schemeClr val="tx1"/>
                          </a:solidFill>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1.143</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0</a:t>
                      </a:r>
                    </a:p>
                  </a:txBody>
                  <a:tcPr marL="9779" marR="9779" marT="9779" marB="0" anchor="ctr"/>
                </a:tc>
                <a:tc>
                  <a:txBody>
                    <a:bodyPr/>
                    <a:lstStyle/>
                    <a:p>
                      <a:pPr algn="ctr" rtl="0"/>
                      <a:r>
                        <a:rPr lang="en-GB" sz="1200" b="1" dirty="0">
                          <a:solidFill>
                            <a:srgbClr val="C00000"/>
                          </a:solidFill>
                        </a:rPr>
                        <a:t>(1,143)</a:t>
                      </a:r>
                      <a:endParaRPr lang="en-GB" sz="1200" b="1" dirty="0">
                        <a:solidFill>
                          <a:srgbClr val="C00000"/>
                        </a:solidFill>
                        <a:latin typeface="+mn-lt"/>
                      </a:endParaRPr>
                    </a:p>
                  </a:txBody>
                  <a:tcPr marL="46937" marR="46937" marT="46937" marB="46937" anchor="ctr"/>
                </a:tc>
                <a:tc>
                  <a:txBody>
                    <a:bodyPr/>
                    <a:lstStyle/>
                    <a:p>
                      <a:pPr algn="l" fontAlgn="t"/>
                      <a:r>
                        <a:rPr lang="en-GB" sz="1200" b="1" i="0" u="none" strike="noStrike" dirty="0">
                          <a:solidFill>
                            <a:schemeClr val="tx1"/>
                          </a:solidFill>
                          <a:effectLst/>
                          <a:latin typeface="Calibri" panose="020F0502020204030204" pitchFamily="34" charset="0"/>
                        </a:rPr>
                        <a:t>No change. </a:t>
                      </a:r>
                      <a:r>
                        <a:rPr lang="en-GB" sz="1200" b="0" i="0" u="none" strike="noStrike" dirty="0">
                          <a:solidFill>
                            <a:schemeClr val="tx1"/>
                          </a:solidFill>
                          <a:effectLst/>
                          <a:latin typeface="Calibri" panose="020F0502020204030204" pitchFamily="34" charset="0"/>
                        </a:rPr>
                        <a:t>The Programme was awarded £3.651m in year 2. £1.143m has been unallocated and therefore has not been able to be drawn down. </a:t>
                      </a:r>
                    </a:p>
                  </a:txBody>
                  <a:tcPr marL="9525" marR="9525" marT="9525" marB="0"/>
                </a:tc>
                <a:extLst>
                  <a:ext uri="{0D108BD9-81ED-4DB2-BD59-A6C34878D82A}">
                    <a16:rowId xmlns:a16="http://schemas.microsoft.com/office/drawing/2014/main" val="1006649482"/>
                  </a:ext>
                </a:extLst>
              </a:tr>
              <a:tr h="117972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TCD021 Regional Cultural and Tourism Programme - Hospitalfield</a:t>
                      </a: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latin typeface="+mn-lt"/>
                          <a:ea typeface="+mn-ea"/>
                          <a:cs typeface="+mn-cs"/>
                        </a:rPr>
                        <a:t>1,608</a:t>
                      </a:r>
                    </a:p>
                  </a:txBody>
                  <a:tcPr marL="9779" marR="9779" marT="9779" marB="0" anchor="ctr"/>
                </a:tc>
                <a:tc>
                  <a:txBody>
                    <a:bodyPr/>
                    <a:lstStyle/>
                    <a:p>
                      <a:pPr algn="ctr"/>
                      <a:r>
                        <a:rPr lang="en-GB" sz="1200" b="0" i="0" dirty="0">
                          <a:solidFill>
                            <a:schemeClr val="tx1"/>
                          </a:solidFill>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latin typeface="+mn-lt"/>
                          <a:ea typeface="+mn-ea"/>
                          <a:cs typeface="+mn-cs"/>
                        </a:rPr>
                        <a:t>1,608</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latin typeface="+mn-lt"/>
                          <a:ea typeface="+mn-ea"/>
                          <a:cs typeface="+mn-cs"/>
                        </a:rPr>
                        <a:t>911</a:t>
                      </a:r>
                    </a:p>
                  </a:txBody>
                  <a:tcPr marL="9779" marR="9779" marT="9779" marB="0" anchor="ctr"/>
                </a:tc>
                <a:tc>
                  <a:txBody>
                    <a:bodyPr/>
                    <a:lstStyle/>
                    <a:p>
                      <a:pPr algn="ctr" rtl="0"/>
                      <a:r>
                        <a:rPr lang="en-GB" sz="1200" b="1" i="0" dirty="0">
                          <a:solidFill>
                            <a:srgbClr val="C00000"/>
                          </a:solidFill>
                          <a:latin typeface="+mn-lt"/>
                        </a:rPr>
                        <a:t>(697)</a:t>
                      </a:r>
                    </a:p>
                  </a:txBody>
                  <a:tcPr marL="46937" marR="46937" marT="46937" marB="46937" anchor="ctr"/>
                </a:tc>
                <a:tc>
                  <a:txBody>
                    <a:bodyPr/>
                    <a:lstStyle/>
                    <a:p>
                      <a:pPr algn="l" fontAlgn="t"/>
                      <a:r>
                        <a:rPr lang="en-GB" sz="1200" b="1" i="0" u="none" strike="noStrike" dirty="0">
                          <a:solidFill>
                            <a:schemeClr val="tx1"/>
                          </a:solidFill>
                          <a:effectLst/>
                          <a:latin typeface="Calibri" panose="020F0502020204030204" pitchFamily="34" charset="0"/>
                        </a:rPr>
                        <a:t>Increased underspend of £676k from £21k. </a:t>
                      </a:r>
                      <a:r>
                        <a:rPr lang="en-GB" sz="1200" b="0" i="0" u="none" strike="noStrike" dirty="0">
                          <a:solidFill>
                            <a:schemeClr val="tx1"/>
                          </a:solidFill>
                          <a:effectLst/>
                          <a:latin typeface="Calibri" panose="020F0502020204030204" pitchFamily="34" charset="0"/>
                        </a:rPr>
                        <a:t>There has been slippage in claims due to delays with on site works. </a:t>
                      </a:r>
                      <a:endParaRPr lang="en-GB" sz="1200" b="0" i="1" u="none" strike="noStrike" dirty="0">
                        <a:solidFill>
                          <a:schemeClr val="tx1"/>
                        </a:solidFill>
                        <a:effectLst/>
                        <a:latin typeface="+mn-lt"/>
                      </a:endParaRPr>
                    </a:p>
                  </a:txBody>
                  <a:tcPr marL="9525" marR="9525" marT="9525" marB="0"/>
                </a:tc>
                <a:extLst>
                  <a:ext uri="{0D108BD9-81ED-4DB2-BD59-A6C34878D82A}">
                    <a16:rowId xmlns:a16="http://schemas.microsoft.com/office/drawing/2014/main" val="2175249919"/>
                  </a:ext>
                </a:extLst>
              </a:tr>
              <a:tr h="1179725">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TCD021 Regional Cultural and Tourism Programme – Discovery Point Transformed</a:t>
                      </a: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latin typeface="+mn-lt"/>
                          <a:ea typeface="+mn-ea"/>
                          <a:cs typeface="+mn-cs"/>
                        </a:rPr>
                        <a:t>900</a:t>
                      </a:r>
                    </a:p>
                  </a:txBody>
                  <a:tcPr marL="9779" marR="9779" marT="9779" marB="0" anchor="ctr"/>
                </a:tc>
                <a:tc>
                  <a:txBody>
                    <a:bodyPr/>
                    <a:lstStyle/>
                    <a:p>
                      <a:pPr algn="ctr"/>
                      <a:r>
                        <a:rPr lang="en-GB" sz="1200" b="0" i="0" dirty="0">
                          <a:solidFill>
                            <a:schemeClr val="tx1"/>
                          </a:solidFill>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latin typeface="+mn-lt"/>
                          <a:ea typeface="+mn-ea"/>
                          <a:cs typeface="+mn-cs"/>
                        </a:rPr>
                        <a:t>900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latin typeface="+mn-lt"/>
                          <a:ea typeface="+mn-ea"/>
                          <a:cs typeface="+mn-cs"/>
                        </a:rPr>
                        <a:t>900</a:t>
                      </a:r>
                    </a:p>
                  </a:txBody>
                  <a:tcPr marL="9779" marR="9779" marT="9779" marB="0" anchor="ctr"/>
                </a:tc>
                <a:tc>
                  <a:txBody>
                    <a:bodyPr/>
                    <a:lstStyle/>
                    <a:p>
                      <a:pPr algn="ctr" rtl="0"/>
                      <a:r>
                        <a:rPr lang="en-GB" sz="1200" b="0" i="0" dirty="0">
                          <a:solidFill>
                            <a:schemeClr val="tx1"/>
                          </a:solidFill>
                          <a:latin typeface="+mn-lt"/>
                        </a:rPr>
                        <a:t>0</a:t>
                      </a:r>
                    </a:p>
                  </a:txBody>
                  <a:tcPr marL="46937" marR="46937" marT="46937" marB="46937" anchor="ctr"/>
                </a:tc>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GB" sz="1200" b="0" i="0" u="none" strike="noStrike" dirty="0">
                          <a:solidFill>
                            <a:schemeClr val="tx1"/>
                          </a:solidFill>
                          <a:effectLst/>
                          <a:latin typeface="+mn-lt"/>
                        </a:rPr>
                        <a:t>Total awarded funding for year 2 now drawn down. </a:t>
                      </a:r>
                    </a:p>
                  </a:txBody>
                  <a:tcPr marL="9525" marR="9525" marT="9525" marB="0"/>
                </a:tc>
                <a:extLst>
                  <a:ext uri="{0D108BD9-81ED-4DB2-BD59-A6C34878D82A}">
                    <a16:rowId xmlns:a16="http://schemas.microsoft.com/office/drawing/2014/main" val="2321803607"/>
                  </a:ext>
                </a:extLst>
              </a:tr>
            </a:tbl>
          </a:graphicData>
        </a:graphic>
      </p:graphicFrame>
    </p:spTree>
    <p:extLst>
      <p:ext uri="{BB962C8B-B14F-4D97-AF65-F5344CB8AC3E}">
        <p14:creationId xmlns:p14="http://schemas.microsoft.com/office/powerpoint/2010/main" val="68418784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95C9-F075-4931-A7E3-28F35EDB082C}"/>
              </a:ext>
            </a:extLst>
          </p:cNvPr>
          <p:cNvSpPr>
            <a:spLocks noGrp="1"/>
          </p:cNvSpPr>
          <p:nvPr>
            <p:ph type="title"/>
          </p:nvPr>
        </p:nvSpPr>
        <p:spPr>
          <a:xfrm>
            <a:off x="0" y="31001"/>
            <a:ext cx="12192000" cy="1143000"/>
          </a:xfrm>
          <a:solidFill>
            <a:schemeClr val="accent2"/>
          </a:solidFill>
        </p:spPr>
        <p:txBody>
          <a:bodyPr>
            <a:noAutofit/>
          </a:bodyPr>
          <a:lstStyle/>
          <a:p>
            <a:r>
              <a:rPr lang="en-GB" sz="3600" b="1" dirty="0">
                <a:solidFill>
                  <a:schemeClr val="bg1"/>
                </a:solidFill>
              </a:rPr>
              <a:t>Year 2 2021/22 Capital Drawdown</a:t>
            </a:r>
            <a:br>
              <a:rPr lang="en-GB" sz="3600" b="1" dirty="0">
                <a:solidFill>
                  <a:schemeClr val="bg1"/>
                </a:solidFill>
              </a:rPr>
            </a:br>
            <a:r>
              <a:rPr lang="en-GB" sz="1200" b="1" dirty="0">
                <a:solidFill>
                  <a:schemeClr val="bg1"/>
                </a:solidFill>
              </a:rPr>
              <a:t>Page 4 of 5</a:t>
            </a:r>
            <a:endParaRPr lang="en-GB" sz="3600" b="1" dirty="0">
              <a:solidFill>
                <a:schemeClr val="bg1"/>
              </a:solidFill>
            </a:endParaRPr>
          </a:p>
        </p:txBody>
      </p:sp>
      <p:graphicFrame>
        <p:nvGraphicFramePr>
          <p:cNvPr id="7" name="Table 6">
            <a:extLst>
              <a:ext uri="{FF2B5EF4-FFF2-40B4-BE49-F238E27FC236}">
                <a16:creationId xmlns:a16="http://schemas.microsoft.com/office/drawing/2014/main" id="{6DDFEEAE-87C6-4CC7-9FC2-83FFEEBD9D7E}"/>
              </a:ext>
            </a:extLst>
          </p:cNvPr>
          <p:cNvGraphicFramePr>
            <a:graphicFrameLocks noGrp="1"/>
          </p:cNvGraphicFramePr>
          <p:nvPr>
            <p:extLst>
              <p:ext uri="{D42A27DB-BD31-4B8C-83A1-F6EECF244321}">
                <p14:modId xmlns:p14="http://schemas.microsoft.com/office/powerpoint/2010/main" val="3207470838"/>
              </p:ext>
            </p:extLst>
          </p:nvPr>
        </p:nvGraphicFramePr>
        <p:xfrm>
          <a:off x="0" y="1049752"/>
          <a:ext cx="12191999" cy="4465570"/>
        </p:xfrm>
        <a:graphic>
          <a:graphicData uri="http://schemas.openxmlformats.org/drawingml/2006/table">
            <a:tbl>
              <a:tblPr firstRow="1" bandRow="1">
                <a:tableStyleId>{5C22544A-7EE6-4342-B048-85BDC9FD1C3A}</a:tableStyleId>
              </a:tblPr>
              <a:tblGrid>
                <a:gridCol w="2550878">
                  <a:extLst>
                    <a:ext uri="{9D8B030D-6E8A-4147-A177-3AD203B41FA5}">
                      <a16:colId xmlns:a16="http://schemas.microsoft.com/office/drawing/2014/main" val="20001"/>
                    </a:ext>
                  </a:extLst>
                </a:gridCol>
                <a:gridCol w="1037814">
                  <a:extLst>
                    <a:ext uri="{9D8B030D-6E8A-4147-A177-3AD203B41FA5}">
                      <a16:colId xmlns:a16="http://schemas.microsoft.com/office/drawing/2014/main" val="20002"/>
                    </a:ext>
                  </a:extLst>
                </a:gridCol>
                <a:gridCol w="871629">
                  <a:extLst>
                    <a:ext uri="{9D8B030D-6E8A-4147-A177-3AD203B41FA5}">
                      <a16:colId xmlns:a16="http://schemas.microsoft.com/office/drawing/2014/main" val="20003"/>
                    </a:ext>
                  </a:extLst>
                </a:gridCol>
                <a:gridCol w="1001675">
                  <a:extLst>
                    <a:ext uri="{9D8B030D-6E8A-4147-A177-3AD203B41FA5}">
                      <a16:colId xmlns:a16="http://schemas.microsoft.com/office/drawing/2014/main" val="20006"/>
                    </a:ext>
                  </a:extLst>
                </a:gridCol>
                <a:gridCol w="1064279">
                  <a:extLst>
                    <a:ext uri="{9D8B030D-6E8A-4147-A177-3AD203B41FA5}">
                      <a16:colId xmlns:a16="http://schemas.microsoft.com/office/drawing/2014/main" val="462631540"/>
                    </a:ext>
                  </a:extLst>
                </a:gridCol>
                <a:gridCol w="970374">
                  <a:extLst>
                    <a:ext uri="{9D8B030D-6E8A-4147-A177-3AD203B41FA5}">
                      <a16:colId xmlns:a16="http://schemas.microsoft.com/office/drawing/2014/main" val="20005"/>
                    </a:ext>
                  </a:extLst>
                </a:gridCol>
                <a:gridCol w="4695350">
                  <a:extLst>
                    <a:ext uri="{9D8B030D-6E8A-4147-A177-3AD203B41FA5}">
                      <a16:colId xmlns:a16="http://schemas.microsoft.com/office/drawing/2014/main" val="3348719253"/>
                    </a:ext>
                  </a:extLst>
                </a:gridCol>
              </a:tblGrid>
              <a:tr h="376832">
                <a:tc gridSpan="7">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aseline="0" dirty="0">
                          <a:solidFill>
                            <a:schemeClr val="bg1"/>
                          </a:solidFill>
                          <a:latin typeface="+mn-lt"/>
                        </a:rPr>
                        <a:t>CAPITAL Drawdown Monitoring 2021/22 (Year 2) </a:t>
                      </a:r>
                      <a:r>
                        <a:rPr lang="en-GB" sz="1200" baseline="0" dirty="0"/>
                        <a:t>January Monthly Forecast 31/01/2022</a:t>
                      </a:r>
                    </a:p>
                    <a:p>
                      <a:pPr algn="ctr"/>
                      <a:r>
                        <a:rPr lang="en-GB" sz="1200" baseline="0" dirty="0">
                          <a:solidFill>
                            <a:schemeClr val="bg1"/>
                          </a:solidFill>
                          <a:latin typeface="+mn-lt"/>
                        </a:rPr>
                        <a:t>*Note: profile amend refers to any approved permanent changes to the profile e.g. accelerated funding, transfer of funds from revenue to capital</a:t>
                      </a:r>
                      <a:endParaRPr lang="en-GB" sz="1200" b="1" i="1" baseline="0" dirty="0">
                        <a:solidFill>
                          <a:schemeClr val="bg1"/>
                        </a:solidFill>
                        <a:latin typeface="+mn-lt"/>
                      </a:endParaRPr>
                    </a:p>
                  </a:txBody>
                  <a:tcPr marL="9779" marR="9779" marT="9779"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endParaRPr lang="en-GB"/>
                    </a:p>
                  </a:txBody>
                  <a:tcPr/>
                </a:tc>
                <a:tc hMerge="1">
                  <a:txBody>
                    <a:bodyPr/>
                    <a:lstStyle/>
                    <a:p>
                      <a:pPr algn="ctr"/>
                      <a:endParaRPr lang="en-GB" sz="1200" b="1" baseline="0" dirty="0">
                        <a:solidFill>
                          <a:schemeClr val="bg1"/>
                        </a:solidFill>
                      </a:endParaRPr>
                    </a:p>
                  </a:txBody>
                  <a:tcPr marL="9525" marR="9525" marT="9525" marB="0" anchor="ctr"/>
                </a:tc>
                <a:tc hMerge="1">
                  <a:txBody>
                    <a:bodyPr/>
                    <a:lstStyle/>
                    <a:p>
                      <a:pPr algn="ctr"/>
                      <a:endParaRPr lang="en-GB" sz="1800" b="1" baseline="0" dirty="0">
                        <a:solidFill>
                          <a:schemeClr val="bg1"/>
                        </a:solidFill>
                      </a:endParaRPr>
                    </a:p>
                  </a:txBody>
                  <a:tcPr marL="9525" marR="9525" marT="9525" marB="0" anchor="ctr"/>
                </a:tc>
                <a:extLst>
                  <a:ext uri="{0D108BD9-81ED-4DB2-BD59-A6C34878D82A}">
                    <a16:rowId xmlns:a16="http://schemas.microsoft.com/office/drawing/2014/main" val="3985726796"/>
                  </a:ext>
                </a:extLst>
              </a:tr>
              <a:tr h="560710">
                <a:tc>
                  <a:txBody>
                    <a:bodyPr/>
                    <a:lstStyle/>
                    <a:p>
                      <a:pPr algn="ctr"/>
                      <a:r>
                        <a:rPr lang="en-GB" sz="1200" dirty="0">
                          <a:solidFill>
                            <a:schemeClr val="bg1"/>
                          </a:solidFill>
                          <a:latin typeface="+mn-lt"/>
                        </a:rPr>
                        <a:t>Project</a:t>
                      </a:r>
                      <a:r>
                        <a:rPr lang="en-GB" sz="1200" baseline="0" dirty="0">
                          <a:solidFill>
                            <a:schemeClr val="bg1"/>
                          </a:solidFill>
                          <a:latin typeface="+mn-lt"/>
                        </a:rPr>
                        <a:t> Name</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US" sz="1200" dirty="0">
                          <a:solidFill>
                            <a:schemeClr val="bg1"/>
                          </a:solidFill>
                          <a:latin typeface="+mn-lt"/>
                        </a:rPr>
                        <a:t>Deal</a:t>
                      </a:r>
                    </a:p>
                    <a:p>
                      <a:pPr algn="ctr"/>
                      <a:r>
                        <a:rPr lang="en-US" sz="1200" dirty="0">
                          <a:solidFill>
                            <a:schemeClr val="bg1"/>
                          </a:solidFill>
                          <a:latin typeface="+mn-lt"/>
                        </a:rPr>
                        <a:t>Profile </a:t>
                      </a:r>
                    </a:p>
                    <a:p>
                      <a:pPr algn="ctr"/>
                      <a:r>
                        <a:rPr lang="en-US"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Profile</a:t>
                      </a:r>
                    </a:p>
                    <a:p>
                      <a:pPr algn="ctr"/>
                      <a:r>
                        <a:rPr lang="en-GB" sz="1200" dirty="0">
                          <a:solidFill>
                            <a:schemeClr val="bg1"/>
                          </a:solidFill>
                          <a:latin typeface="+mn-lt"/>
                        </a:rPr>
                        <a:t>Amend</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Updated</a:t>
                      </a:r>
                    </a:p>
                    <a:p>
                      <a:pPr algn="ctr"/>
                      <a:r>
                        <a:rPr lang="en-GB" sz="1200" dirty="0">
                          <a:solidFill>
                            <a:schemeClr val="bg1"/>
                          </a:solidFill>
                          <a:latin typeface="+mn-lt"/>
                        </a:rPr>
                        <a:t>Profile </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Forecast</a:t>
                      </a:r>
                    </a:p>
                    <a:p>
                      <a:pPr algn="ctr"/>
                      <a:r>
                        <a:rPr lang="en-GB" sz="1200" dirty="0">
                          <a:solidFill>
                            <a:schemeClr val="bg1"/>
                          </a:solidFill>
                          <a:latin typeface="+mn-lt"/>
                        </a:rPr>
                        <a:t>Drawdown </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Current Year Variance Minimum</a:t>
                      </a:r>
                    </a:p>
                    <a:p>
                      <a:pPr algn="ctr"/>
                      <a:r>
                        <a:rPr lang="en-GB" sz="1200" baseline="0" dirty="0">
                          <a:solidFill>
                            <a:schemeClr val="bg1"/>
                          </a:solidFill>
                          <a:latin typeface="+mn-lt"/>
                        </a:rPr>
                        <a:t>(£000)</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Comments</a:t>
                      </a:r>
                      <a:endParaRPr lang="en-GB" sz="1200" b="1" baseline="0" dirty="0">
                        <a:solidFill>
                          <a:schemeClr val="bg1"/>
                        </a:solidFill>
                        <a:latin typeface="+mn-lt"/>
                      </a:endParaRPr>
                    </a:p>
                  </a:txBody>
                  <a:tcPr marL="9779" marR="9779" marT="9779" marB="0" anchor="ctr">
                    <a:solidFill>
                      <a:srgbClr val="53548A"/>
                    </a:solidFill>
                  </a:tcPr>
                </a:tc>
                <a:extLst>
                  <a:ext uri="{0D108BD9-81ED-4DB2-BD59-A6C34878D82A}">
                    <a16:rowId xmlns:a16="http://schemas.microsoft.com/office/drawing/2014/main" val="10000"/>
                  </a:ext>
                </a:extLst>
              </a:tr>
              <a:tr h="83781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TCD017 Perth Cultural Transformation (City Hall)</a:t>
                      </a: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4,327</a:t>
                      </a:r>
                    </a:p>
                  </a:txBody>
                  <a:tcPr marL="9779" marR="9779" marT="9779" marB="0" anchor="ctr"/>
                </a:tc>
                <a:tc>
                  <a:txBody>
                    <a:bodyPr/>
                    <a:lstStyle/>
                    <a:p>
                      <a:pPr algn="ctr"/>
                      <a:r>
                        <a:rPr lang="en-GB" sz="1200" b="0" dirty="0">
                          <a:solidFill>
                            <a:schemeClr val="tx1"/>
                          </a:solidFill>
                          <a:latin typeface="+mn-lt"/>
                        </a:rPr>
                        <a:t>2,000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6,327</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7,263</a:t>
                      </a:r>
                    </a:p>
                  </a:txBody>
                  <a:tcPr marL="9779" marR="9779" marT="9779" marB="0" anchor="ctr"/>
                </a:tc>
                <a:tc>
                  <a:txBody>
                    <a:bodyPr/>
                    <a:lstStyle/>
                    <a:p>
                      <a:pPr algn="ctr" rtl="0"/>
                      <a:r>
                        <a:rPr lang="en-GB" sz="1200" b="0" dirty="0">
                          <a:solidFill>
                            <a:schemeClr val="tx1"/>
                          </a:solidFill>
                          <a:latin typeface="+mn-lt"/>
                        </a:rPr>
                        <a:t>936</a:t>
                      </a:r>
                    </a:p>
                  </a:txBody>
                  <a:tcPr marL="46937" marR="46937" marT="46937" marB="46937" anchor="ctr"/>
                </a:tc>
                <a:tc>
                  <a:txBody>
                    <a:bodyPr/>
                    <a:lstStyle/>
                    <a:p>
                      <a:pPr algn="l" fontAlgn="t"/>
                      <a:r>
                        <a:rPr lang="en-GB" sz="1200" b="1" i="0" u="none" strike="noStrike" dirty="0">
                          <a:solidFill>
                            <a:srgbClr val="000000"/>
                          </a:solidFill>
                          <a:effectLst/>
                          <a:latin typeface="Calibri" panose="020F0502020204030204" pitchFamily="34" charset="0"/>
                        </a:rPr>
                        <a:t>Acceleration of Funding</a:t>
                      </a:r>
                      <a:r>
                        <a:rPr lang="en-GB" sz="1200" b="0" i="0" u="none" strike="noStrike" dirty="0">
                          <a:solidFill>
                            <a:srgbClr val="000000"/>
                          </a:solidFill>
                          <a:effectLst/>
                          <a:latin typeface="Calibri" panose="020F0502020204030204" pitchFamily="34" charset="0"/>
                        </a:rPr>
                        <a:t>. Acceleration of £2m was awarded to this Project in April 2021 by the Scottish Government and Partnership. The project has also  been awarded acceleration of £936k in this financial year (from year 3). The Project has achieved £2.936m acceleration in 21/22.  This completes the Project’s full allocation.  </a:t>
                      </a:r>
                    </a:p>
                  </a:txBody>
                  <a:tcPr marL="9525" marR="9525" marT="9525" marB="0"/>
                </a:tc>
                <a:extLst>
                  <a:ext uri="{0D108BD9-81ED-4DB2-BD59-A6C34878D82A}">
                    <a16:rowId xmlns:a16="http://schemas.microsoft.com/office/drawing/2014/main" val="228916201"/>
                  </a:ext>
                </a:extLst>
              </a:tr>
              <a:tr h="83781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TCD005/06 Rural Angus and Rural Perth &amp; Kinross High Speed Broadband</a:t>
                      </a: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1,800</a:t>
                      </a:r>
                    </a:p>
                  </a:txBody>
                  <a:tcPr marL="9779" marR="9779" marT="9779" marB="0" anchor="ctr"/>
                </a:tc>
                <a:tc>
                  <a:txBody>
                    <a:bodyPr/>
                    <a:lstStyle/>
                    <a:p>
                      <a:pPr algn="ctr"/>
                      <a:r>
                        <a:rPr lang="en-GB" sz="1200" b="0" dirty="0">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1,800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1,800</a:t>
                      </a:r>
                    </a:p>
                  </a:txBody>
                  <a:tcPr marL="9779" marR="9779" marT="9779" marB="0" anchor="ctr"/>
                </a:tc>
                <a:tc>
                  <a:txBody>
                    <a:bodyPr/>
                    <a:lstStyle/>
                    <a:p>
                      <a:pPr algn="ctr" rtl="0"/>
                      <a:r>
                        <a:rPr lang="en-GB" sz="1200" b="0" dirty="0">
                          <a:solidFill>
                            <a:schemeClr val="tx1"/>
                          </a:solidFill>
                          <a:latin typeface="+mn-lt"/>
                        </a:rPr>
                        <a:t>0</a:t>
                      </a:r>
                    </a:p>
                  </a:txBody>
                  <a:tcPr marL="46937" marR="46937" marT="46937" marB="46937" anchor="ctr"/>
                </a:tc>
                <a:tc>
                  <a:txBody>
                    <a:bodyPr/>
                    <a:lstStyle/>
                    <a:p>
                      <a:pPr algn="l" fontAlgn="t"/>
                      <a:r>
                        <a:rPr lang="en-GB" sz="1200" b="1" i="0" u="none" strike="noStrike" dirty="0">
                          <a:solidFill>
                            <a:srgbClr val="000000"/>
                          </a:solidFill>
                          <a:effectLst/>
                          <a:latin typeface="Calibri" panose="020F0502020204030204" pitchFamily="34" charset="0"/>
                        </a:rPr>
                        <a:t>No change.</a:t>
                      </a:r>
                      <a:r>
                        <a:rPr lang="en-GB" sz="1200" b="0" i="0" u="none" strike="noStrike" dirty="0">
                          <a:solidFill>
                            <a:srgbClr val="000000"/>
                          </a:solidFill>
                          <a:effectLst/>
                          <a:latin typeface="Calibri" panose="020F0502020204030204" pitchFamily="34" charset="0"/>
                        </a:rPr>
                        <a:t> Project is indicating drawdown of full allocation this financial year. </a:t>
                      </a:r>
                    </a:p>
                  </a:txBody>
                  <a:tcPr marL="9525" marR="9525" marT="9525" marB="0"/>
                </a:tc>
                <a:extLst>
                  <a:ext uri="{0D108BD9-81ED-4DB2-BD59-A6C34878D82A}">
                    <a16:rowId xmlns:a16="http://schemas.microsoft.com/office/drawing/2014/main" val="922166223"/>
                  </a:ext>
                </a:extLst>
              </a:tr>
              <a:tr h="747886">
                <a:tc>
                  <a:txBody>
                    <a:bodyPr/>
                    <a:lstStyle/>
                    <a:p>
                      <a:pPr algn="l" fontAlgn="ctr"/>
                      <a:r>
                        <a:rPr lang="en-GB" sz="1200" b="0" i="0" u="none" strike="noStrike" dirty="0">
                          <a:solidFill>
                            <a:srgbClr val="000000"/>
                          </a:solidFill>
                          <a:effectLst/>
                          <a:latin typeface="+mn-lt"/>
                        </a:rPr>
                        <a:t>TCD007 5G Digital Testbeds </a:t>
                      </a: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450</a:t>
                      </a:r>
                    </a:p>
                  </a:txBody>
                  <a:tcPr marL="9779" marR="9779" marT="9779" marB="0" anchor="ctr"/>
                </a:tc>
                <a:tc>
                  <a:txBody>
                    <a:bodyPr/>
                    <a:lstStyle/>
                    <a:p>
                      <a:pPr algn="ctr"/>
                      <a:r>
                        <a:rPr lang="en-GB" sz="1200" b="0" dirty="0">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450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91</a:t>
                      </a:r>
                    </a:p>
                  </a:txBody>
                  <a:tcPr marL="9779" marR="9779" marT="9779" marB="0" anchor="ctr"/>
                </a:tc>
                <a:tc>
                  <a:txBody>
                    <a:bodyPr/>
                    <a:lstStyle/>
                    <a:p>
                      <a:pPr algn="ctr" rtl="0"/>
                      <a:r>
                        <a:rPr lang="en-GB" sz="1200" b="1" dirty="0">
                          <a:solidFill>
                            <a:srgbClr val="C00000"/>
                          </a:solidFill>
                          <a:latin typeface="+mn-lt"/>
                        </a:rPr>
                        <a:t>(359)</a:t>
                      </a:r>
                    </a:p>
                  </a:txBody>
                  <a:tcPr marL="46937" marR="46937" marT="46937" marB="46937" anchor="ctr"/>
                </a:tc>
                <a:tc>
                  <a:txBody>
                    <a:bodyPr/>
                    <a:lstStyle/>
                    <a:p>
                      <a:pPr algn="l" fontAlgn="t"/>
                      <a:r>
                        <a:rPr lang="en-GB" sz="1200" b="1" i="0" u="none" strike="noStrike" dirty="0">
                          <a:solidFill>
                            <a:srgbClr val="000000"/>
                          </a:solidFill>
                          <a:effectLst/>
                          <a:latin typeface="Calibri" panose="020F0502020204030204" pitchFamily="34" charset="0"/>
                        </a:rPr>
                        <a:t>Underspend has increased by £259k. </a:t>
                      </a:r>
                      <a:r>
                        <a:rPr lang="en-GB" sz="1200" b="0" i="0" u="none" strike="noStrike" dirty="0">
                          <a:solidFill>
                            <a:srgbClr val="000000"/>
                          </a:solidFill>
                          <a:effectLst/>
                          <a:latin typeface="Calibri" panose="020F0502020204030204" pitchFamily="34" charset="0"/>
                        </a:rPr>
                        <a:t>Project have identified £359k underspend as a result of being unable to source equipment. </a:t>
                      </a:r>
                    </a:p>
                  </a:txBody>
                  <a:tcPr marL="9525" marR="9525" marT="9525" marB="0"/>
                </a:tc>
                <a:extLst>
                  <a:ext uri="{0D108BD9-81ED-4DB2-BD59-A6C34878D82A}">
                    <a16:rowId xmlns:a16="http://schemas.microsoft.com/office/drawing/2014/main" val="3503629016"/>
                  </a:ext>
                </a:extLst>
              </a:tr>
              <a:tr h="837814">
                <a:tc>
                  <a:txBody>
                    <a:bodyPr/>
                    <a:lstStyle/>
                    <a:p>
                      <a:pPr algn="l" fontAlgn="ctr"/>
                      <a:r>
                        <a:rPr lang="en-GB" sz="1200" b="0" i="0" u="none" strike="noStrike" dirty="0">
                          <a:solidFill>
                            <a:srgbClr val="000000"/>
                          </a:solidFill>
                          <a:effectLst/>
                          <a:latin typeface="+mn-lt"/>
                        </a:rPr>
                        <a:t>TCD008 Low Carbon Transport and Active Travel Hub </a:t>
                      </a: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635</a:t>
                      </a:r>
                    </a:p>
                  </a:txBody>
                  <a:tcPr marL="9779" marR="9779" marT="9779" marB="0" anchor="ctr"/>
                </a:tc>
                <a:tc>
                  <a:txBody>
                    <a:bodyPr/>
                    <a:lstStyle/>
                    <a:p>
                      <a:pPr algn="ctr"/>
                      <a:r>
                        <a:rPr lang="en-GB" sz="1200" b="0" dirty="0">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635</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20</a:t>
                      </a:r>
                    </a:p>
                  </a:txBody>
                  <a:tcPr marL="9779" marR="9779" marT="9779" marB="0" anchor="ctr"/>
                </a:tc>
                <a:tc>
                  <a:txBody>
                    <a:bodyPr/>
                    <a:lstStyle/>
                    <a:p>
                      <a:pPr algn="ctr" rtl="0"/>
                      <a:r>
                        <a:rPr lang="en-GB" sz="1200" b="1" dirty="0">
                          <a:solidFill>
                            <a:srgbClr val="C00000"/>
                          </a:solidFill>
                          <a:latin typeface="+mn-lt"/>
                        </a:rPr>
                        <a:t>(615)</a:t>
                      </a:r>
                    </a:p>
                  </a:txBody>
                  <a:tcPr marL="46937" marR="46937" marT="46937" marB="46937" anchor="ctr"/>
                </a:tc>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GB" sz="1200" b="1" i="0" u="none" strike="noStrike" dirty="0">
                          <a:solidFill>
                            <a:srgbClr val="000000"/>
                          </a:solidFill>
                          <a:effectLst/>
                          <a:latin typeface="Calibri" panose="020F0502020204030204" pitchFamily="34" charset="0"/>
                        </a:rPr>
                        <a:t>Underspend of £615 identified. </a:t>
                      </a:r>
                      <a:r>
                        <a:rPr lang="en-GB" sz="1200" b="0" i="0" u="none" strike="noStrike" dirty="0">
                          <a:solidFill>
                            <a:srgbClr val="000000"/>
                          </a:solidFill>
                          <a:effectLst/>
                          <a:latin typeface="Calibri" panose="020F0502020204030204" pitchFamily="34" charset="0"/>
                        </a:rPr>
                        <a:t>The Project was previously indicating a possible delay in drawdown due to procurement. The Project has now indicated a £615k underspend this financial year. </a:t>
                      </a:r>
                    </a:p>
                  </a:txBody>
                  <a:tcPr marL="9525" marR="9525" marT="9525" marB="0"/>
                </a:tc>
                <a:extLst>
                  <a:ext uri="{0D108BD9-81ED-4DB2-BD59-A6C34878D82A}">
                    <a16:rowId xmlns:a16="http://schemas.microsoft.com/office/drawing/2014/main" val="1916774483"/>
                  </a:ext>
                </a:extLst>
              </a:tr>
            </a:tbl>
          </a:graphicData>
        </a:graphic>
      </p:graphicFrame>
    </p:spTree>
    <p:extLst>
      <p:ext uri="{BB962C8B-B14F-4D97-AF65-F5344CB8AC3E}">
        <p14:creationId xmlns:p14="http://schemas.microsoft.com/office/powerpoint/2010/main" val="63315792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95C9-F075-4931-A7E3-28F35EDB082C}"/>
              </a:ext>
            </a:extLst>
          </p:cNvPr>
          <p:cNvSpPr>
            <a:spLocks noGrp="1"/>
          </p:cNvSpPr>
          <p:nvPr>
            <p:ph type="title"/>
          </p:nvPr>
        </p:nvSpPr>
        <p:spPr>
          <a:xfrm>
            <a:off x="0" y="2363"/>
            <a:ext cx="12192000" cy="1143000"/>
          </a:xfrm>
          <a:solidFill>
            <a:schemeClr val="accent2"/>
          </a:solidFill>
        </p:spPr>
        <p:txBody>
          <a:bodyPr>
            <a:noAutofit/>
          </a:bodyPr>
          <a:lstStyle/>
          <a:p>
            <a:r>
              <a:rPr lang="en-GB" sz="3600" b="1" dirty="0">
                <a:solidFill>
                  <a:schemeClr val="bg1"/>
                </a:solidFill>
              </a:rPr>
              <a:t>Year 2 2021/22 Capital Drawdown</a:t>
            </a:r>
            <a:br>
              <a:rPr lang="en-GB" sz="3600" b="1" dirty="0">
                <a:solidFill>
                  <a:schemeClr val="bg1"/>
                </a:solidFill>
              </a:rPr>
            </a:br>
            <a:r>
              <a:rPr lang="en-GB" sz="1200" b="1" dirty="0">
                <a:solidFill>
                  <a:schemeClr val="bg1"/>
                </a:solidFill>
              </a:rPr>
              <a:t>Page 5 of 5</a:t>
            </a:r>
            <a:endParaRPr lang="en-GB" sz="3600" b="1" dirty="0">
              <a:solidFill>
                <a:schemeClr val="bg1"/>
              </a:solidFill>
            </a:endParaRPr>
          </a:p>
        </p:txBody>
      </p:sp>
      <p:graphicFrame>
        <p:nvGraphicFramePr>
          <p:cNvPr id="7" name="Table 6">
            <a:extLst>
              <a:ext uri="{FF2B5EF4-FFF2-40B4-BE49-F238E27FC236}">
                <a16:creationId xmlns:a16="http://schemas.microsoft.com/office/drawing/2014/main" id="{6DDFEEAE-87C6-4CC7-9FC2-83FFEEBD9D7E}"/>
              </a:ext>
            </a:extLst>
          </p:cNvPr>
          <p:cNvGraphicFramePr>
            <a:graphicFrameLocks noGrp="1"/>
          </p:cNvGraphicFramePr>
          <p:nvPr>
            <p:extLst>
              <p:ext uri="{D42A27DB-BD31-4B8C-83A1-F6EECF244321}">
                <p14:modId xmlns:p14="http://schemas.microsoft.com/office/powerpoint/2010/main" val="3777041597"/>
              </p:ext>
            </p:extLst>
          </p:nvPr>
        </p:nvGraphicFramePr>
        <p:xfrm>
          <a:off x="0" y="1145364"/>
          <a:ext cx="12191999" cy="3733136"/>
        </p:xfrm>
        <a:graphic>
          <a:graphicData uri="http://schemas.openxmlformats.org/drawingml/2006/table">
            <a:tbl>
              <a:tblPr firstRow="1" bandRow="1">
                <a:tableStyleId>{5C22544A-7EE6-4342-B048-85BDC9FD1C3A}</a:tableStyleId>
              </a:tblPr>
              <a:tblGrid>
                <a:gridCol w="2563447">
                  <a:extLst>
                    <a:ext uri="{9D8B030D-6E8A-4147-A177-3AD203B41FA5}">
                      <a16:colId xmlns:a16="http://schemas.microsoft.com/office/drawing/2014/main" val="20001"/>
                    </a:ext>
                  </a:extLst>
                </a:gridCol>
                <a:gridCol w="1036462">
                  <a:extLst>
                    <a:ext uri="{9D8B030D-6E8A-4147-A177-3AD203B41FA5}">
                      <a16:colId xmlns:a16="http://schemas.microsoft.com/office/drawing/2014/main" val="20002"/>
                    </a:ext>
                  </a:extLst>
                </a:gridCol>
                <a:gridCol w="870493">
                  <a:extLst>
                    <a:ext uri="{9D8B030D-6E8A-4147-A177-3AD203B41FA5}">
                      <a16:colId xmlns:a16="http://schemas.microsoft.com/office/drawing/2014/main" val="20003"/>
                    </a:ext>
                  </a:extLst>
                </a:gridCol>
                <a:gridCol w="1000369">
                  <a:extLst>
                    <a:ext uri="{9D8B030D-6E8A-4147-A177-3AD203B41FA5}">
                      <a16:colId xmlns:a16="http://schemas.microsoft.com/office/drawing/2014/main" val="20006"/>
                    </a:ext>
                  </a:extLst>
                </a:gridCol>
                <a:gridCol w="1062892">
                  <a:extLst>
                    <a:ext uri="{9D8B030D-6E8A-4147-A177-3AD203B41FA5}">
                      <a16:colId xmlns:a16="http://schemas.microsoft.com/office/drawing/2014/main" val="462631540"/>
                    </a:ext>
                  </a:extLst>
                </a:gridCol>
                <a:gridCol w="969108">
                  <a:extLst>
                    <a:ext uri="{9D8B030D-6E8A-4147-A177-3AD203B41FA5}">
                      <a16:colId xmlns:a16="http://schemas.microsoft.com/office/drawing/2014/main" val="20005"/>
                    </a:ext>
                  </a:extLst>
                </a:gridCol>
                <a:gridCol w="4689228">
                  <a:extLst>
                    <a:ext uri="{9D8B030D-6E8A-4147-A177-3AD203B41FA5}">
                      <a16:colId xmlns:a16="http://schemas.microsoft.com/office/drawing/2014/main" val="3348719253"/>
                    </a:ext>
                  </a:extLst>
                </a:gridCol>
              </a:tblGrid>
              <a:tr h="433179">
                <a:tc gridSpan="7">
                  <a:txBody>
                    <a:bodyPr/>
                    <a:lstStyle/>
                    <a:p>
                      <a:pPr algn="ctr"/>
                      <a:r>
                        <a:rPr lang="en-GB" sz="1200" baseline="0" dirty="0"/>
                        <a:t>CAPITAL Drawdown Monitoring 2021/22 (Year 2) </a:t>
                      </a:r>
                      <a:r>
                        <a:rPr lang="en-GB" sz="1200" b="1" baseline="0" dirty="0"/>
                        <a:t>January Monthly Forecast 31/01/2022</a:t>
                      </a:r>
                    </a:p>
                    <a:p>
                      <a:pPr algn="ctr"/>
                      <a:r>
                        <a:rPr lang="en-GB" sz="1200" baseline="0" dirty="0"/>
                        <a:t>*Note: profile amend refers to any approved permanent changes to the profile e.g. accelerated funding, transfer of funds from revenue to capital</a:t>
                      </a:r>
                      <a:endParaRPr lang="en-GB" sz="1200" b="1" i="1" baseline="0" dirty="0">
                        <a:solidFill>
                          <a:schemeClr val="bg1"/>
                        </a:solidFill>
                        <a:latin typeface="+mn-lt"/>
                      </a:endParaRPr>
                    </a:p>
                  </a:txBody>
                  <a:tcPr marL="9779" marR="9779" marT="9779"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endParaRPr lang="en-GB"/>
                    </a:p>
                  </a:txBody>
                  <a:tcPr/>
                </a:tc>
                <a:tc hMerge="1">
                  <a:txBody>
                    <a:bodyPr/>
                    <a:lstStyle/>
                    <a:p>
                      <a:pPr algn="ctr"/>
                      <a:endParaRPr lang="en-GB" sz="1200" b="1" baseline="0" dirty="0">
                        <a:solidFill>
                          <a:schemeClr val="bg1"/>
                        </a:solidFill>
                      </a:endParaRPr>
                    </a:p>
                  </a:txBody>
                  <a:tcPr marL="9525" marR="9525" marT="9525" marB="0" anchor="ctr"/>
                </a:tc>
                <a:tc hMerge="1">
                  <a:txBody>
                    <a:bodyPr/>
                    <a:lstStyle/>
                    <a:p>
                      <a:pPr algn="ctr"/>
                      <a:endParaRPr lang="en-GB" sz="1800" b="1" baseline="0" dirty="0">
                        <a:solidFill>
                          <a:schemeClr val="bg1"/>
                        </a:solidFill>
                      </a:endParaRPr>
                    </a:p>
                  </a:txBody>
                  <a:tcPr marL="9525" marR="9525" marT="9525" marB="0" anchor="ctr"/>
                </a:tc>
                <a:extLst>
                  <a:ext uri="{0D108BD9-81ED-4DB2-BD59-A6C34878D82A}">
                    <a16:rowId xmlns:a16="http://schemas.microsoft.com/office/drawing/2014/main" val="3985726796"/>
                  </a:ext>
                </a:extLst>
              </a:tr>
              <a:tr h="765021">
                <a:tc>
                  <a:txBody>
                    <a:bodyPr/>
                    <a:lstStyle/>
                    <a:p>
                      <a:pPr algn="ctr"/>
                      <a:r>
                        <a:rPr lang="en-GB" sz="1200" dirty="0">
                          <a:solidFill>
                            <a:schemeClr val="bg1"/>
                          </a:solidFill>
                        </a:rPr>
                        <a:t>Project</a:t>
                      </a:r>
                      <a:r>
                        <a:rPr lang="en-GB" sz="1200" baseline="0" dirty="0">
                          <a:solidFill>
                            <a:schemeClr val="bg1"/>
                          </a:solidFill>
                        </a:rPr>
                        <a:t> Name</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US" sz="1200" dirty="0">
                          <a:solidFill>
                            <a:schemeClr val="bg1"/>
                          </a:solidFill>
                        </a:rPr>
                        <a:t>Deal</a:t>
                      </a:r>
                    </a:p>
                    <a:p>
                      <a:pPr algn="ctr"/>
                      <a:r>
                        <a:rPr lang="en-US" sz="1200" dirty="0">
                          <a:solidFill>
                            <a:schemeClr val="bg1"/>
                          </a:solidFill>
                        </a:rPr>
                        <a:t>Profile </a:t>
                      </a:r>
                    </a:p>
                    <a:p>
                      <a:pPr algn="ctr"/>
                      <a:r>
                        <a:rPr lang="en-US"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rPr>
                        <a:t>Profile</a:t>
                      </a:r>
                    </a:p>
                    <a:p>
                      <a:pPr algn="ctr"/>
                      <a:r>
                        <a:rPr lang="en-GB" sz="1200" dirty="0">
                          <a:solidFill>
                            <a:schemeClr val="bg1"/>
                          </a:solidFill>
                        </a:rPr>
                        <a:t>Amend*</a:t>
                      </a:r>
                    </a:p>
                    <a:p>
                      <a:pPr algn="ctr"/>
                      <a:r>
                        <a:rPr lang="en-GB"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rPr>
                        <a:t>Updated</a:t>
                      </a:r>
                    </a:p>
                    <a:p>
                      <a:pPr algn="ctr"/>
                      <a:r>
                        <a:rPr lang="en-GB" sz="1200" dirty="0">
                          <a:solidFill>
                            <a:schemeClr val="bg1"/>
                          </a:solidFill>
                        </a:rPr>
                        <a:t>Profile </a:t>
                      </a:r>
                    </a:p>
                    <a:p>
                      <a:pPr algn="ctr"/>
                      <a:r>
                        <a:rPr lang="en-GB"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rPr>
                        <a:t>Forecast</a:t>
                      </a:r>
                    </a:p>
                    <a:p>
                      <a:pPr algn="ctr"/>
                      <a:r>
                        <a:rPr lang="en-GB" sz="1200" dirty="0">
                          <a:solidFill>
                            <a:schemeClr val="bg1"/>
                          </a:solidFill>
                        </a:rPr>
                        <a:t>Drawdown </a:t>
                      </a:r>
                    </a:p>
                    <a:p>
                      <a:pPr algn="ctr"/>
                      <a:r>
                        <a:rPr lang="en-GB"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Current Year Variance Minimum</a:t>
                      </a:r>
                    </a:p>
                    <a:p>
                      <a:pPr algn="ctr"/>
                      <a:r>
                        <a:rPr lang="en-GB" sz="1200" baseline="0" dirty="0">
                          <a:solidFill>
                            <a:schemeClr val="bg1"/>
                          </a:solidFill>
                          <a:latin typeface="+mn-lt"/>
                        </a:rPr>
                        <a:t>(£000)</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rPr>
                        <a:t>Comments</a:t>
                      </a:r>
                      <a:endParaRPr lang="en-GB" sz="1200" b="1" baseline="0" dirty="0">
                        <a:solidFill>
                          <a:schemeClr val="bg1"/>
                        </a:solidFill>
                        <a:latin typeface="+mn-lt"/>
                      </a:endParaRPr>
                    </a:p>
                  </a:txBody>
                  <a:tcPr marL="9779" marR="9779" marT="9779" marB="0" anchor="ctr">
                    <a:solidFill>
                      <a:srgbClr val="53548A"/>
                    </a:solidFill>
                  </a:tcPr>
                </a:tc>
                <a:extLst>
                  <a:ext uri="{0D108BD9-81ED-4DB2-BD59-A6C34878D82A}">
                    <a16:rowId xmlns:a16="http://schemas.microsoft.com/office/drawing/2014/main" val="10000"/>
                  </a:ext>
                </a:extLst>
              </a:tr>
              <a:tr h="598930">
                <a:tc>
                  <a:txBody>
                    <a:bodyPr/>
                    <a:lstStyle/>
                    <a:p>
                      <a:pPr algn="l" fontAlgn="ctr"/>
                      <a:r>
                        <a:rPr lang="en-GB" sz="1200" b="1" i="0" u="none" strike="noStrike" dirty="0">
                          <a:solidFill>
                            <a:srgbClr val="000000"/>
                          </a:solidFill>
                          <a:effectLst/>
                          <a:latin typeface="+mn-lt"/>
                        </a:rPr>
                        <a:t>Project Capital Drawdown</a:t>
                      </a:r>
                    </a:p>
                  </a:txBody>
                  <a:tcPr marL="46937" marR="46937" marT="46937" marB="46937"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31,336</a:t>
                      </a:r>
                    </a:p>
                  </a:txBody>
                  <a:tcPr marL="9779" marR="9779" marT="9779" marB="0" anchor="ctr">
                    <a:solidFill>
                      <a:schemeClr val="accent2">
                        <a:lumMod val="20000"/>
                        <a:lumOff val="80000"/>
                      </a:schemeClr>
                    </a:solidFill>
                  </a:tcPr>
                </a:tc>
                <a:tc>
                  <a:txBody>
                    <a:bodyPr/>
                    <a:lstStyle/>
                    <a:p>
                      <a:pPr algn="ctr"/>
                      <a:r>
                        <a:rPr lang="en-GB" sz="1200" b="1" dirty="0">
                          <a:latin typeface="+mn-lt"/>
                        </a:rPr>
                        <a:t>9,496</a:t>
                      </a:r>
                    </a:p>
                  </a:txBody>
                  <a:tcPr marL="9779" marR="9779" marT="9779" marB="0"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40,832</a:t>
                      </a:r>
                    </a:p>
                  </a:txBody>
                  <a:tcPr marL="9779" marR="9779" marT="9779" marB="0"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34,371</a:t>
                      </a:r>
                    </a:p>
                  </a:txBody>
                  <a:tcPr marL="9779" marR="9779" marT="9779" marB="0" anchor="ctr">
                    <a:solidFill>
                      <a:schemeClr val="accent2">
                        <a:lumMod val="20000"/>
                        <a:lumOff val="80000"/>
                      </a:schemeClr>
                    </a:solidFill>
                  </a:tcPr>
                </a:tc>
                <a:tc>
                  <a:txBody>
                    <a:bodyPr/>
                    <a:lstStyle/>
                    <a:p>
                      <a:pPr algn="ctr" rtl="0"/>
                      <a:r>
                        <a:rPr lang="en-GB" sz="1200" b="1" dirty="0">
                          <a:solidFill>
                            <a:srgbClr val="C00000"/>
                          </a:solidFill>
                          <a:latin typeface="+mn-lt"/>
                        </a:rPr>
                        <a:t>(6,461)</a:t>
                      </a:r>
                    </a:p>
                  </a:txBody>
                  <a:tcPr marL="46937" marR="46937" marT="46937" marB="46937" anchor="ctr">
                    <a:solidFill>
                      <a:schemeClr val="accent2">
                        <a:lumMod val="20000"/>
                        <a:lumOff val="80000"/>
                      </a:schemeClr>
                    </a:solidFill>
                  </a:tcPr>
                </a:tc>
                <a:tc>
                  <a:txBody>
                    <a:bodyPr/>
                    <a:lstStyle/>
                    <a:p>
                      <a:pPr marL="0" indent="0" rtl="0">
                        <a:buFont typeface="Arial" panose="020B0604020202020204" pitchFamily="34" charset="0"/>
                        <a:buNone/>
                      </a:pPr>
                      <a:r>
                        <a:rPr lang="en-GB" sz="1200" b="0" dirty="0">
                          <a:solidFill>
                            <a:schemeClr val="tx1"/>
                          </a:solidFill>
                          <a:latin typeface="+mn-lt"/>
                        </a:rPr>
                        <a:t>The capital Programme is indicating a forecast of £6.761m underspend against allocated drawdown.  </a:t>
                      </a:r>
                    </a:p>
                    <a:p>
                      <a:pPr marL="0" indent="0" rtl="0">
                        <a:buFont typeface="Arial" panose="020B0604020202020204" pitchFamily="34" charset="0"/>
                        <a:buNone/>
                      </a:pPr>
                      <a:endParaRPr lang="en-GB" sz="1200" b="0" dirty="0">
                        <a:solidFill>
                          <a:schemeClr val="tx1"/>
                        </a:solidFill>
                        <a:latin typeface="+mn-lt"/>
                      </a:endParaRPr>
                    </a:p>
                  </a:txBody>
                  <a:tcPr marL="46937" marR="46937" marT="46937" marB="46937" anchor="ctr">
                    <a:solidFill>
                      <a:schemeClr val="accent2">
                        <a:lumMod val="20000"/>
                        <a:lumOff val="80000"/>
                      </a:schemeClr>
                    </a:solidFill>
                  </a:tcPr>
                </a:tc>
                <a:extLst>
                  <a:ext uri="{0D108BD9-81ED-4DB2-BD59-A6C34878D82A}">
                    <a16:rowId xmlns:a16="http://schemas.microsoft.com/office/drawing/2014/main" val="2465981931"/>
                  </a:ext>
                </a:extLst>
              </a:tr>
              <a:tr h="663075">
                <a:tc>
                  <a:txBody>
                    <a:bodyPr/>
                    <a:lstStyle/>
                    <a:p>
                      <a:pPr algn="l" fontAlgn="ctr"/>
                      <a:r>
                        <a:rPr lang="en-GB" sz="1200" b="1" i="0" u="none" strike="noStrike" dirty="0">
                          <a:solidFill>
                            <a:srgbClr val="000000"/>
                          </a:solidFill>
                          <a:effectLst/>
                          <a:latin typeface="+mn-lt"/>
                        </a:rPr>
                        <a:t>Accelerated Capital Drawdown</a:t>
                      </a:r>
                    </a:p>
                  </a:txBody>
                  <a:tcPr marL="46937" marR="46937" marT="46937" marB="46937"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a:t>
                      </a:r>
                    </a:p>
                  </a:txBody>
                  <a:tcPr marL="9779" marR="9779" marT="9779" marB="0" anchor="ctr">
                    <a:solidFill>
                      <a:schemeClr val="accent2">
                        <a:lumMod val="20000"/>
                        <a:lumOff val="80000"/>
                      </a:schemeClr>
                    </a:solidFill>
                  </a:tcPr>
                </a:tc>
                <a:tc>
                  <a:txBody>
                    <a:bodyPr/>
                    <a:lstStyle/>
                    <a:p>
                      <a:pPr algn="ctr"/>
                      <a:r>
                        <a:rPr lang="en-GB" sz="1200" b="1" dirty="0">
                          <a:latin typeface="+mn-lt"/>
                        </a:rPr>
                        <a:t>1,236</a:t>
                      </a:r>
                    </a:p>
                  </a:txBody>
                  <a:tcPr marL="9779" marR="9779" marT="9779" marB="0"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a:t>
                      </a:r>
                    </a:p>
                  </a:txBody>
                  <a:tcPr marL="9779" marR="9779" marT="9779" marB="0"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1,236</a:t>
                      </a:r>
                    </a:p>
                  </a:txBody>
                  <a:tcPr marL="9779" marR="9779" marT="9779" marB="0" anchor="ctr">
                    <a:solidFill>
                      <a:schemeClr val="accent2">
                        <a:lumMod val="20000"/>
                        <a:lumOff val="80000"/>
                      </a:schemeClr>
                    </a:solidFill>
                  </a:tcPr>
                </a:tc>
                <a:tc>
                  <a:txBody>
                    <a:bodyPr/>
                    <a:lstStyle/>
                    <a:p>
                      <a:pPr algn="ctr" rtl="0"/>
                      <a:r>
                        <a:rPr lang="en-GB" sz="1200" b="1" dirty="0">
                          <a:solidFill>
                            <a:schemeClr val="tx1"/>
                          </a:solidFill>
                          <a:latin typeface="+mn-lt"/>
                        </a:rPr>
                        <a:t>1,236</a:t>
                      </a:r>
                    </a:p>
                  </a:txBody>
                  <a:tcPr marL="46937" marR="46937" marT="46937" marB="46937" anchor="ctr">
                    <a:solidFill>
                      <a:schemeClr val="accent2">
                        <a:lumMod val="20000"/>
                        <a:lumOff val="80000"/>
                      </a:schemeClr>
                    </a:solidFill>
                  </a:tcPr>
                </a:tc>
                <a:tc>
                  <a:txBody>
                    <a:bodyPr/>
                    <a:lstStyle/>
                    <a:p>
                      <a:pPr marL="0" indent="0" rtl="0">
                        <a:buFont typeface="Arial" panose="020B0604020202020204" pitchFamily="34" charset="0"/>
                        <a:buNone/>
                      </a:pPr>
                      <a:r>
                        <a:rPr lang="en-GB" sz="1200" b="0" dirty="0">
                          <a:solidFill>
                            <a:schemeClr val="tx1"/>
                          </a:solidFill>
                          <a:latin typeface="+mn-lt"/>
                        </a:rPr>
                        <a:t>The acceleration of funding offered to Perth Cultural Transformation (£936k) and Stretch Dome Simulator (£300k) will result in an overall decrease in underspend for the Programme. </a:t>
                      </a:r>
                    </a:p>
                    <a:p>
                      <a:pPr marL="0" indent="0" rtl="0">
                        <a:buFont typeface="Arial" panose="020B0604020202020204" pitchFamily="34" charset="0"/>
                        <a:buNone/>
                      </a:pPr>
                      <a:endParaRPr lang="en-GB" sz="1200" b="0" dirty="0">
                        <a:solidFill>
                          <a:schemeClr val="tx1"/>
                        </a:solidFill>
                        <a:latin typeface="+mn-lt"/>
                      </a:endParaRPr>
                    </a:p>
                  </a:txBody>
                  <a:tcPr marL="46937" marR="46937" marT="46937" marB="46937" anchor="ctr">
                    <a:solidFill>
                      <a:schemeClr val="accent2">
                        <a:lumMod val="20000"/>
                        <a:lumOff val="80000"/>
                      </a:schemeClr>
                    </a:solidFill>
                  </a:tcPr>
                </a:tc>
                <a:extLst>
                  <a:ext uri="{0D108BD9-81ED-4DB2-BD59-A6C34878D82A}">
                    <a16:rowId xmlns:a16="http://schemas.microsoft.com/office/drawing/2014/main" val="192604901"/>
                  </a:ext>
                </a:extLst>
              </a:tr>
              <a:tr h="1067028">
                <a:tc>
                  <a:txBody>
                    <a:bodyPr/>
                    <a:lstStyle/>
                    <a:p>
                      <a:pPr algn="l" fontAlgn="ctr"/>
                      <a:r>
                        <a:rPr lang="en-GB" sz="1200" b="1" i="0" u="none" strike="noStrike" dirty="0">
                          <a:solidFill>
                            <a:srgbClr val="000000"/>
                          </a:solidFill>
                          <a:effectLst/>
                          <a:latin typeface="+mn-lt"/>
                        </a:rPr>
                        <a:t>Total Capital Drawdown</a:t>
                      </a:r>
                    </a:p>
                  </a:txBody>
                  <a:tcPr marL="46937" marR="46937" marT="46937" marB="46937"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31,336</a:t>
                      </a:r>
                    </a:p>
                  </a:txBody>
                  <a:tcPr marL="9779" marR="9779" marT="9779" marB="0" anchor="ctr">
                    <a:solidFill>
                      <a:schemeClr val="accent2">
                        <a:lumMod val="20000"/>
                        <a:lumOff val="80000"/>
                      </a:schemeClr>
                    </a:solidFill>
                  </a:tcPr>
                </a:tc>
                <a:tc>
                  <a:txBody>
                    <a:bodyPr/>
                    <a:lstStyle/>
                    <a:p>
                      <a:pPr algn="ctr"/>
                      <a:r>
                        <a:rPr lang="en-GB" sz="1200" b="1" dirty="0">
                          <a:latin typeface="+mn-lt"/>
                        </a:rPr>
                        <a:t>10,732</a:t>
                      </a:r>
                    </a:p>
                  </a:txBody>
                  <a:tcPr marL="9779" marR="9779" marT="9779" marB="0"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40,832</a:t>
                      </a:r>
                    </a:p>
                  </a:txBody>
                  <a:tcPr marL="9779" marR="9779" marT="9779" marB="0" anchor="ctr">
                    <a:solidFill>
                      <a:schemeClr val="accent2">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35,307</a:t>
                      </a:r>
                    </a:p>
                  </a:txBody>
                  <a:tcPr marL="9779" marR="9779" marT="9779" marB="0" anchor="ctr">
                    <a:solidFill>
                      <a:schemeClr val="accent2">
                        <a:lumMod val="20000"/>
                        <a:lumOff val="80000"/>
                      </a:schemeClr>
                    </a:solidFill>
                  </a:tcPr>
                </a:tc>
                <a:tc>
                  <a:txBody>
                    <a:bodyPr/>
                    <a:lstStyle/>
                    <a:p>
                      <a:pPr algn="ctr" rtl="0"/>
                      <a:r>
                        <a:rPr lang="en-GB" sz="1200" b="1" dirty="0">
                          <a:solidFill>
                            <a:srgbClr val="C00000"/>
                          </a:solidFill>
                          <a:latin typeface="+mn-lt"/>
                        </a:rPr>
                        <a:t>(5,225)</a:t>
                      </a:r>
                    </a:p>
                  </a:txBody>
                  <a:tcPr marL="46937" marR="46937" marT="46937" marB="46937" anchor="ctr">
                    <a:solidFill>
                      <a:schemeClr val="accent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solidFill>
                            <a:schemeClr val="tx1"/>
                          </a:solidFill>
                          <a:latin typeface="+mn-lt"/>
                        </a:rPr>
                        <a:t>Taking account of accelerated funding, the capital Programme is indicating a forecast of £5.525m underspend again allocated drawdown. </a:t>
                      </a:r>
                    </a:p>
                  </a:txBody>
                  <a:tcPr marL="46937" marR="46937" marT="46937" marB="46937" anchor="ctr">
                    <a:solidFill>
                      <a:schemeClr val="accent2">
                        <a:lumMod val="20000"/>
                        <a:lumOff val="80000"/>
                      </a:schemeClr>
                    </a:solidFill>
                  </a:tcPr>
                </a:tc>
                <a:extLst>
                  <a:ext uri="{0D108BD9-81ED-4DB2-BD59-A6C34878D82A}">
                    <a16:rowId xmlns:a16="http://schemas.microsoft.com/office/drawing/2014/main" val="3259107604"/>
                  </a:ext>
                </a:extLst>
              </a:tr>
            </a:tbl>
          </a:graphicData>
        </a:graphic>
      </p:graphicFrame>
    </p:spTree>
    <p:extLst>
      <p:ext uri="{BB962C8B-B14F-4D97-AF65-F5344CB8AC3E}">
        <p14:creationId xmlns:p14="http://schemas.microsoft.com/office/powerpoint/2010/main" val="46065042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B0D1E-7E3A-4E10-A064-36E262F01F60}"/>
              </a:ext>
            </a:extLst>
          </p:cNvPr>
          <p:cNvSpPr>
            <a:spLocks noGrp="1"/>
          </p:cNvSpPr>
          <p:nvPr>
            <p:ph type="title"/>
          </p:nvPr>
        </p:nvSpPr>
        <p:spPr>
          <a:xfrm>
            <a:off x="0" y="19406"/>
            <a:ext cx="12192000" cy="1143000"/>
          </a:xfrm>
          <a:solidFill>
            <a:schemeClr val="accent2"/>
          </a:solidFill>
        </p:spPr>
        <p:txBody>
          <a:bodyPr>
            <a:normAutofit/>
          </a:bodyPr>
          <a:lstStyle/>
          <a:p>
            <a:r>
              <a:rPr lang="en-GB" sz="3600" b="1" dirty="0">
                <a:solidFill>
                  <a:schemeClr val="bg1"/>
                </a:solidFill>
              </a:rPr>
              <a:t>Year 3 - Programme Management </a:t>
            </a:r>
          </a:p>
        </p:txBody>
      </p:sp>
      <p:sp>
        <p:nvSpPr>
          <p:cNvPr id="3" name="Content Placeholder 2">
            <a:extLst>
              <a:ext uri="{FF2B5EF4-FFF2-40B4-BE49-F238E27FC236}">
                <a16:creationId xmlns:a16="http://schemas.microsoft.com/office/drawing/2014/main" id="{7A3350B7-41AE-474C-9BE3-A26609022DB4}"/>
              </a:ext>
            </a:extLst>
          </p:cNvPr>
          <p:cNvSpPr>
            <a:spLocks noGrp="1"/>
          </p:cNvSpPr>
          <p:nvPr>
            <p:ph idx="1"/>
          </p:nvPr>
        </p:nvSpPr>
        <p:spPr>
          <a:xfrm>
            <a:off x="609600" y="1183603"/>
            <a:ext cx="10972800" cy="4490793"/>
          </a:xfrm>
        </p:spPr>
        <p:txBody>
          <a:bodyPr>
            <a:normAutofit/>
          </a:bodyPr>
          <a:lstStyle/>
          <a:p>
            <a:pPr marL="0" indent="0">
              <a:buNone/>
            </a:pPr>
            <a:r>
              <a:rPr lang="en-GB" sz="1900" b="1" dirty="0"/>
              <a:t>Headlines: </a:t>
            </a:r>
          </a:p>
          <a:p>
            <a:pPr marL="57150" indent="0">
              <a:buNone/>
            </a:pPr>
            <a:endParaRPr lang="en-GB" sz="1500" dirty="0"/>
          </a:p>
          <a:p>
            <a:pPr>
              <a:buFont typeface="Wingdings" panose="05000000000000000000" pitchFamily="2" charset="2"/>
              <a:buChar char="§"/>
            </a:pPr>
            <a:r>
              <a:rPr lang="en-GB" sz="1800" dirty="0">
                <a:latin typeface="+mj-lt"/>
              </a:rPr>
              <a:t>A total of </a:t>
            </a:r>
            <a:r>
              <a:rPr lang="en-GB" sz="1800" b="1" dirty="0">
                <a:latin typeface="+mj-lt"/>
              </a:rPr>
              <a:t>£4.586m </a:t>
            </a:r>
            <a:r>
              <a:rPr lang="en-GB" sz="1800" dirty="0">
                <a:latin typeface="+mj-lt"/>
              </a:rPr>
              <a:t>has been identified as </a:t>
            </a:r>
            <a:r>
              <a:rPr lang="en-GB" sz="1800" b="1" dirty="0">
                <a:latin typeface="+mj-lt"/>
              </a:rPr>
              <a:t>confirmed/potential </a:t>
            </a:r>
            <a:r>
              <a:rPr lang="en-GB" sz="1800" dirty="0">
                <a:latin typeface="+mj-lt"/>
              </a:rPr>
              <a:t>underspend in year 3 </a:t>
            </a:r>
          </a:p>
          <a:p>
            <a:pPr>
              <a:buFont typeface="Wingdings" panose="05000000000000000000" pitchFamily="2" charset="2"/>
              <a:buChar char="§"/>
            </a:pPr>
            <a:endParaRPr lang="en-GB" sz="1800" dirty="0">
              <a:latin typeface="+mj-lt"/>
            </a:endParaRPr>
          </a:p>
          <a:p>
            <a:pPr>
              <a:buFont typeface="Wingdings" panose="05000000000000000000" pitchFamily="2" charset="2"/>
              <a:buChar char="§"/>
            </a:pPr>
            <a:r>
              <a:rPr lang="en-GB" sz="1800" b="1" dirty="0">
                <a:latin typeface="+mj-lt"/>
              </a:rPr>
              <a:t>£2.273m is confirmed underspend against awarded profile </a:t>
            </a:r>
            <a:r>
              <a:rPr lang="en-GB" sz="1800" dirty="0">
                <a:latin typeface="+mj-lt"/>
              </a:rPr>
              <a:t>to reflect the acceleration to the City Hall Project and confirmation from the Innovation Highway Project that they will now not start to drawdown until year 5.</a:t>
            </a:r>
          </a:p>
          <a:p>
            <a:pPr>
              <a:buFont typeface="Wingdings" panose="05000000000000000000" pitchFamily="2" charset="2"/>
              <a:buChar char="§"/>
            </a:pPr>
            <a:endParaRPr lang="en-GB" sz="1800" b="1" dirty="0">
              <a:latin typeface="+mj-lt"/>
            </a:endParaRPr>
          </a:p>
          <a:p>
            <a:pPr>
              <a:buFont typeface="Wingdings" panose="05000000000000000000" pitchFamily="2" charset="2"/>
              <a:buChar char="§"/>
            </a:pPr>
            <a:r>
              <a:rPr lang="en-GB" sz="1800" b="1" dirty="0">
                <a:latin typeface="+mj-lt"/>
              </a:rPr>
              <a:t>£285k </a:t>
            </a:r>
            <a:r>
              <a:rPr lang="en-GB" sz="1800" dirty="0">
                <a:latin typeface="+mj-lt"/>
              </a:rPr>
              <a:t>is currently unallocated to any project in the Regional Culture and Tourism Programme.  Hospitalfield have made an ask for their Phase 1 funding underspend £697k in year 2 to be allocated to them in year 3. </a:t>
            </a:r>
          </a:p>
          <a:p>
            <a:pPr>
              <a:buFont typeface="Wingdings" panose="05000000000000000000" pitchFamily="2" charset="2"/>
              <a:buChar char="§"/>
            </a:pPr>
            <a:endParaRPr lang="en-GB" sz="1800" dirty="0">
              <a:latin typeface="+mj-lt"/>
            </a:endParaRPr>
          </a:p>
          <a:p>
            <a:pPr>
              <a:buFont typeface="Wingdings" panose="05000000000000000000" pitchFamily="2" charset="2"/>
              <a:buChar char="§"/>
            </a:pPr>
            <a:endParaRPr lang="en-GB" sz="1800" b="1" dirty="0">
              <a:latin typeface="+mj-lt"/>
            </a:endParaRPr>
          </a:p>
          <a:p>
            <a:pPr marL="0" indent="0">
              <a:buNone/>
            </a:pPr>
            <a:endParaRPr lang="en-GB" sz="1800" b="1" dirty="0">
              <a:latin typeface="+mj-lt"/>
            </a:endParaRPr>
          </a:p>
          <a:p>
            <a:pPr>
              <a:buFont typeface="Wingdings" panose="05000000000000000000" pitchFamily="2" charset="2"/>
              <a:buChar char="§"/>
            </a:pPr>
            <a:endParaRPr lang="en-GB" sz="1800" b="1" dirty="0">
              <a:latin typeface="+mj-lt"/>
            </a:endParaRPr>
          </a:p>
          <a:p>
            <a:pPr>
              <a:buFont typeface="Wingdings" panose="05000000000000000000" pitchFamily="2" charset="2"/>
              <a:buChar char="§"/>
            </a:pPr>
            <a:endParaRPr lang="en-GB" sz="1800" dirty="0">
              <a:latin typeface="+mj-lt"/>
            </a:endParaRPr>
          </a:p>
        </p:txBody>
      </p:sp>
    </p:spTree>
    <p:extLst>
      <p:ext uri="{BB962C8B-B14F-4D97-AF65-F5344CB8AC3E}">
        <p14:creationId xmlns:p14="http://schemas.microsoft.com/office/powerpoint/2010/main" val="271440281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A9D8A-8BC6-48AA-85DF-8FCCA6031FC0}"/>
              </a:ext>
            </a:extLst>
          </p:cNvPr>
          <p:cNvSpPr>
            <a:spLocks noGrp="1"/>
          </p:cNvSpPr>
          <p:nvPr>
            <p:ph type="title"/>
          </p:nvPr>
        </p:nvSpPr>
        <p:spPr>
          <a:xfrm>
            <a:off x="0" y="26444"/>
            <a:ext cx="12192000" cy="1143000"/>
          </a:xfrm>
          <a:solidFill>
            <a:schemeClr val="accent2"/>
          </a:solidFill>
        </p:spPr>
        <p:txBody>
          <a:bodyPr>
            <a:normAutofit/>
          </a:bodyPr>
          <a:lstStyle/>
          <a:p>
            <a:r>
              <a:rPr lang="en-GB" sz="3600" b="1" dirty="0">
                <a:solidFill>
                  <a:schemeClr val="bg1"/>
                </a:solidFill>
              </a:rPr>
              <a:t>Projects indicating an ‘Ask’ in Year 3</a:t>
            </a:r>
            <a:br>
              <a:rPr lang="en-GB" b="1" dirty="0">
                <a:solidFill>
                  <a:schemeClr val="bg1"/>
                </a:solidFill>
              </a:rPr>
            </a:br>
            <a:r>
              <a:rPr lang="en-GB" sz="2200" b="1" dirty="0">
                <a:solidFill>
                  <a:schemeClr val="bg1"/>
                </a:solidFill>
              </a:rPr>
              <a:t>(with Joint Committee Business Case Approval)   </a:t>
            </a:r>
          </a:p>
        </p:txBody>
      </p:sp>
      <p:sp>
        <p:nvSpPr>
          <p:cNvPr id="5" name="Content Placeholder 4">
            <a:extLst>
              <a:ext uri="{FF2B5EF4-FFF2-40B4-BE49-F238E27FC236}">
                <a16:creationId xmlns:a16="http://schemas.microsoft.com/office/drawing/2014/main" id="{5B330BFF-AABD-45AA-BACA-9F8240C8771B}"/>
              </a:ext>
            </a:extLst>
          </p:cNvPr>
          <p:cNvSpPr>
            <a:spLocks noGrp="1"/>
          </p:cNvSpPr>
          <p:nvPr>
            <p:ph idx="1"/>
          </p:nvPr>
        </p:nvSpPr>
        <p:spPr/>
        <p:txBody>
          <a:bodyPr/>
          <a:lstStyle/>
          <a:p>
            <a:endParaRPr lang="en-GB"/>
          </a:p>
        </p:txBody>
      </p:sp>
      <p:graphicFrame>
        <p:nvGraphicFramePr>
          <p:cNvPr id="6" name="Content Placeholder 3">
            <a:extLst>
              <a:ext uri="{FF2B5EF4-FFF2-40B4-BE49-F238E27FC236}">
                <a16:creationId xmlns:a16="http://schemas.microsoft.com/office/drawing/2014/main" id="{2DF4ABE6-F002-45C1-8901-2D188CB2E18C}"/>
              </a:ext>
            </a:extLst>
          </p:cNvPr>
          <p:cNvGraphicFramePr>
            <a:graphicFrameLocks/>
          </p:cNvGraphicFramePr>
          <p:nvPr>
            <p:extLst>
              <p:ext uri="{D42A27DB-BD31-4B8C-83A1-F6EECF244321}">
                <p14:modId xmlns:p14="http://schemas.microsoft.com/office/powerpoint/2010/main" val="3789386043"/>
              </p:ext>
            </p:extLst>
          </p:nvPr>
        </p:nvGraphicFramePr>
        <p:xfrm>
          <a:off x="0" y="1106686"/>
          <a:ext cx="12192000" cy="4397650"/>
        </p:xfrm>
        <a:graphic>
          <a:graphicData uri="http://schemas.openxmlformats.org/drawingml/2006/table">
            <a:tbl>
              <a:tblPr firstRow="1" bandRow="1">
                <a:tableStyleId>{5C22544A-7EE6-4342-B048-85BDC9FD1C3A}</a:tableStyleId>
              </a:tblPr>
              <a:tblGrid>
                <a:gridCol w="3412140">
                  <a:extLst>
                    <a:ext uri="{9D8B030D-6E8A-4147-A177-3AD203B41FA5}">
                      <a16:colId xmlns:a16="http://schemas.microsoft.com/office/drawing/2014/main" val="1507568883"/>
                    </a:ext>
                  </a:extLst>
                </a:gridCol>
                <a:gridCol w="1275304">
                  <a:extLst>
                    <a:ext uri="{9D8B030D-6E8A-4147-A177-3AD203B41FA5}">
                      <a16:colId xmlns:a16="http://schemas.microsoft.com/office/drawing/2014/main" val="3012130634"/>
                    </a:ext>
                  </a:extLst>
                </a:gridCol>
                <a:gridCol w="7504556">
                  <a:extLst>
                    <a:ext uri="{9D8B030D-6E8A-4147-A177-3AD203B41FA5}">
                      <a16:colId xmlns:a16="http://schemas.microsoft.com/office/drawing/2014/main" val="1536845636"/>
                    </a:ext>
                  </a:extLst>
                </a:gridCol>
              </a:tblGrid>
              <a:tr h="482822">
                <a:tc>
                  <a:txBody>
                    <a:bodyPr/>
                    <a:lstStyle/>
                    <a:p>
                      <a:r>
                        <a:rPr lang="en-GB" sz="1300" dirty="0"/>
                        <a:t>Project </a:t>
                      </a:r>
                    </a:p>
                  </a:txBody>
                  <a:tcPr/>
                </a:tc>
                <a:tc>
                  <a:txBody>
                    <a:bodyPr/>
                    <a:lstStyle/>
                    <a:p>
                      <a:pPr algn="ctr"/>
                      <a:r>
                        <a:rPr lang="en-GB" sz="1300" dirty="0"/>
                        <a:t>Value of ‘Ask’ </a:t>
                      </a:r>
                    </a:p>
                    <a:p>
                      <a:pPr algn="ctr"/>
                      <a:r>
                        <a:rPr lang="en-GB" sz="1300" dirty="0"/>
                        <a:t>£000</a:t>
                      </a:r>
                    </a:p>
                  </a:txBody>
                  <a:tcPr/>
                </a:tc>
                <a:tc>
                  <a:txBody>
                    <a:bodyPr/>
                    <a:lstStyle/>
                    <a:p>
                      <a:r>
                        <a:rPr lang="en-GB" sz="1300" dirty="0"/>
                        <a:t>Comment </a:t>
                      </a:r>
                    </a:p>
                  </a:txBody>
                  <a:tcPr/>
                </a:tc>
                <a:extLst>
                  <a:ext uri="{0D108BD9-81ED-4DB2-BD59-A6C34878D82A}">
                    <a16:rowId xmlns:a16="http://schemas.microsoft.com/office/drawing/2014/main" val="3991597411"/>
                  </a:ext>
                </a:extLst>
              </a:tr>
              <a:tr h="633818">
                <a:tc>
                  <a:txBody>
                    <a:bodyPr/>
                    <a:lstStyle/>
                    <a:p>
                      <a:r>
                        <a:rPr lang="en-GB" sz="1300" b="0" dirty="0"/>
                        <a:t>International Barley Hub</a:t>
                      </a:r>
                    </a:p>
                  </a:txBody>
                  <a:tcPr/>
                </a:tc>
                <a:tc>
                  <a:txBody>
                    <a:bodyPr/>
                    <a:lstStyle/>
                    <a:p>
                      <a:pPr algn="r"/>
                      <a:r>
                        <a:rPr lang="en-GB" sz="1300" b="0" dirty="0"/>
                        <a:t>6,112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00" b="1" dirty="0"/>
                        <a:t>Funding gap </a:t>
                      </a:r>
                      <a:r>
                        <a:rPr lang="en-GB" sz="1300" b="0" dirty="0"/>
                        <a:t>has been identified  by the project. Project are currently forecasting spend of £9.723m in Y3.  This is £6.112m more than profiled at Deal signing. If awarded acceleration would be taken from the end of the Projects profile (year 7)</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300" b="0" dirty="0"/>
                    </a:p>
                  </a:txBody>
                  <a:tcPr/>
                </a:tc>
                <a:extLst>
                  <a:ext uri="{0D108BD9-81ED-4DB2-BD59-A6C34878D82A}">
                    <a16:rowId xmlns:a16="http://schemas.microsoft.com/office/drawing/2014/main" val="1908050479"/>
                  </a:ext>
                </a:extLst>
              </a:tr>
              <a:tr h="776438">
                <a:tc>
                  <a:txBody>
                    <a:bodyPr/>
                    <a:lstStyle/>
                    <a:p>
                      <a:r>
                        <a:rPr lang="en-GB" sz="1300" b="0" dirty="0"/>
                        <a:t>Advanced Plant Growth Centre</a:t>
                      </a:r>
                    </a:p>
                  </a:txBody>
                  <a:tcPr/>
                </a:tc>
                <a:tc>
                  <a:txBody>
                    <a:bodyPr/>
                    <a:lstStyle/>
                    <a:p>
                      <a:pPr algn="r"/>
                      <a:r>
                        <a:rPr lang="en-GB" sz="1300" b="0" dirty="0"/>
                        <a:t>5,838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00" b="1" dirty="0"/>
                        <a:t>Funding gap </a:t>
                      </a:r>
                      <a:r>
                        <a:rPr lang="en-GB" sz="1300" b="0" dirty="0"/>
                        <a:t>has been identified  by the project.  Project are currently forecasting spend of £8.136m in Y3.  This is £5.838m more than profiled at Deal signing.  If awarded acceleration would be taken from the end of the Projects profile (year 9 and year 10)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0" dirty="0"/>
                    </a:p>
                  </a:txBody>
                  <a:tcPr/>
                </a:tc>
                <a:extLst>
                  <a:ext uri="{0D108BD9-81ED-4DB2-BD59-A6C34878D82A}">
                    <a16:rowId xmlns:a16="http://schemas.microsoft.com/office/drawing/2014/main" val="1989304368"/>
                  </a:ext>
                </a:extLst>
              </a:tr>
              <a:tr h="780560">
                <a:tc>
                  <a:txBody>
                    <a:bodyPr/>
                    <a:lstStyle/>
                    <a:p>
                      <a:r>
                        <a:rPr lang="en-GB" sz="1300" b="0" dirty="0"/>
                        <a:t>Eden Campus</a:t>
                      </a:r>
                    </a:p>
                  </a:txBody>
                  <a:tcPr/>
                </a:tc>
                <a:tc>
                  <a:txBody>
                    <a:bodyPr/>
                    <a:lstStyle/>
                    <a:p>
                      <a:pPr algn="r"/>
                      <a:r>
                        <a:rPr lang="en-GB" sz="1300" b="0" dirty="0"/>
                        <a:t>1,583</a:t>
                      </a:r>
                    </a:p>
                  </a:txBody>
                  <a:tcPr/>
                </a:tc>
                <a:tc>
                  <a:txBody>
                    <a:bodyPr/>
                    <a:lstStyle/>
                    <a:p>
                      <a:r>
                        <a:rPr lang="en-GB" sz="1300" b="1" kern="1200" dirty="0">
                          <a:solidFill>
                            <a:schemeClr val="dk1"/>
                          </a:solidFill>
                          <a:effectLst/>
                          <a:latin typeface="+mn-lt"/>
                          <a:ea typeface="+mn-ea"/>
                          <a:cs typeface="+mn-cs"/>
                        </a:rPr>
                        <a:t>Request to accelerate from forecast year 10 underspend placement</a:t>
                      </a:r>
                      <a:r>
                        <a:rPr lang="en-GB" sz="1300" kern="1200" dirty="0">
                          <a:solidFill>
                            <a:schemeClr val="dk1"/>
                          </a:solidFill>
                          <a:effectLst/>
                          <a:latin typeface="+mn-lt"/>
                          <a:ea typeface="+mn-ea"/>
                          <a:cs typeface="+mn-cs"/>
                        </a:rPr>
                        <a:t>. The project have indicated that this wish to request their forecast underspend of £1,583 from year 2 in year 3 in addition to their year 3 awarded profile</a:t>
                      </a:r>
                      <a:endParaRPr lang="en-GB" sz="1300" b="0" dirty="0"/>
                    </a:p>
                  </a:txBody>
                  <a:tcPr/>
                </a:tc>
                <a:extLst>
                  <a:ext uri="{0D108BD9-81ED-4DB2-BD59-A6C34878D82A}">
                    <a16:rowId xmlns:a16="http://schemas.microsoft.com/office/drawing/2014/main" val="4176378215"/>
                  </a:ext>
                </a:extLst>
              </a:tr>
              <a:tr h="706250">
                <a:tc>
                  <a:txBody>
                    <a:bodyPr/>
                    <a:lstStyle/>
                    <a:p>
                      <a:r>
                        <a:rPr lang="en-GB" sz="1300" b="0" dirty="0"/>
                        <a:t>Hospitalfield</a:t>
                      </a:r>
                    </a:p>
                  </a:txBody>
                  <a:tcPr/>
                </a:tc>
                <a:tc>
                  <a:txBody>
                    <a:bodyPr/>
                    <a:lstStyle/>
                    <a:p>
                      <a:pPr algn="r"/>
                      <a:r>
                        <a:rPr lang="en-GB" sz="1300" b="0" dirty="0"/>
                        <a:t>697</a:t>
                      </a:r>
                    </a:p>
                  </a:txBody>
                  <a:tcPr/>
                </a:tc>
                <a:tc>
                  <a:txBody>
                    <a:bodyPr/>
                    <a:lstStyle/>
                    <a:p>
                      <a:r>
                        <a:rPr lang="en-GB" sz="1300" b="0" dirty="0"/>
                        <a:t>Hospitalfield have indicated an ask of £697k for Phase 1 (which has JC approval) and a further £1.103m for Phase 2 (which is subject to JC conditions being met). This exceeds the potential £285k available from the Culture &amp; Tourism Programme. </a:t>
                      </a:r>
                    </a:p>
                  </a:txBody>
                  <a:tcPr/>
                </a:tc>
                <a:extLst>
                  <a:ext uri="{0D108BD9-81ED-4DB2-BD59-A6C34878D82A}">
                    <a16:rowId xmlns:a16="http://schemas.microsoft.com/office/drawing/2014/main" val="1112223225"/>
                  </a:ext>
                </a:extLst>
              </a:tr>
              <a:tr h="480077">
                <a:tc>
                  <a:txBody>
                    <a:bodyPr/>
                    <a:lstStyle/>
                    <a:p>
                      <a:r>
                        <a:rPr lang="en-GB" sz="1300" b="1" dirty="0"/>
                        <a:t>Total </a:t>
                      </a:r>
                    </a:p>
                  </a:txBody>
                  <a:tcPr/>
                </a:tc>
                <a:tc>
                  <a:txBody>
                    <a:bodyPr/>
                    <a:lstStyle/>
                    <a:p>
                      <a:pPr algn="r"/>
                      <a:r>
                        <a:rPr lang="en-GB" sz="1300" b="1" dirty="0"/>
                        <a:t>£14,230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300" b="0" dirty="0">
                          <a:solidFill>
                            <a:schemeClr val="accent4"/>
                          </a:solidFill>
                        </a:rPr>
                        <a:t>It should be noted that TCEP have an underspend of £207k which they are requesting as an ask in year 3.  </a:t>
                      </a:r>
                      <a:r>
                        <a:rPr lang="en-GB" sz="1300" b="0" dirty="0"/>
                        <a:t>Their Business Case is subject to Joint Committee approval.  This also does not include the ask from Hospitalfield for Phase 2 which does not have Business Case approval to drawdown.</a:t>
                      </a:r>
                    </a:p>
                  </a:txBody>
                  <a:tcPr/>
                </a:tc>
                <a:extLst>
                  <a:ext uri="{0D108BD9-81ED-4DB2-BD59-A6C34878D82A}">
                    <a16:rowId xmlns:a16="http://schemas.microsoft.com/office/drawing/2014/main" val="304205392"/>
                  </a:ext>
                </a:extLst>
              </a:tr>
            </a:tbl>
          </a:graphicData>
        </a:graphic>
      </p:graphicFrame>
    </p:spTree>
    <p:extLst>
      <p:ext uri="{BB962C8B-B14F-4D97-AF65-F5344CB8AC3E}">
        <p14:creationId xmlns:p14="http://schemas.microsoft.com/office/powerpoint/2010/main" val="424935278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95C9-F075-4931-A7E3-28F35EDB082C}"/>
              </a:ext>
            </a:extLst>
          </p:cNvPr>
          <p:cNvSpPr>
            <a:spLocks noGrp="1"/>
          </p:cNvSpPr>
          <p:nvPr>
            <p:ph type="title"/>
          </p:nvPr>
        </p:nvSpPr>
        <p:spPr>
          <a:xfrm>
            <a:off x="0" y="0"/>
            <a:ext cx="12192001" cy="849086"/>
          </a:xfrm>
          <a:solidFill>
            <a:schemeClr val="accent2"/>
          </a:solidFill>
        </p:spPr>
        <p:txBody>
          <a:bodyPr>
            <a:noAutofit/>
          </a:bodyPr>
          <a:lstStyle/>
          <a:p>
            <a:r>
              <a:rPr lang="en-GB" sz="3600" b="1" dirty="0">
                <a:solidFill>
                  <a:schemeClr val="bg1"/>
                </a:solidFill>
              </a:rPr>
              <a:t>Programme Risk Register</a:t>
            </a:r>
          </a:p>
        </p:txBody>
      </p:sp>
      <p:graphicFrame>
        <p:nvGraphicFramePr>
          <p:cNvPr id="4" name="Content Placeholder 3">
            <a:extLst>
              <a:ext uri="{FF2B5EF4-FFF2-40B4-BE49-F238E27FC236}">
                <a16:creationId xmlns:a16="http://schemas.microsoft.com/office/drawing/2014/main" id="{EE875DBA-4C73-4E65-9B77-885367408386}"/>
              </a:ext>
            </a:extLst>
          </p:cNvPr>
          <p:cNvGraphicFramePr>
            <a:graphicFrameLocks noGrp="1"/>
          </p:cNvGraphicFramePr>
          <p:nvPr>
            <p:ph idx="1"/>
            <p:extLst>
              <p:ext uri="{D42A27DB-BD31-4B8C-83A1-F6EECF244321}">
                <p14:modId xmlns:p14="http://schemas.microsoft.com/office/powerpoint/2010/main" val="2372587553"/>
              </p:ext>
            </p:extLst>
          </p:nvPr>
        </p:nvGraphicFramePr>
        <p:xfrm>
          <a:off x="0" y="849086"/>
          <a:ext cx="12192001" cy="6026980"/>
        </p:xfrm>
        <a:graphic>
          <a:graphicData uri="http://schemas.openxmlformats.org/drawingml/2006/table">
            <a:tbl>
              <a:tblPr firstRow="1" bandRow="1">
                <a:tableStyleId>{5C22544A-7EE6-4342-B048-85BDC9FD1C3A}</a:tableStyleId>
              </a:tblPr>
              <a:tblGrid>
                <a:gridCol w="1655930">
                  <a:extLst>
                    <a:ext uri="{9D8B030D-6E8A-4147-A177-3AD203B41FA5}">
                      <a16:colId xmlns:a16="http://schemas.microsoft.com/office/drawing/2014/main" val="1762636126"/>
                    </a:ext>
                  </a:extLst>
                </a:gridCol>
                <a:gridCol w="746078">
                  <a:extLst>
                    <a:ext uri="{9D8B030D-6E8A-4147-A177-3AD203B41FA5}">
                      <a16:colId xmlns:a16="http://schemas.microsoft.com/office/drawing/2014/main" val="1261284111"/>
                    </a:ext>
                  </a:extLst>
                </a:gridCol>
                <a:gridCol w="964442">
                  <a:extLst>
                    <a:ext uri="{9D8B030D-6E8A-4147-A177-3AD203B41FA5}">
                      <a16:colId xmlns:a16="http://schemas.microsoft.com/office/drawing/2014/main" val="3289470289"/>
                    </a:ext>
                  </a:extLst>
                </a:gridCol>
                <a:gridCol w="873456">
                  <a:extLst>
                    <a:ext uri="{9D8B030D-6E8A-4147-A177-3AD203B41FA5}">
                      <a16:colId xmlns:a16="http://schemas.microsoft.com/office/drawing/2014/main" val="1487595379"/>
                    </a:ext>
                  </a:extLst>
                </a:gridCol>
                <a:gridCol w="6887113">
                  <a:extLst>
                    <a:ext uri="{9D8B030D-6E8A-4147-A177-3AD203B41FA5}">
                      <a16:colId xmlns:a16="http://schemas.microsoft.com/office/drawing/2014/main" val="2468574422"/>
                    </a:ext>
                  </a:extLst>
                </a:gridCol>
                <a:gridCol w="1064982">
                  <a:extLst>
                    <a:ext uri="{9D8B030D-6E8A-4147-A177-3AD203B41FA5}">
                      <a16:colId xmlns:a16="http://schemas.microsoft.com/office/drawing/2014/main" val="3744633973"/>
                    </a:ext>
                  </a:extLst>
                </a:gridCol>
              </a:tblGrid>
              <a:tr h="260149">
                <a:tc>
                  <a:txBody>
                    <a:bodyPr/>
                    <a:lstStyle/>
                    <a:p>
                      <a:pPr marL="0" indent="0">
                        <a:buFont typeface="Arial" panose="020B0604020202020204" pitchFamily="34" charset="0"/>
                        <a:buNone/>
                      </a:pPr>
                      <a:r>
                        <a:rPr lang="en-GB" sz="1300" dirty="0"/>
                        <a:t>Risk</a:t>
                      </a:r>
                    </a:p>
                  </a:txBody>
                  <a:tcPr marL="51435" marR="51435" marT="25718" marB="25718" anchor="ctr"/>
                </a:tc>
                <a:tc>
                  <a:txBody>
                    <a:bodyPr/>
                    <a:lstStyle/>
                    <a:p>
                      <a:pPr marL="0" indent="0">
                        <a:buFont typeface="Arial" panose="020B0604020202020204" pitchFamily="34" charset="0"/>
                        <a:buNone/>
                      </a:pPr>
                      <a:r>
                        <a:rPr lang="en-GB" sz="1300" dirty="0"/>
                        <a:t>Impact</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buFont typeface="Arial" panose="020B0604020202020204" pitchFamily="34" charset="0"/>
                        <a:buNone/>
                      </a:pPr>
                      <a:r>
                        <a:rPr lang="en-GB" sz="1300" dirty="0"/>
                        <a:t>Likelihood</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ctr">
                        <a:buFont typeface="Arial" panose="020B0604020202020204" pitchFamily="34" charset="0"/>
                        <a:buNone/>
                      </a:pPr>
                      <a:r>
                        <a:rPr lang="en-GB" sz="1300" dirty="0"/>
                        <a:t>Severity</a:t>
                      </a:r>
                      <a:endParaRPr lang="en-GB" sz="1300" b="1" dirty="0">
                        <a:solidFill>
                          <a:schemeClr val="bg1"/>
                        </a:solidFill>
                        <a:latin typeface="+mn-lt"/>
                        <a:cs typeface="Arial" panose="020B0604020202020204" pitchFamily="34" charset="0"/>
                      </a:endParaRPr>
                    </a:p>
                  </a:txBody>
                  <a:tcPr marL="51435" marR="51435" marT="25718" marB="25718" anchor="ctr"/>
                </a:tc>
                <a:tc gridSpan="2">
                  <a:txBody>
                    <a:bodyPr/>
                    <a:lstStyle/>
                    <a:p>
                      <a:pPr marL="0" indent="0">
                        <a:buFont typeface="Arial" panose="020B0604020202020204" pitchFamily="34" charset="0"/>
                        <a:buNone/>
                      </a:pPr>
                      <a:r>
                        <a:rPr lang="en-GB" sz="1300" dirty="0"/>
                        <a:t>Resolution</a:t>
                      </a:r>
                      <a:r>
                        <a:rPr lang="en-GB" sz="1300" baseline="0" dirty="0"/>
                        <a:t> Plan or Mitigating Action</a:t>
                      </a:r>
                    </a:p>
                  </a:txBody>
                  <a:tcPr marL="51435" marR="51435" marT="25718" marB="25718" anchor="ctr"/>
                </a:tc>
                <a:tc hMerge="1">
                  <a:txBody>
                    <a:bodyPr/>
                    <a:lstStyle/>
                    <a:p>
                      <a:endParaRPr lang="en-GB"/>
                    </a:p>
                  </a:txBody>
                  <a:tcPr/>
                </a:tc>
                <a:extLst>
                  <a:ext uri="{0D108BD9-81ED-4DB2-BD59-A6C34878D82A}">
                    <a16:rowId xmlns:a16="http://schemas.microsoft.com/office/drawing/2014/main" val="315200717"/>
                  </a:ext>
                </a:extLst>
              </a:tr>
              <a:tr h="2275509">
                <a:tc>
                  <a:txBody>
                    <a:bodyPr/>
                    <a:lstStyle/>
                    <a:p>
                      <a:pPr algn="l" fontAlgn="t"/>
                      <a:r>
                        <a:rPr lang="en-GB" sz="1300" u="none" strike="noStrike" dirty="0">
                          <a:effectLst/>
                        </a:rPr>
                        <a:t>Covid-19 impacting on the TCD projects resulting in potential delays and cost increases</a:t>
                      </a:r>
                      <a:endParaRPr lang="en-GB" sz="1300" b="0" i="0" u="none" strike="noStrike" dirty="0">
                        <a:solidFill>
                          <a:srgbClr val="000000"/>
                        </a:solidFill>
                        <a:effectLst/>
                        <a:latin typeface="+mn-lt"/>
                      </a:endParaRPr>
                    </a:p>
                  </a:txBody>
                  <a:tcPr marL="0" marR="0" marT="0" marB="0"/>
                </a:tc>
                <a:tc>
                  <a:txBody>
                    <a:bodyPr/>
                    <a:lstStyle/>
                    <a:p>
                      <a:pPr algn="ctr" fontAlgn="t"/>
                      <a:r>
                        <a:rPr lang="en-GB" sz="1300" u="none" strike="noStrike" dirty="0">
                          <a:effectLst/>
                        </a:rPr>
                        <a:t>5</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rPr>
                        <a:t>5</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dirty="0">
                          <a:solidFill>
                            <a:schemeClr val="bg1"/>
                          </a:solidFill>
                        </a:rPr>
                        <a:t>25</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buFont typeface="Wingdings" panose="05000000000000000000" pitchFamily="2" charset="2"/>
                        <a:buChar char="§"/>
                      </a:pPr>
                      <a:r>
                        <a:rPr lang="en-GB" sz="1300" u="none" strike="noStrike" dirty="0">
                          <a:effectLst/>
                        </a:rPr>
                        <a:t>Regular updating of progress report and monthly financial forecasts, so that project leads can inform PMO of any issue well in advance, and PMO can raise with Government, Thematic Boards, Management Group, Finance Directors Group and Joint Committee as appropriate.</a:t>
                      </a:r>
                    </a:p>
                    <a:p>
                      <a:pPr marL="171450" indent="-171450" algn="l" fontAlgn="t">
                        <a:buFont typeface="Wingdings" panose="05000000000000000000" pitchFamily="2" charset="2"/>
                        <a:buChar char="§"/>
                      </a:pPr>
                      <a:r>
                        <a:rPr lang="en-GB" sz="1300" u="none" strike="noStrike" dirty="0">
                          <a:effectLst/>
                        </a:rPr>
                        <a:t>Thematic Boards will be engaged with to work with Projects to understand supply chain exposures and contingency plans.                                                                                                                                                 </a:t>
                      </a:r>
                    </a:p>
                    <a:p>
                      <a:pPr marL="171450" indent="-171450" algn="l" fontAlgn="t">
                        <a:buFont typeface="Wingdings" panose="05000000000000000000" pitchFamily="2" charset="2"/>
                        <a:buChar char="§"/>
                      </a:pPr>
                      <a:r>
                        <a:rPr lang="en-GB" sz="1300" u="none" strike="noStrike" dirty="0">
                          <a:effectLst/>
                        </a:rPr>
                        <a:t>Project have been mandated to include Covid-19 Assessments within all Business Cases. Regular review of outputs and timelines for delivery of benefits in light of Covid-19 is being  developed. As part of the work to develop the benefits realisation plan this will include a Monitoring and Evaluation </a:t>
                      </a:r>
                      <a:r>
                        <a:rPr lang="en-GB" sz="1300" u="none" strike="noStrike" kern="1200" dirty="0">
                          <a:solidFill>
                            <a:schemeClr val="dk1"/>
                          </a:solidFill>
                          <a:effectLst/>
                          <a:latin typeface="+mn-lt"/>
                          <a:ea typeface="+mn-ea"/>
                          <a:cs typeface="+mn-cs"/>
                        </a:rPr>
                        <a:t>Framework and a change </a:t>
                      </a:r>
                      <a:r>
                        <a:rPr lang="en-GB" sz="1300" u="none" strike="noStrike" dirty="0">
                          <a:effectLst/>
                        </a:rPr>
                        <a:t>management process.</a:t>
                      </a:r>
                      <a:endParaRPr lang="en-GB" sz="1300" b="0" i="0" u="none" strike="noStrike" dirty="0">
                        <a:solidFill>
                          <a:srgbClr val="000000"/>
                        </a:solidFill>
                        <a:effectLst/>
                        <a:latin typeface="+mn-lt"/>
                        <a:cs typeface="Arial" panose="020B0604020202020204" pitchFamily="34" charset="0"/>
                      </a:endParaRPr>
                    </a:p>
                    <a:p>
                      <a:pPr marL="171450" indent="-171450" algn="l" fontAlgn="t">
                        <a:buFont typeface="Wingdings" panose="05000000000000000000" pitchFamily="2" charset="2"/>
                        <a:buChar char="§"/>
                      </a:pPr>
                      <a:r>
                        <a:rPr lang="en-GB" sz="1300" b="0" i="0" u="none" strike="noStrike" dirty="0">
                          <a:solidFill>
                            <a:srgbClr val="000000"/>
                          </a:solidFill>
                          <a:effectLst/>
                          <a:latin typeface="+mn-lt"/>
                          <a:cs typeface="Arial" panose="020B0604020202020204" pitchFamily="34" charset="0"/>
                        </a:rPr>
                        <a:t>PMO engaging with Local PMO network to share intelligence with Projects and Governments.</a:t>
                      </a:r>
                    </a:p>
                  </a:txBody>
                  <a:tcPr marL="5358" marR="5358" marT="5358"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834784830"/>
                  </a:ext>
                </a:extLst>
              </a:tr>
              <a:tr h="1442750">
                <a:tc>
                  <a:txBody>
                    <a:bodyPr/>
                    <a:lstStyle/>
                    <a:p>
                      <a:pPr algn="l" fontAlgn="t"/>
                      <a:r>
                        <a:rPr lang="en-GB" sz="1300" u="none" strike="noStrike" dirty="0">
                          <a:effectLst/>
                        </a:rPr>
                        <a:t>Impacts of Brexit</a:t>
                      </a:r>
                      <a:endParaRPr lang="en-GB" sz="1300" b="0" i="0" u="none" strike="noStrike" dirty="0">
                        <a:solidFill>
                          <a:srgbClr val="000000"/>
                        </a:solidFill>
                        <a:effectLst/>
                        <a:latin typeface="+mn-lt"/>
                        <a:cs typeface="Arial" panose="020B0604020202020204" pitchFamily="34" charset="0"/>
                      </a:endParaRPr>
                    </a:p>
                  </a:txBody>
                  <a:tcPr marL="5358" marR="5358" marT="5358" marB="0"/>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b="0" i="0" u="none" strike="noStrike" dirty="0">
                          <a:solidFill>
                            <a:srgbClr val="000000"/>
                          </a:solidFill>
                          <a:effectLst/>
                          <a:latin typeface="+mn-lt"/>
                          <a:cs typeface="Arial" panose="020B0604020202020204" pitchFamily="34" charset="0"/>
                        </a:rPr>
                        <a:t>5</a:t>
                      </a: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dirty="0">
                          <a:solidFill>
                            <a:schemeClr val="bg1"/>
                          </a:solidFill>
                          <a:latin typeface="+mn-lt"/>
                          <a:cs typeface="Arial" panose="020B0604020202020204" pitchFamily="34" charset="0"/>
                        </a:rPr>
                        <a:t>20</a:t>
                      </a:r>
                    </a:p>
                  </a:txBody>
                  <a:tcPr marL="51435" marR="51435" marT="25718" marB="25718" anchor="ctr">
                    <a:solidFill>
                      <a:srgbClr val="C00000"/>
                    </a:solidFill>
                  </a:tcPr>
                </a:tc>
                <a:tc>
                  <a:txBody>
                    <a:bodyPr/>
                    <a:lstStyle/>
                    <a:p>
                      <a:pPr marL="171450" marR="0" lvl="0" indent="-171450" algn="l" defTabSz="9144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rPr>
                        <a:t>Regular engagement with project leads to highlight any risks well in advance, so that PMO can raise with Government, Thematic Boards, Management Group, Finance Directors Group and Joint Committee as appropriate.</a:t>
                      </a:r>
                    </a:p>
                    <a:p>
                      <a:pPr marL="171450" indent="-171450" algn="l" fontAlgn="t">
                        <a:buFont typeface="Wingdings" panose="05000000000000000000" pitchFamily="2" charset="2"/>
                        <a:buChar char="§"/>
                      </a:pPr>
                      <a:r>
                        <a:rPr lang="en-GB" sz="1300" u="none" strike="noStrike" dirty="0">
                          <a:effectLst/>
                        </a:rPr>
                        <a:t>Scottish Enterprise (SE) leading on behalf of the Partnership work to understand supply chain exposures and contingency plans. S.E. have shared a Brexit Exposure tool. A workshop is proposed in February.</a:t>
                      </a:r>
                    </a:p>
                  </a:txBody>
                  <a:tcPr marL="5358" marR="5358" marT="5358"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highlight>
                          <a:srgbClr val="00FFFF"/>
                        </a:highlight>
                        <a:latin typeface="+mn-lt"/>
                        <a:cs typeface="Arial" panose="020B0604020202020204" pitchFamily="34" charset="0"/>
                      </a:endParaRPr>
                    </a:p>
                  </a:txBody>
                  <a:tcPr marL="5358" marR="5358" marT="5358" marB="0"/>
                </a:tc>
                <a:extLst>
                  <a:ext uri="{0D108BD9-81ED-4DB2-BD59-A6C34878D82A}">
                    <a16:rowId xmlns:a16="http://schemas.microsoft.com/office/drawing/2014/main" val="2521886554"/>
                  </a:ext>
                </a:extLst>
              </a:tr>
              <a:tr h="2048572">
                <a:tc>
                  <a:txBody>
                    <a:bodyPr/>
                    <a:lstStyle/>
                    <a:p>
                      <a:pPr algn="l" fontAlgn="t"/>
                      <a:r>
                        <a:rPr lang="en-GB" sz="1300" u="none" strike="noStrike" dirty="0">
                          <a:effectLst/>
                        </a:rPr>
                        <a:t>Delays in development and approval of business cases</a:t>
                      </a:r>
                      <a:endParaRPr lang="en-GB" sz="1300" b="0" i="0" u="none" strike="noStrike" dirty="0">
                        <a:solidFill>
                          <a:schemeClr val="tx1"/>
                        </a:solidFill>
                        <a:effectLst/>
                        <a:latin typeface="+mn-lt"/>
                      </a:endParaRPr>
                    </a:p>
                  </a:txBody>
                  <a:tcPr marL="0" marR="0" marT="0" marB="0"/>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dirty="0">
                          <a:solidFill>
                            <a:schemeClr val="bg1"/>
                          </a:solidFill>
                        </a:rPr>
                        <a:t>16</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lvl="0" indent="-171450">
                        <a:buFont typeface="Wingdings" panose="05000000000000000000" pitchFamily="2" charset="2"/>
                        <a:buChar char="§"/>
                      </a:pPr>
                      <a:r>
                        <a:rPr lang="en-GB" sz="1300" kern="1200" dirty="0">
                          <a:effectLst/>
                        </a:rPr>
                        <a:t>PMO working closely with project leads and policy leads within UKG and SG to support business case development and approval to an agreed timeline. Issues e.g. project capacity &amp; Covid-19 to be raised through governance.</a:t>
                      </a:r>
                    </a:p>
                    <a:p>
                      <a:pPr marL="171450" lvl="0" indent="-171450">
                        <a:buFont typeface="Wingdings" panose="05000000000000000000" pitchFamily="2" charset="2"/>
                        <a:buChar char="§"/>
                      </a:pPr>
                      <a:r>
                        <a:rPr lang="en-GB" sz="1300" kern="1200" dirty="0">
                          <a:effectLst/>
                        </a:rPr>
                        <a:t>Regular programme monitoring and reporting.</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kern="1200" dirty="0">
                          <a:effectLst/>
                        </a:rPr>
                        <a:t>C</a:t>
                      </a:r>
                      <a:r>
                        <a:rPr lang="en-GB" sz="1300" kern="1200" dirty="0">
                          <a:effectLst/>
                        </a:rPr>
                        <a:t>ontinue to spend according to agreed profile.</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rPr>
                        <a:t>Programme of Outreach and Virtual events outlining governance timescales to mitigate delays in development with projects;</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rPr>
                        <a:t>Regular meetings with years 1, 2 and 3 projects have been set up to keep regular contact with projects.</a:t>
                      </a:r>
                    </a:p>
                  </a:txBody>
                  <a:tcPr marL="5358" marR="5358" marT="5358" marB="0"/>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1905912738"/>
                  </a:ext>
                </a:extLst>
              </a:tr>
            </a:tbl>
          </a:graphicData>
        </a:graphic>
      </p:graphicFrame>
      <p:pic>
        <p:nvPicPr>
          <p:cNvPr id="5" name="Picture 4">
            <a:extLst>
              <a:ext uri="{FF2B5EF4-FFF2-40B4-BE49-F238E27FC236}">
                <a16:creationId xmlns:a16="http://schemas.microsoft.com/office/drawing/2014/main" id="{085A8A53-B839-4EF8-97C6-520DEB181257}"/>
              </a:ext>
            </a:extLst>
          </p:cNvPr>
          <p:cNvPicPr>
            <a:picLocks noChangeAspect="1"/>
          </p:cNvPicPr>
          <p:nvPr/>
        </p:nvPicPr>
        <p:blipFill>
          <a:blip r:embed="rId2"/>
          <a:stretch>
            <a:fillRect/>
          </a:stretch>
        </p:blipFill>
        <p:spPr>
          <a:xfrm>
            <a:off x="11413403" y="1799127"/>
            <a:ext cx="452964" cy="452964"/>
          </a:xfrm>
          <a:prstGeom prst="rect">
            <a:avLst/>
          </a:prstGeom>
        </p:spPr>
      </p:pic>
      <p:pic>
        <p:nvPicPr>
          <p:cNvPr id="6" name="Picture 5">
            <a:extLst>
              <a:ext uri="{FF2B5EF4-FFF2-40B4-BE49-F238E27FC236}">
                <a16:creationId xmlns:a16="http://schemas.microsoft.com/office/drawing/2014/main" id="{7DEFED55-0AB4-4547-98E8-7A02234AEB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13403" y="3803712"/>
            <a:ext cx="446087" cy="452964"/>
          </a:xfrm>
          <a:prstGeom prst="rect">
            <a:avLst/>
          </a:prstGeom>
        </p:spPr>
      </p:pic>
      <p:pic>
        <p:nvPicPr>
          <p:cNvPr id="7" name="Picture 6">
            <a:extLst>
              <a:ext uri="{FF2B5EF4-FFF2-40B4-BE49-F238E27FC236}">
                <a16:creationId xmlns:a16="http://schemas.microsoft.com/office/drawing/2014/main" id="{E2C96E56-20E2-4D5C-9348-AD4A04E35A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13402" y="5594370"/>
            <a:ext cx="446087" cy="452964"/>
          </a:xfrm>
          <a:prstGeom prst="rect">
            <a:avLst/>
          </a:prstGeom>
        </p:spPr>
      </p:pic>
      <p:sp>
        <p:nvSpPr>
          <p:cNvPr id="8" name="Rectangle 7">
            <a:extLst>
              <a:ext uri="{FF2B5EF4-FFF2-40B4-BE49-F238E27FC236}">
                <a16:creationId xmlns:a16="http://schemas.microsoft.com/office/drawing/2014/main" id="{8D258BE1-5200-4EF0-BF23-5C471CF50627}"/>
              </a:ext>
            </a:extLst>
          </p:cNvPr>
          <p:cNvSpPr/>
          <p:nvPr/>
        </p:nvSpPr>
        <p:spPr>
          <a:xfrm>
            <a:off x="9372912" y="491799"/>
            <a:ext cx="2486578" cy="261610"/>
          </a:xfrm>
          <a:prstGeom prst="rect">
            <a:avLst/>
          </a:prstGeom>
        </p:spPr>
        <p:txBody>
          <a:bodyPr wrap="none">
            <a:spAutoFit/>
          </a:bodyPr>
          <a:lstStyle/>
          <a:p>
            <a:r>
              <a:rPr lang="en-GB" sz="1100" dirty="0">
                <a:solidFill>
                  <a:schemeClr val="bg1"/>
                </a:solidFill>
              </a:rPr>
              <a:t>PMO lead Clare Slater, Project Manager </a:t>
            </a:r>
          </a:p>
        </p:txBody>
      </p:sp>
    </p:spTree>
    <p:extLst>
      <p:ext uri="{BB962C8B-B14F-4D97-AF65-F5344CB8AC3E}">
        <p14:creationId xmlns:p14="http://schemas.microsoft.com/office/powerpoint/2010/main" val="3648026612"/>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C97808B7-8642-4BBB-972B-EFBA55F6E4A4}"/>
              </a:ext>
            </a:extLst>
          </p:cNvPr>
          <p:cNvGraphicFramePr>
            <a:graphicFrameLocks noGrp="1"/>
          </p:cNvGraphicFramePr>
          <p:nvPr>
            <p:extLst>
              <p:ext uri="{D42A27DB-BD31-4B8C-83A1-F6EECF244321}">
                <p14:modId xmlns:p14="http://schemas.microsoft.com/office/powerpoint/2010/main" val="896896221"/>
              </p:ext>
            </p:extLst>
          </p:nvPr>
        </p:nvGraphicFramePr>
        <p:xfrm>
          <a:off x="0" y="557291"/>
          <a:ext cx="12191999" cy="6300709"/>
        </p:xfrm>
        <a:graphic>
          <a:graphicData uri="http://schemas.openxmlformats.org/drawingml/2006/table">
            <a:tbl>
              <a:tblPr firstRow="1" bandRow="1">
                <a:tableStyleId>{5C22544A-7EE6-4342-B048-85BDC9FD1C3A}</a:tableStyleId>
              </a:tblPr>
              <a:tblGrid>
                <a:gridCol w="2280344">
                  <a:extLst>
                    <a:ext uri="{9D8B030D-6E8A-4147-A177-3AD203B41FA5}">
                      <a16:colId xmlns:a16="http://schemas.microsoft.com/office/drawing/2014/main" val="20001"/>
                    </a:ext>
                  </a:extLst>
                </a:gridCol>
                <a:gridCol w="882132">
                  <a:extLst>
                    <a:ext uri="{9D8B030D-6E8A-4147-A177-3AD203B41FA5}">
                      <a16:colId xmlns:a16="http://schemas.microsoft.com/office/drawing/2014/main" val="3329784663"/>
                    </a:ext>
                  </a:extLst>
                </a:gridCol>
                <a:gridCol w="1021341">
                  <a:extLst>
                    <a:ext uri="{9D8B030D-6E8A-4147-A177-3AD203B41FA5}">
                      <a16:colId xmlns:a16="http://schemas.microsoft.com/office/drawing/2014/main" val="2049826642"/>
                    </a:ext>
                  </a:extLst>
                </a:gridCol>
                <a:gridCol w="888263">
                  <a:extLst>
                    <a:ext uri="{9D8B030D-6E8A-4147-A177-3AD203B41FA5}">
                      <a16:colId xmlns:a16="http://schemas.microsoft.com/office/drawing/2014/main" val="20002"/>
                    </a:ext>
                  </a:extLst>
                </a:gridCol>
                <a:gridCol w="6065893">
                  <a:extLst>
                    <a:ext uri="{9D8B030D-6E8A-4147-A177-3AD203B41FA5}">
                      <a16:colId xmlns:a16="http://schemas.microsoft.com/office/drawing/2014/main" val="20003"/>
                    </a:ext>
                  </a:extLst>
                </a:gridCol>
                <a:gridCol w="1054026">
                  <a:extLst>
                    <a:ext uri="{9D8B030D-6E8A-4147-A177-3AD203B41FA5}">
                      <a16:colId xmlns:a16="http://schemas.microsoft.com/office/drawing/2014/main" val="3507897315"/>
                    </a:ext>
                  </a:extLst>
                </a:gridCol>
              </a:tblGrid>
              <a:tr h="251556">
                <a:tc>
                  <a:txBody>
                    <a:bodyPr/>
                    <a:lstStyle/>
                    <a:p>
                      <a:pPr marL="0" indent="0" algn="l">
                        <a:buFont typeface="Arial" panose="020B0604020202020204" pitchFamily="34" charset="0"/>
                        <a:buNone/>
                      </a:pPr>
                      <a:r>
                        <a:rPr lang="en-GB" sz="1300" dirty="0"/>
                        <a:t>Risk</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300" dirty="0"/>
                        <a:t>Impact</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300" dirty="0"/>
                        <a:t>Likelihood</a:t>
                      </a:r>
                      <a:endParaRPr lang="en-GB" sz="1300" b="1" dirty="0">
                        <a:solidFill>
                          <a:schemeClr val="bg1"/>
                        </a:solidFill>
                        <a:latin typeface="+mn-lt"/>
                        <a:cs typeface="Arial" panose="020B0604020202020204" pitchFamily="34" charset="0"/>
                      </a:endParaRPr>
                    </a:p>
                  </a:txBody>
                  <a:tcPr marL="51435" marR="51435" marT="25718" marB="25718" anchor="ctr"/>
                </a:tc>
                <a:tc>
                  <a:txBody>
                    <a:bodyPr/>
                    <a:lstStyle/>
                    <a:p>
                      <a:pPr marL="0" indent="0" algn="l">
                        <a:buFont typeface="Arial" panose="020B0604020202020204" pitchFamily="34" charset="0"/>
                        <a:buNone/>
                      </a:pPr>
                      <a:r>
                        <a:rPr lang="en-GB" sz="1300" dirty="0"/>
                        <a:t>Severity</a:t>
                      </a:r>
                    </a:p>
                  </a:txBody>
                  <a:tcPr marL="51435" marR="51435" marT="25718" marB="25718" anchor="ctr"/>
                </a:tc>
                <a:tc gridSpan="2">
                  <a:txBody>
                    <a:bodyPr/>
                    <a:lstStyle/>
                    <a:p>
                      <a:pPr marL="0" indent="0" algn="l">
                        <a:buFont typeface="Arial" panose="020B0604020202020204" pitchFamily="34" charset="0"/>
                        <a:buNone/>
                      </a:pPr>
                      <a:r>
                        <a:rPr lang="en-GB" sz="1300" dirty="0"/>
                        <a:t>Resolution</a:t>
                      </a:r>
                      <a:r>
                        <a:rPr lang="en-GB" sz="1300" baseline="0" dirty="0"/>
                        <a:t> Plan or Mitigating Action</a:t>
                      </a:r>
                      <a:endParaRPr lang="en-GB" sz="1300" b="1" baseline="0" dirty="0">
                        <a:solidFill>
                          <a:schemeClr val="bg1"/>
                        </a:solidFill>
                        <a:latin typeface="+mn-lt"/>
                        <a:cs typeface="Arial" panose="020B0604020202020204" pitchFamily="34" charset="0"/>
                      </a:endParaRPr>
                    </a:p>
                  </a:txBody>
                  <a:tcPr marL="51435" marR="51435" marT="25718" marB="25718" anchor="ctr"/>
                </a:tc>
                <a:tc hMerge="1">
                  <a:txBody>
                    <a:bodyPr/>
                    <a:lstStyle/>
                    <a:p>
                      <a:endParaRPr lang="en-GB"/>
                    </a:p>
                  </a:txBody>
                  <a:tcPr/>
                </a:tc>
                <a:extLst>
                  <a:ext uri="{0D108BD9-81ED-4DB2-BD59-A6C34878D82A}">
                    <a16:rowId xmlns:a16="http://schemas.microsoft.com/office/drawing/2014/main" val="10001"/>
                  </a:ext>
                </a:extLst>
              </a:tr>
              <a:tr h="1397955">
                <a:tc>
                  <a:txBody>
                    <a:bodyPr/>
                    <a:lstStyle/>
                    <a:p>
                      <a:pPr algn="l" fontAlgn="t"/>
                      <a:r>
                        <a:rPr lang="en-GB" sz="1300" u="none" strike="noStrike" dirty="0">
                          <a:effectLst/>
                        </a:rPr>
                        <a:t>PMO Resource and capacity issues</a:t>
                      </a:r>
                      <a:endParaRPr lang="en-GB" sz="1300" b="0"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dirty="0">
                          <a:solidFill>
                            <a:schemeClr val="bg1"/>
                          </a:solidFill>
                        </a:rPr>
                        <a:t>16</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lgn="l" fontAlgn="t">
                        <a:buFont typeface="Wingdings" panose="05000000000000000000" pitchFamily="2" charset="2"/>
                        <a:buChar char="§"/>
                      </a:pPr>
                      <a:r>
                        <a:rPr lang="en-GB" sz="1300" u="none" strike="noStrike" dirty="0">
                          <a:effectLst/>
                        </a:rPr>
                        <a:t>Taking staff time to be trained will put PMO capacity under pressure at year end and for at least 6 months after recruitment.</a:t>
                      </a:r>
                    </a:p>
                    <a:p>
                      <a:pPr marL="0" indent="0" algn="l" fontAlgn="t">
                        <a:buFont typeface="Wingdings" panose="05000000000000000000" pitchFamily="2" charset="2"/>
                        <a:buNone/>
                      </a:pPr>
                      <a:endParaRPr lang="en-GB" sz="1300" u="none" strike="noStrike" dirty="0">
                        <a:effectLst/>
                      </a:endParaRPr>
                    </a:p>
                    <a:p>
                      <a:pPr marL="171450" indent="-171450" algn="l" fontAlgn="t">
                        <a:buFont typeface="Wingdings" panose="05000000000000000000" pitchFamily="2" charset="2"/>
                        <a:buChar char="§"/>
                      </a:pPr>
                      <a:r>
                        <a:rPr lang="en-GB" sz="1300" u="none" strike="noStrike" dirty="0">
                          <a:effectLst/>
                        </a:rPr>
                        <a:t>New Project Manager in Team, however it resulted in loss of Project Officer.  Loss of PMO administrator/coordinator through retirement.  More permanent contracts being considered in line with other Deal PMO’s and partners.</a:t>
                      </a:r>
                    </a:p>
                    <a:p>
                      <a:pPr marL="0" indent="0" algn="l" fontAlgn="t">
                        <a:buFont typeface="Wingdings" panose="05000000000000000000" pitchFamily="2" charset="2"/>
                        <a:buNone/>
                      </a:pPr>
                      <a:endParaRPr lang="en-GB" sz="1300" u="none" strike="noStrike" dirty="0">
                        <a:effectLst/>
                      </a:endParaRPr>
                    </a:p>
                  </a:txBody>
                  <a:tcPr marL="0" marR="0" marT="0" marB="0"/>
                </a:tc>
                <a:tc>
                  <a:txBody>
                    <a:bodyPr/>
                    <a:lstStyle/>
                    <a:p>
                      <a:pPr marL="171450" indent="-171450" algn="l" fontAlgn="t">
                        <a:buFont typeface="Arial" panose="020B0604020202020204" pitchFamily="34" charset="0"/>
                        <a:buChar char="•"/>
                      </a:pPr>
                      <a:endParaRPr lang="en-GB" sz="1300" b="0" i="0" u="none" strike="noStrike" dirty="0">
                        <a:solidFill>
                          <a:srgbClr val="000000"/>
                        </a:solidFill>
                        <a:effectLst/>
                        <a:highlight>
                          <a:srgbClr val="FFFF00"/>
                        </a:highlight>
                        <a:latin typeface="Calibri" panose="020F0502020204030204" pitchFamily="34" charset="0"/>
                      </a:endParaRPr>
                    </a:p>
                  </a:txBody>
                  <a:tcPr marL="0" marR="0" marT="0" marB="0"/>
                </a:tc>
                <a:extLst>
                  <a:ext uri="{0D108BD9-81ED-4DB2-BD59-A6C34878D82A}">
                    <a16:rowId xmlns:a16="http://schemas.microsoft.com/office/drawing/2014/main" val="2815116686"/>
                  </a:ext>
                </a:extLst>
              </a:tr>
              <a:tr h="2202187">
                <a:tc>
                  <a:txBody>
                    <a:bodyPr/>
                    <a:lstStyle/>
                    <a:p>
                      <a:pPr algn="l" fontAlgn="t"/>
                      <a:r>
                        <a:rPr lang="en-GB" sz="1300" u="none" strike="noStrike" dirty="0">
                          <a:effectLst/>
                        </a:rPr>
                        <a:t>Failure to deliver individual projects within the TCD programme</a:t>
                      </a:r>
                      <a:endParaRPr lang="en-GB" sz="1300" b="0"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algn="ctr" fontAlgn="t"/>
                      <a:r>
                        <a:rPr lang="en-GB" sz="1300" u="none" strike="noStrike" dirty="0">
                          <a:effectLst/>
                        </a:rPr>
                        <a:t>4</a:t>
                      </a:r>
                      <a:endParaRPr lang="en-GB" sz="1300" b="0" i="0" u="none" strike="noStrike" dirty="0">
                        <a:solidFill>
                          <a:srgbClr val="000000"/>
                        </a:solidFill>
                        <a:effectLst/>
                        <a:latin typeface="+mn-lt"/>
                        <a:cs typeface="Arial" panose="020B0604020202020204" pitchFamily="34" charset="0"/>
                      </a:endParaRP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dirty="0">
                          <a:solidFill>
                            <a:schemeClr val="bg1"/>
                          </a:solidFill>
                        </a:rPr>
                        <a:t>16</a:t>
                      </a:r>
                      <a:endParaRPr lang="en-GB" sz="1300" b="1" dirty="0">
                        <a:solidFill>
                          <a:schemeClr val="bg1"/>
                        </a:solidFill>
                        <a:latin typeface="+mn-lt"/>
                        <a:cs typeface="Arial" panose="020B0604020202020204" pitchFamily="34" charset="0"/>
                      </a:endParaRPr>
                    </a:p>
                  </a:txBody>
                  <a:tcPr marL="51435" marR="51435" marT="25718" marB="25718" anchor="ctr">
                    <a:solidFill>
                      <a:srgbClr val="C00000"/>
                    </a:solidFill>
                  </a:tcPr>
                </a:tc>
                <a:tc>
                  <a:txBody>
                    <a:bodyPr/>
                    <a:lstStyle/>
                    <a:p>
                      <a:pPr marL="171450" indent="-171450">
                        <a:buFont typeface="Wingdings" panose="05000000000000000000" pitchFamily="2" charset="2"/>
                        <a:buChar char="§"/>
                      </a:pPr>
                      <a:r>
                        <a:rPr lang="en-GB" sz="1300" u="none" strike="noStrike" dirty="0">
                          <a:effectLst/>
                        </a:rPr>
                        <a:t>Regular dialogue/reporting around progress takes place between PMO and Project Leads where issues are raised in advance and, if appropriate, escalated to Government, Thematic Boards, Management Group, Finance Directors Group and Joint Committee.</a:t>
                      </a:r>
                    </a:p>
                    <a:p>
                      <a:pPr marL="0" indent="0">
                        <a:buFont typeface="Wingdings" panose="05000000000000000000" pitchFamily="2" charset="2"/>
                        <a:buNone/>
                      </a:pPr>
                      <a:r>
                        <a:rPr lang="en-GB" sz="1300" u="none" strike="noStrike" dirty="0">
                          <a:effectLst/>
                        </a:rPr>
                        <a:t> </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300" u="none" strike="noStrike" dirty="0">
                          <a:effectLst/>
                        </a:rPr>
                        <a:t>Programme Management reporting in place. Regular meetings with years 2,3 and 4 projects have been set up to keep regular contact with projects.</a:t>
                      </a:r>
                    </a:p>
                    <a:p>
                      <a:pPr marL="0" indent="0">
                        <a:buFont typeface="Wingdings" panose="05000000000000000000" pitchFamily="2" charset="2"/>
                        <a:buNone/>
                      </a:pPr>
                      <a:endParaRPr lang="en-GB" sz="1300" u="none" strike="noStrike" dirty="0">
                        <a:effectLst/>
                      </a:endParaRPr>
                    </a:p>
                    <a:p>
                      <a:pPr marL="171450" indent="-171450">
                        <a:buFont typeface="Wingdings" panose="05000000000000000000" pitchFamily="2" charset="2"/>
                        <a:buChar char="§"/>
                      </a:pPr>
                      <a:r>
                        <a:rPr lang="en-GB" sz="1300" u="none" strike="noStrike" dirty="0">
                          <a:effectLst/>
                        </a:rPr>
                        <a:t>Management Group and other governance arrangements in place to monitor project development. PMO will escalate any issues relating to individual projects through existing governance arrangements</a:t>
                      </a:r>
                    </a:p>
                    <a:p>
                      <a:pPr marL="0" indent="0">
                        <a:buFont typeface="Wingdings" panose="05000000000000000000" pitchFamily="2" charset="2"/>
                        <a:buNone/>
                      </a:pPr>
                      <a:endParaRPr lang="en-GB" sz="1300" u="none" strike="noStrike" dirty="0">
                        <a:effectLst/>
                      </a:endParaRP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998025860"/>
                  </a:ext>
                </a:extLst>
              </a:tr>
              <a:tr h="2449011">
                <a:tc>
                  <a:txBody>
                    <a:bodyPr/>
                    <a:lstStyle/>
                    <a:p>
                      <a:pPr algn="l" fontAlgn="t"/>
                      <a:r>
                        <a:rPr lang="en-GB" sz="1300" b="0" i="0" u="none" strike="noStrike" dirty="0">
                          <a:solidFill>
                            <a:srgbClr val="000000"/>
                          </a:solidFill>
                          <a:effectLst/>
                          <a:latin typeface="Calibri" panose="020F0502020204030204" pitchFamily="34" charset="0"/>
                        </a:rPr>
                        <a:t>Programme Management</a:t>
                      </a:r>
                    </a:p>
                  </a:txBody>
                  <a:tcPr marL="0" marR="0" marT="0" marB="0"/>
                </a:tc>
                <a:tc>
                  <a:txBody>
                    <a:bodyPr/>
                    <a:lstStyle/>
                    <a:p>
                      <a:pPr algn="ctr" fontAlgn="t"/>
                      <a:r>
                        <a:rPr lang="en-GB" sz="1300" b="0" i="0" u="none" strike="noStrike" dirty="0">
                          <a:solidFill>
                            <a:srgbClr val="000000"/>
                          </a:solidFill>
                          <a:effectLst/>
                          <a:latin typeface="+mn-lt"/>
                          <a:cs typeface="Arial" panose="020B0604020202020204" pitchFamily="34" charset="0"/>
                        </a:rPr>
                        <a:t>4</a:t>
                      </a:r>
                    </a:p>
                  </a:txBody>
                  <a:tcPr marL="5358" marR="5358" marT="5358" marB="0" anchor="ctr"/>
                </a:tc>
                <a:tc>
                  <a:txBody>
                    <a:bodyPr/>
                    <a:lstStyle/>
                    <a:p>
                      <a:pPr algn="ctr" fontAlgn="t"/>
                      <a:r>
                        <a:rPr lang="en-GB" sz="1300" b="0" i="0" u="none" strike="noStrike" dirty="0">
                          <a:solidFill>
                            <a:srgbClr val="000000"/>
                          </a:solidFill>
                          <a:effectLst/>
                          <a:latin typeface="+mn-lt"/>
                          <a:cs typeface="Arial" panose="020B0604020202020204" pitchFamily="34" charset="0"/>
                        </a:rPr>
                        <a:t>4</a:t>
                      </a:r>
                    </a:p>
                  </a:txBody>
                  <a:tcPr marL="5358" marR="5358" marT="5358" marB="0" anchor="ctr"/>
                </a:tc>
                <a:tc>
                  <a:txBody>
                    <a:bodyPr/>
                    <a:lstStyle/>
                    <a:p>
                      <a:pPr marL="0" marR="0" indent="0" algn="ctr"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dirty="0">
                          <a:solidFill>
                            <a:schemeClr val="bg1"/>
                          </a:solidFill>
                          <a:latin typeface="+mn-lt"/>
                          <a:cs typeface="Arial" panose="020B0604020202020204" pitchFamily="34" charset="0"/>
                        </a:rPr>
                        <a:t>16</a:t>
                      </a:r>
                    </a:p>
                  </a:txBody>
                  <a:tcPr marL="51435" marR="51435" marT="25718" marB="25718" anchor="ctr">
                    <a:solidFill>
                      <a:srgbClr val="C00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u="none" strike="noStrike" dirty="0">
                          <a:effectLst/>
                        </a:rPr>
                        <a:t>A number of projects are forecasting an underspend. The underspend will be placed in year 10 at the Project Owners risk.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300" u="none" strike="noStrike" dirty="0">
                        <a:effectLs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u="none" strike="noStrike" dirty="0">
                          <a:effectLst/>
                        </a:rPr>
                        <a:t>Due to inflationary pressures, there is a risk that awards to projects later in the Deal may represent less value for money and has the potential to impact on the deliverables for each project.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300" u="none" strike="noStrike" dirty="0">
                        <a:effectLst/>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u="none" strike="noStrike" dirty="0">
                          <a:effectLst/>
                        </a:rPr>
                        <a:t>A number of projects are indicating increased construction costs. Many have indicated to address this through Value Engineering which has highlighted potential risks to outputs and benefits. The PMO will monitor this through the Project Owner meetings.</a:t>
                      </a:r>
                    </a:p>
                  </a:txBody>
                  <a:tcPr marL="5358" marR="5358" marT="5358" marB="0"/>
                </a:tc>
                <a:tc>
                  <a:txBody>
                    <a:bodyPr/>
                    <a:lstStyle/>
                    <a:p>
                      <a:pPr marL="171450" indent="-171450">
                        <a:buFont typeface="Arial" panose="020B0604020202020204" pitchFamily="34" charset="0"/>
                        <a:buChar char="•"/>
                      </a:pPr>
                      <a:endParaRPr lang="en-GB" sz="1300" b="0" i="0" u="none" strike="noStrike" dirty="0">
                        <a:solidFill>
                          <a:srgbClr val="000000"/>
                        </a:solidFill>
                        <a:effectLst/>
                        <a:latin typeface="+mn-lt"/>
                        <a:cs typeface="Arial" panose="020B0604020202020204" pitchFamily="34" charset="0"/>
                      </a:endParaRPr>
                    </a:p>
                  </a:txBody>
                  <a:tcPr marL="5358" marR="5358" marT="5358" marB="0"/>
                </a:tc>
                <a:extLst>
                  <a:ext uri="{0D108BD9-81ED-4DB2-BD59-A6C34878D82A}">
                    <a16:rowId xmlns:a16="http://schemas.microsoft.com/office/drawing/2014/main" val="184279895"/>
                  </a:ext>
                </a:extLst>
              </a:tr>
            </a:tbl>
          </a:graphicData>
        </a:graphic>
      </p:graphicFrame>
      <p:pic>
        <p:nvPicPr>
          <p:cNvPr id="7" name="Picture 6">
            <a:extLst>
              <a:ext uri="{FF2B5EF4-FFF2-40B4-BE49-F238E27FC236}">
                <a16:creationId xmlns:a16="http://schemas.microsoft.com/office/drawing/2014/main" id="{5903D647-E464-46B2-B0F0-D75286E2D0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96094" y="1408728"/>
            <a:ext cx="446087" cy="452964"/>
          </a:xfrm>
          <a:prstGeom prst="rect">
            <a:avLst/>
          </a:prstGeom>
        </p:spPr>
      </p:pic>
      <p:pic>
        <p:nvPicPr>
          <p:cNvPr id="11" name="Picture 10">
            <a:extLst>
              <a:ext uri="{FF2B5EF4-FFF2-40B4-BE49-F238E27FC236}">
                <a16:creationId xmlns:a16="http://schemas.microsoft.com/office/drawing/2014/main" id="{CE602018-1A1B-4605-8FE7-251BA03EC7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1257" y="2976036"/>
            <a:ext cx="446087" cy="452964"/>
          </a:xfrm>
          <a:prstGeom prst="rect">
            <a:avLst/>
          </a:prstGeom>
        </p:spPr>
      </p:pic>
      <p:pic>
        <p:nvPicPr>
          <p:cNvPr id="6" name="Picture 5">
            <a:extLst>
              <a:ext uri="{FF2B5EF4-FFF2-40B4-BE49-F238E27FC236}">
                <a16:creationId xmlns:a16="http://schemas.microsoft.com/office/drawing/2014/main" id="{CBE894E3-3593-4975-AB6E-4A4A64DC67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1256" y="5329468"/>
            <a:ext cx="446087" cy="452964"/>
          </a:xfrm>
          <a:prstGeom prst="rect">
            <a:avLst/>
          </a:prstGeom>
        </p:spPr>
      </p:pic>
      <p:sp>
        <p:nvSpPr>
          <p:cNvPr id="9" name="Title 1">
            <a:extLst>
              <a:ext uri="{FF2B5EF4-FFF2-40B4-BE49-F238E27FC236}">
                <a16:creationId xmlns:a16="http://schemas.microsoft.com/office/drawing/2014/main" id="{5D0BB44C-DDF3-497F-933E-4A897AEEDB0F}"/>
              </a:ext>
            </a:extLst>
          </p:cNvPr>
          <p:cNvSpPr txBox="1">
            <a:spLocks/>
          </p:cNvSpPr>
          <p:nvPr/>
        </p:nvSpPr>
        <p:spPr>
          <a:xfrm>
            <a:off x="0" y="-15827"/>
            <a:ext cx="12192000" cy="849086"/>
          </a:xfrm>
          <a:prstGeom prst="rect">
            <a:avLst/>
          </a:prstGeom>
          <a:solidFill>
            <a:schemeClr val="accent2"/>
          </a:solidFill>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b="1" dirty="0">
                <a:solidFill>
                  <a:schemeClr val="bg1"/>
                </a:solidFill>
              </a:rPr>
              <a:t>Programme Risk Register</a:t>
            </a:r>
          </a:p>
        </p:txBody>
      </p:sp>
      <p:sp>
        <p:nvSpPr>
          <p:cNvPr id="8" name="Rectangle 7">
            <a:extLst>
              <a:ext uri="{FF2B5EF4-FFF2-40B4-BE49-F238E27FC236}">
                <a16:creationId xmlns:a16="http://schemas.microsoft.com/office/drawing/2014/main" id="{1B760984-42F9-42AC-BC9A-58BE2EA78081}"/>
              </a:ext>
            </a:extLst>
          </p:cNvPr>
          <p:cNvSpPr/>
          <p:nvPr/>
        </p:nvSpPr>
        <p:spPr>
          <a:xfrm>
            <a:off x="9237591" y="491799"/>
            <a:ext cx="2486578" cy="261610"/>
          </a:xfrm>
          <a:prstGeom prst="rect">
            <a:avLst/>
          </a:prstGeom>
        </p:spPr>
        <p:txBody>
          <a:bodyPr wrap="none">
            <a:spAutoFit/>
          </a:bodyPr>
          <a:lstStyle/>
          <a:p>
            <a:r>
              <a:rPr lang="en-GB" sz="1100" dirty="0">
                <a:solidFill>
                  <a:schemeClr val="bg1"/>
                </a:solidFill>
              </a:rPr>
              <a:t>PMO lead Clare Slater, Project Manager </a:t>
            </a:r>
          </a:p>
        </p:txBody>
      </p:sp>
    </p:spTree>
    <p:extLst>
      <p:ext uri="{BB962C8B-B14F-4D97-AF65-F5344CB8AC3E}">
        <p14:creationId xmlns:p14="http://schemas.microsoft.com/office/powerpoint/2010/main" val="3107977645"/>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030892"/>
          </a:xfrm>
        </p:spPr>
        <p:txBody>
          <a:bodyPr>
            <a:normAutofit/>
          </a:bodyPr>
          <a:lstStyle/>
          <a:p>
            <a:br>
              <a:rPr lang="en-GB" dirty="0">
                <a:solidFill>
                  <a:schemeClr val="accent6">
                    <a:lumMod val="75000"/>
                  </a:schemeClr>
                </a:solidFill>
              </a:rPr>
            </a:br>
            <a:r>
              <a:rPr lang="en-GB" dirty="0">
                <a:solidFill>
                  <a:schemeClr val="accent2"/>
                </a:solidFill>
              </a:rPr>
              <a:t>@taycities</a:t>
            </a:r>
            <a:br>
              <a:rPr lang="en-GB" dirty="0">
                <a:solidFill>
                  <a:schemeClr val="accent6">
                    <a:lumMod val="75000"/>
                  </a:schemeClr>
                </a:solidFill>
              </a:rPr>
            </a:br>
            <a:r>
              <a:rPr lang="en-GB" dirty="0">
                <a:hlinkClick r:id="rId2"/>
              </a:rPr>
              <a:t>www.taycities.co.uk</a:t>
            </a:r>
            <a:br>
              <a:rPr lang="en-GB" dirty="0"/>
            </a:br>
            <a:r>
              <a:rPr lang="en-GB" dirty="0">
                <a:solidFill>
                  <a:schemeClr val="accent6">
                    <a:lumMod val="75000"/>
                  </a:schemeClr>
                </a:solidFill>
                <a:hlinkClick r:id="rId3"/>
              </a:rPr>
              <a:t>morag.saunders@taycities.co.uk</a:t>
            </a:r>
            <a:r>
              <a:rPr lang="en-GB" dirty="0">
                <a:solidFill>
                  <a:schemeClr val="accent6">
                    <a:lumMod val="75000"/>
                  </a:schemeClr>
                </a:solidFill>
              </a:rPr>
              <a:t> </a:t>
            </a:r>
            <a:br>
              <a:rPr lang="en-GB" dirty="0">
                <a:solidFill>
                  <a:schemeClr val="accent6">
                    <a:lumMod val="75000"/>
                  </a:schemeClr>
                </a:solidFill>
              </a:rPr>
            </a:br>
            <a:endParaRPr lang="en-GB" dirty="0">
              <a:solidFill>
                <a:schemeClr val="accent6">
                  <a:lumMod val="75000"/>
                </a:schemeClr>
              </a:solidFill>
            </a:endParaRPr>
          </a:p>
        </p:txBody>
      </p:sp>
    </p:spTree>
    <p:extLst>
      <p:ext uri="{BB962C8B-B14F-4D97-AF65-F5344CB8AC3E}">
        <p14:creationId xmlns:p14="http://schemas.microsoft.com/office/powerpoint/2010/main" val="270301719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267E-87CF-442D-BCC7-4BA8F9DC3888}"/>
              </a:ext>
            </a:extLst>
          </p:cNvPr>
          <p:cNvSpPr>
            <a:spLocks noGrp="1"/>
          </p:cNvSpPr>
          <p:nvPr>
            <p:ph type="title"/>
          </p:nvPr>
        </p:nvSpPr>
        <p:spPr>
          <a:xfrm>
            <a:off x="1" y="0"/>
            <a:ext cx="12192000" cy="967903"/>
          </a:xfrm>
          <a:solidFill>
            <a:schemeClr val="accent2"/>
          </a:solidFill>
        </p:spPr>
        <p:txBody>
          <a:bodyPr>
            <a:noAutofit/>
          </a:bodyPr>
          <a:lstStyle/>
          <a:p>
            <a:r>
              <a:rPr lang="en-GB" sz="3600" b="1" dirty="0">
                <a:solidFill>
                  <a:schemeClr val="bg1"/>
                </a:solidFill>
              </a:rPr>
              <a:t>Business Cases with Joint Committee Approval </a:t>
            </a:r>
          </a:p>
        </p:txBody>
      </p:sp>
      <p:graphicFrame>
        <p:nvGraphicFramePr>
          <p:cNvPr id="5" name="Table 4">
            <a:extLst>
              <a:ext uri="{FF2B5EF4-FFF2-40B4-BE49-F238E27FC236}">
                <a16:creationId xmlns:a16="http://schemas.microsoft.com/office/drawing/2014/main" id="{77FFB069-CB67-416D-A2E7-7AF767F884BE}"/>
              </a:ext>
            </a:extLst>
          </p:cNvPr>
          <p:cNvGraphicFramePr>
            <a:graphicFrameLocks noGrp="1"/>
          </p:cNvGraphicFramePr>
          <p:nvPr>
            <p:extLst>
              <p:ext uri="{D42A27DB-BD31-4B8C-83A1-F6EECF244321}">
                <p14:modId xmlns:p14="http://schemas.microsoft.com/office/powerpoint/2010/main" val="1424794903"/>
              </p:ext>
            </p:extLst>
          </p:nvPr>
        </p:nvGraphicFramePr>
        <p:xfrm>
          <a:off x="0" y="967903"/>
          <a:ext cx="12191999" cy="5887219"/>
        </p:xfrm>
        <a:graphic>
          <a:graphicData uri="http://schemas.openxmlformats.org/drawingml/2006/table">
            <a:tbl>
              <a:tblPr firstRow="1" bandRow="1">
                <a:tableStyleId>{5C22544A-7EE6-4342-B048-85BDC9FD1C3A}</a:tableStyleId>
              </a:tblPr>
              <a:tblGrid>
                <a:gridCol w="7048270">
                  <a:extLst>
                    <a:ext uri="{9D8B030D-6E8A-4147-A177-3AD203B41FA5}">
                      <a16:colId xmlns:a16="http://schemas.microsoft.com/office/drawing/2014/main" val="4190530201"/>
                    </a:ext>
                  </a:extLst>
                </a:gridCol>
                <a:gridCol w="3237646">
                  <a:extLst>
                    <a:ext uri="{9D8B030D-6E8A-4147-A177-3AD203B41FA5}">
                      <a16:colId xmlns:a16="http://schemas.microsoft.com/office/drawing/2014/main" val="2221330097"/>
                    </a:ext>
                  </a:extLst>
                </a:gridCol>
                <a:gridCol w="1906083">
                  <a:extLst>
                    <a:ext uri="{9D8B030D-6E8A-4147-A177-3AD203B41FA5}">
                      <a16:colId xmlns:a16="http://schemas.microsoft.com/office/drawing/2014/main" val="3805196238"/>
                    </a:ext>
                  </a:extLst>
                </a:gridCol>
              </a:tblGrid>
              <a:tr h="786983">
                <a:tc>
                  <a:txBody>
                    <a:bodyPr/>
                    <a:lstStyle/>
                    <a:p>
                      <a:pPr algn="l">
                        <a:lnSpc>
                          <a:spcPct val="100000"/>
                        </a:lnSpc>
                      </a:pPr>
                      <a:r>
                        <a:rPr lang="en-GB" sz="1400" b="1" dirty="0">
                          <a:solidFill>
                            <a:schemeClr val="bg1"/>
                          </a:solidFill>
                        </a:rPr>
                        <a:t>Project Reference and Name </a:t>
                      </a:r>
                      <a:endParaRPr lang="en-GB" sz="1400" b="1" baseline="0" dirty="0">
                        <a:solidFill>
                          <a:schemeClr val="bg1"/>
                        </a:solidFill>
                      </a:endParaRPr>
                    </a:p>
                  </a:txBody>
                  <a:tcPr marL="76577" marR="76577" marT="38289" marB="38289" anchor="ctr">
                    <a:solidFill>
                      <a:srgbClr val="53548A"/>
                    </a:solidFill>
                  </a:tcPr>
                </a:tc>
                <a:tc>
                  <a:txBody>
                    <a:bodyPr/>
                    <a:lstStyle/>
                    <a:p>
                      <a:pPr algn="ctr">
                        <a:lnSpc>
                          <a:spcPct val="100000"/>
                        </a:lnSpc>
                      </a:pPr>
                      <a:r>
                        <a:rPr lang="en-US" sz="1400" b="1" dirty="0">
                          <a:solidFill>
                            <a:schemeClr val="bg1"/>
                          </a:solidFill>
                        </a:rPr>
                        <a:t> FBC approved by Govts</a:t>
                      </a:r>
                      <a:endParaRPr lang="en-GB" sz="1400" b="1" dirty="0">
                        <a:solidFill>
                          <a:schemeClr val="bg1"/>
                        </a:solidFill>
                      </a:endParaRPr>
                    </a:p>
                  </a:txBody>
                  <a:tcPr marL="76577" marR="76577" marT="38289" marB="38289" anchor="ctr"/>
                </a:tc>
                <a:tc>
                  <a:txBody>
                    <a:bodyPr/>
                    <a:lstStyle/>
                    <a:p>
                      <a:pPr algn="ctr">
                        <a:lnSpc>
                          <a:spcPct val="100000"/>
                        </a:lnSpc>
                      </a:pPr>
                      <a:r>
                        <a:rPr lang="en-GB" sz="1400" b="1" dirty="0">
                          <a:solidFill>
                            <a:schemeClr val="bg1"/>
                          </a:solidFill>
                        </a:rPr>
                        <a:t>FBC and OBC Approval by Joint Committee</a:t>
                      </a:r>
                    </a:p>
                    <a:p>
                      <a:pPr algn="ctr">
                        <a:lnSpc>
                          <a:spcPct val="100000"/>
                        </a:lnSpc>
                      </a:pPr>
                      <a:endParaRPr lang="en-GB" sz="1400" b="1" dirty="0">
                        <a:solidFill>
                          <a:schemeClr val="bg1"/>
                        </a:solidFill>
                      </a:endParaRPr>
                    </a:p>
                    <a:p>
                      <a:pPr algn="ctr">
                        <a:lnSpc>
                          <a:spcPct val="100000"/>
                        </a:lnSpc>
                      </a:pPr>
                      <a:endParaRPr lang="en-GB" sz="1400" b="1" dirty="0">
                        <a:solidFill>
                          <a:schemeClr val="bg1"/>
                        </a:solidFill>
                      </a:endParaRPr>
                    </a:p>
                  </a:txBody>
                  <a:tcPr marL="76577" marR="76577" marT="38289" marB="38289" anchor="ctr"/>
                </a:tc>
                <a:extLst>
                  <a:ext uri="{0D108BD9-81ED-4DB2-BD59-A6C34878D82A}">
                    <a16:rowId xmlns:a16="http://schemas.microsoft.com/office/drawing/2014/main" val="2773247665"/>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TCD014 Eden Campus</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03/09/2020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21/08/2020 </a:t>
                      </a:r>
                    </a:p>
                  </a:txBody>
                  <a:tcPr marL="76577" marR="76577" marT="38289" marB="38289" anchor="ctr"/>
                </a:tc>
                <a:extLst>
                  <a:ext uri="{0D108BD9-81ED-4DB2-BD59-A6C34878D82A}">
                    <a16:rowId xmlns:a16="http://schemas.microsoft.com/office/drawing/2014/main" val="3056013294"/>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TCD021 Regional  Culture and Tourism Investment </a:t>
                      </a:r>
                      <a:r>
                        <a:rPr lang="en-GB" sz="1500" b="1" i="0" u="none" strike="noStrike" dirty="0">
                          <a:solidFill>
                            <a:srgbClr val="000000"/>
                          </a:solidFill>
                          <a:effectLst/>
                          <a:latin typeface="Calibri" panose="020F0502020204030204" pitchFamily="34" charset="0"/>
                        </a:rPr>
                        <a:t>Programme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08/04/2020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19/06/2020</a:t>
                      </a:r>
                    </a:p>
                  </a:txBody>
                  <a:tcPr marL="76577" marR="76577" marT="38289" marB="38289" anchor="ctr"/>
                </a:tc>
                <a:extLst>
                  <a:ext uri="{0D108BD9-81ED-4DB2-BD59-A6C34878D82A}">
                    <a16:rowId xmlns:a16="http://schemas.microsoft.com/office/drawing/2014/main" val="3341910955"/>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TCD021 (a) Hospitalfield</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Not required</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17/07/2020</a:t>
                      </a:r>
                    </a:p>
                  </a:txBody>
                  <a:tcPr marL="76577" marR="76577" marT="38289" marB="38289" anchor="ctr"/>
                </a:tc>
                <a:extLst>
                  <a:ext uri="{0D108BD9-81ED-4DB2-BD59-A6C34878D82A}">
                    <a16:rowId xmlns:a16="http://schemas.microsoft.com/office/drawing/2014/main" val="1618613994"/>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TCD016 Growing the Tay Cities Biomedical Cluster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20/11/2020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503437942"/>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TDC012 Angus </a:t>
                      </a:r>
                      <a:r>
                        <a:rPr lang="en-GB" sz="1500" b="1" i="0" u="none" strike="noStrike" dirty="0">
                          <a:solidFill>
                            <a:srgbClr val="000000"/>
                          </a:solidFill>
                          <a:effectLst/>
                          <a:latin typeface="Calibri" panose="020F0502020204030204" pitchFamily="34" charset="0"/>
                        </a:rPr>
                        <a:t>Fund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24/09/2020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2496850472"/>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TCD002 Dundee Airport Investment (Revenue)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12/11/2020</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19/02/2021</a:t>
                      </a:r>
                    </a:p>
                  </a:txBody>
                  <a:tcPr marL="76577" marR="76577" marT="38289" marB="38289" anchor="ctr"/>
                </a:tc>
                <a:extLst>
                  <a:ext uri="{0D108BD9-81ED-4DB2-BD59-A6C34878D82A}">
                    <a16:rowId xmlns:a16="http://schemas.microsoft.com/office/drawing/2014/main" val="92164133"/>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TCD010 Advanced Plant Growth Centre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507399631"/>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TCD011 International Barley Hub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10/03/2021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1138982391"/>
                  </a:ext>
                </a:extLst>
              </a:tr>
              <a:tr h="35760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TCD017 Perth Cultural Transformation (City Hall) </a:t>
                      </a:r>
                    </a:p>
                  </a:txBody>
                  <a:tcPr marL="76577" marR="76577" marT="38289" marB="38289"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17/02/2021</a:t>
                      </a:r>
                    </a:p>
                  </a:txBody>
                  <a:tcPr marL="76577" marR="76577" marT="38289" marB="38289" anchor="ctr"/>
                </a:tc>
                <a:tc>
                  <a:txBody>
                    <a:bodyPr/>
                    <a:lstStyle/>
                    <a:p>
                      <a:pPr marL="0" marR="0" lvl="0" indent="0" algn="ctr" defTabSz="457189"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19/03/2021</a:t>
                      </a:r>
                    </a:p>
                  </a:txBody>
                  <a:tcPr marL="76577" marR="76577" marT="38289" marB="38289" anchor="ctr"/>
                </a:tc>
                <a:extLst>
                  <a:ext uri="{0D108BD9-81ED-4DB2-BD59-A6C34878D82A}">
                    <a16:rowId xmlns:a16="http://schemas.microsoft.com/office/drawing/2014/main" val="572314785"/>
                  </a:ext>
                </a:extLst>
              </a:tr>
              <a:tr h="34774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TCD021 (b) Discovery Point</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Not required</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23/04/2021</a:t>
                      </a:r>
                    </a:p>
                  </a:txBody>
                  <a:tcPr marL="68580" marR="68580" marT="34290" marB="34290" anchor="ctr"/>
                </a:tc>
                <a:extLst>
                  <a:ext uri="{0D108BD9-81ED-4DB2-BD59-A6C34878D82A}">
                    <a16:rowId xmlns:a16="http://schemas.microsoft.com/office/drawing/2014/main" val="2961958328"/>
                  </a:ext>
                </a:extLst>
              </a:tr>
              <a:tr h="34774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TCD013 cyberQuarter</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24/05/2021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1505355851"/>
                  </a:ext>
                </a:extLst>
              </a:tr>
              <a:tr h="34774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TCD005 &amp; TCD006 Rural Angus and Rural Perth and Kinross Highspeed Broadband</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13/05/2021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18/06/2021</a:t>
                      </a:r>
                    </a:p>
                  </a:txBody>
                  <a:tcPr marL="68580" marR="68580" marT="34290" marB="34290" anchor="ctr"/>
                </a:tc>
                <a:extLst>
                  <a:ext uri="{0D108BD9-81ED-4DB2-BD59-A6C34878D82A}">
                    <a16:rowId xmlns:a16="http://schemas.microsoft.com/office/drawing/2014/main" val="3625154175"/>
                  </a:ext>
                </a:extLst>
              </a:tr>
              <a:tr h="34774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TCD007 5G Digital Testbeds</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21/12/2021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17/09/2021</a:t>
                      </a:r>
                    </a:p>
                  </a:txBody>
                  <a:tcPr marL="68580" marR="68580" marT="34290" marB="34290" anchor="ctr"/>
                </a:tc>
                <a:extLst>
                  <a:ext uri="{0D108BD9-81ED-4DB2-BD59-A6C34878D82A}">
                    <a16:rowId xmlns:a16="http://schemas.microsoft.com/office/drawing/2014/main" val="1260225102"/>
                  </a:ext>
                </a:extLst>
              </a:tr>
              <a:tr h="347744">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TCD029 Stretch Dome Simulator</a:t>
                      </a:r>
                    </a:p>
                  </a:txBody>
                  <a:tcPr marL="68580" marR="68580" marT="34290" marB="34290" anchor="ctr"/>
                </a:tc>
                <a:tc>
                  <a:txBody>
                    <a:bodyPr/>
                    <a:lstStyle/>
                    <a:p>
                      <a:pPr algn="ctr" fontAlgn="ctr">
                        <a:lnSpc>
                          <a:spcPct val="100000"/>
                        </a:lnSpc>
                      </a:pPr>
                      <a:r>
                        <a:rPr lang="en-GB" sz="1500" b="0" i="0" u="none" strike="noStrike" dirty="0">
                          <a:solidFill>
                            <a:srgbClr val="000000"/>
                          </a:solidFill>
                          <a:effectLst/>
                          <a:latin typeface="Calibri" panose="020F0502020204030204" pitchFamily="34" charset="0"/>
                        </a:rPr>
                        <a:t>26/08/2021</a:t>
                      </a:r>
                    </a:p>
                  </a:txBody>
                  <a:tcPr marL="68580" marR="68580" marT="34290" marB="3429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500" b="0" i="0" u="none" strike="noStrike" dirty="0">
                          <a:solidFill>
                            <a:srgbClr val="000000"/>
                          </a:solidFill>
                          <a:effectLst/>
                          <a:latin typeface="Calibri" panose="020F0502020204030204" pitchFamily="34" charset="0"/>
                        </a:rPr>
                        <a:t>10/12/2021</a:t>
                      </a:r>
                    </a:p>
                  </a:txBody>
                  <a:tcPr marL="68580" marR="68580" marT="34290" marB="34290" anchor="ctr"/>
                </a:tc>
                <a:extLst>
                  <a:ext uri="{0D108BD9-81ED-4DB2-BD59-A6C34878D82A}">
                    <a16:rowId xmlns:a16="http://schemas.microsoft.com/office/drawing/2014/main" val="3316055628"/>
                  </a:ext>
                </a:extLst>
              </a:tr>
            </a:tbl>
          </a:graphicData>
        </a:graphic>
      </p:graphicFrame>
    </p:spTree>
    <p:extLst>
      <p:ext uri="{BB962C8B-B14F-4D97-AF65-F5344CB8AC3E}">
        <p14:creationId xmlns:p14="http://schemas.microsoft.com/office/powerpoint/2010/main" val="266168873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7E8FA9-1B6A-465A-992E-CBC19BECFD2B}"/>
              </a:ext>
            </a:extLst>
          </p:cNvPr>
          <p:cNvSpPr>
            <a:spLocks noGrp="1"/>
          </p:cNvSpPr>
          <p:nvPr>
            <p:ph type="title"/>
          </p:nvPr>
        </p:nvSpPr>
        <p:spPr>
          <a:xfrm>
            <a:off x="0" y="0"/>
            <a:ext cx="12192000" cy="894308"/>
          </a:xfrm>
          <a:solidFill>
            <a:schemeClr val="accent2"/>
          </a:solidFill>
        </p:spPr>
        <p:txBody>
          <a:bodyPr>
            <a:noAutofit/>
          </a:bodyPr>
          <a:lstStyle/>
          <a:p>
            <a:r>
              <a:rPr lang="en-GB" sz="3600" b="1" dirty="0">
                <a:solidFill>
                  <a:schemeClr val="bg1"/>
                </a:solidFill>
              </a:rPr>
              <a:t>Deal Programme Timetable</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ext uri="{D42A27DB-BD31-4B8C-83A1-F6EECF244321}">
                <p14:modId xmlns:p14="http://schemas.microsoft.com/office/powerpoint/2010/main" val="1792644020"/>
              </p:ext>
            </p:extLst>
          </p:nvPr>
        </p:nvGraphicFramePr>
        <p:xfrm>
          <a:off x="1" y="894308"/>
          <a:ext cx="12192001" cy="5963690"/>
        </p:xfrm>
        <a:graphic>
          <a:graphicData uri="http://schemas.openxmlformats.org/drawingml/2006/table">
            <a:tbl>
              <a:tblPr firstRow="1" bandRow="1">
                <a:tableStyleId>{5C22544A-7EE6-4342-B048-85BDC9FD1C3A}</a:tableStyleId>
              </a:tblPr>
              <a:tblGrid>
                <a:gridCol w="4039285">
                  <a:extLst>
                    <a:ext uri="{9D8B030D-6E8A-4147-A177-3AD203B41FA5}">
                      <a16:colId xmlns:a16="http://schemas.microsoft.com/office/drawing/2014/main" val="20000"/>
                    </a:ext>
                  </a:extLst>
                </a:gridCol>
                <a:gridCol w="1358786">
                  <a:extLst>
                    <a:ext uri="{9D8B030D-6E8A-4147-A177-3AD203B41FA5}">
                      <a16:colId xmlns:a16="http://schemas.microsoft.com/office/drawing/2014/main" val="2426288670"/>
                    </a:ext>
                  </a:extLst>
                </a:gridCol>
                <a:gridCol w="1358786">
                  <a:extLst>
                    <a:ext uri="{9D8B030D-6E8A-4147-A177-3AD203B41FA5}">
                      <a16:colId xmlns:a16="http://schemas.microsoft.com/office/drawing/2014/main" val="3221113290"/>
                    </a:ext>
                  </a:extLst>
                </a:gridCol>
                <a:gridCol w="1358786">
                  <a:extLst>
                    <a:ext uri="{9D8B030D-6E8A-4147-A177-3AD203B41FA5}">
                      <a16:colId xmlns:a16="http://schemas.microsoft.com/office/drawing/2014/main" val="1028912919"/>
                    </a:ext>
                  </a:extLst>
                </a:gridCol>
                <a:gridCol w="1358786">
                  <a:extLst>
                    <a:ext uri="{9D8B030D-6E8A-4147-A177-3AD203B41FA5}">
                      <a16:colId xmlns:a16="http://schemas.microsoft.com/office/drawing/2014/main" val="3054779119"/>
                    </a:ext>
                  </a:extLst>
                </a:gridCol>
                <a:gridCol w="1358786">
                  <a:extLst>
                    <a:ext uri="{9D8B030D-6E8A-4147-A177-3AD203B41FA5}">
                      <a16:colId xmlns:a16="http://schemas.microsoft.com/office/drawing/2014/main" val="599677511"/>
                    </a:ext>
                  </a:extLst>
                </a:gridCol>
                <a:gridCol w="1358786">
                  <a:extLst>
                    <a:ext uri="{9D8B030D-6E8A-4147-A177-3AD203B41FA5}">
                      <a16:colId xmlns:a16="http://schemas.microsoft.com/office/drawing/2014/main" val="2633067513"/>
                    </a:ext>
                  </a:extLst>
                </a:gridCol>
              </a:tblGrid>
              <a:tr h="622594">
                <a:tc>
                  <a:txBody>
                    <a:bodyPr/>
                    <a:lstStyle/>
                    <a:p>
                      <a:r>
                        <a:rPr lang="en-GB" sz="1200" dirty="0"/>
                        <a:t>Activity</a:t>
                      </a:r>
                    </a:p>
                  </a:txBody>
                  <a:tcPr marL="44857" marR="44857" marT="22429" marB="22429">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Jan 2022</a:t>
                      </a:r>
                    </a:p>
                    <a:p>
                      <a:pPr algn="ctr"/>
                      <a:endParaRPr lang="en-GB" sz="1200" dirty="0"/>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Feb 2022</a:t>
                      </a:r>
                    </a:p>
                    <a:p>
                      <a:pPr algn="ctr"/>
                      <a:endParaRPr lang="en-GB" sz="1200" dirty="0"/>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Mar 2022</a:t>
                      </a:r>
                    </a:p>
                    <a:p>
                      <a:pPr algn="ctr"/>
                      <a:r>
                        <a:rPr lang="en-GB" sz="1200" dirty="0"/>
                        <a:t>Joint Committee</a:t>
                      </a:r>
                    </a:p>
                  </a:txBody>
                  <a:tcPr marL="44857" marR="44857" marT="22429" marB="22429">
                    <a:lnL w="12700" cmpd="sng">
                      <a:noFill/>
                    </a:lnL>
                    <a:lnR w="28575"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Apr 2022</a:t>
                      </a:r>
                    </a:p>
                    <a:p>
                      <a:pPr algn="ctr"/>
                      <a:endParaRPr lang="en-GB" sz="1200" dirty="0"/>
                    </a:p>
                  </a:txBody>
                  <a:tcPr marL="44857" marR="44857" marT="22429" marB="22429">
                    <a:lnL w="28575"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May 2022</a:t>
                      </a:r>
                    </a:p>
                    <a:p>
                      <a:pPr algn="ctr"/>
                      <a:endParaRPr lang="en-GB" sz="1200" dirty="0"/>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Jun 2022</a:t>
                      </a:r>
                    </a:p>
                    <a:p>
                      <a:pPr algn="ctr"/>
                      <a:r>
                        <a:rPr lang="en-GB" sz="1200" dirty="0"/>
                        <a:t>Joint Committee</a:t>
                      </a:r>
                    </a:p>
                  </a:txBody>
                  <a:tcPr marL="44857" marR="44857" marT="22429" marB="22429">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58327">
                <a:tc>
                  <a:txBody>
                    <a:bodyPr/>
                    <a:lstStyle/>
                    <a:p>
                      <a:pPr algn="l" fontAlgn="ctr"/>
                      <a:r>
                        <a:rPr lang="en-GB" sz="1200" b="1" i="0" u="none" strike="noStrike" dirty="0">
                          <a:solidFill>
                            <a:srgbClr val="000000"/>
                          </a:solidFill>
                          <a:effectLst/>
                          <a:latin typeface="Calibri" panose="020F0502020204030204" pitchFamily="34" charset="0"/>
                        </a:rPr>
                        <a:t>2021/22 Grant Offer Letter V2 </a:t>
                      </a:r>
                      <a:r>
                        <a:rPr lang="en-GB" sz="1200" b="0" i="0" u="none" strike="noStrike" dirty="0">
                          <a:solidFill>
                            <a:srgbClr val="000000"/>
                          </a:solidFill>
                          <a:effectLst/>
                          <a:latin typeface="Calibri" panose="020F0502020204030204" pitchFamily="34" charset="0"/>
                        </a:rPr>
                        <a:t>- The Stretch Dome Simulator Project secured JC  approval in December 2021 so a revision of the GoL is required to reflect this.</a:t>
                      </a:r>
                    </a:p>
                  </a:txBody>
                  <a:tcPr marL="44857" marR="44857" marT="22429" marB="22429"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21/22 Grant Offer Letter V2 </a:t>
                      </a:r>
                    </a:p>
                  </a:txBody>
                  <a:tcPr marL="44857" marR="44857" marT="22429" marB="22429"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97794934"/>
                  </a:ext>
                </a:extLst>
              </a:tr>
              <a:tr h="658327">
                <a:tc>
                  <a:txBody>
                    <a:bodyPr/>
                    <a:lstStyle/>
                    <a:p>
                      <a:pPr algn="l" fontAlgn="ctr"/>
                      <a:r>
                        <a:rPr lang="en-GB" sz="1200" b="1" i="0" u="none" strike="noStrike" dirty="0">
                          <a:solidFill>
                            <a:srgbClr val="000000"/>
                          </a:solidFill>
                          <a:effectLst/>
                          <a:latin typeface="Calibri" panose="020F0502020204030204" pitchFamily="34" charset="0"/>
                        </a:rPr>
                        <a:t>Annual Conversation </a:t>
                      </a:r>
                      <a:r>
                        <a:rPr lang="en-GB" sz="1200" b="0" i="0" u="none" strike="noStrike" dirty="0">
                          <a:solidFill>
                            <a:srgbClr val="000000"/>
                          </a:solidFill>
                          <a:effectLst/>
                          <a:latin typeface="Calibri" panose="020F0502020204030204" pitchFamily="34" charset="0"/>
                        </a:rPr>
                        <a:t>- meeting with the Accountable Body to formally review progress in reviewing the Deal.</a:t>
                      </a:r>
                    </a:p>
                  </a:txBody>
                  <a:tcPr marL="44857" marR="44857" marT="22429" marB="22429"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bg1"/>
                          </a:solidFill>
                          <a:effectLst/>
                          <a:uLnTx/>
                          <a:uFillTx/>
                          <a:latin typeface="+mn-lt"/>
                          <a:ea typeface="+mn-ea"/>
                          <a:cs typeface="+mn-cs"/>
                        </a:rPr>
                        <a:t>Annual Conversation</a:t>
                      </a:r>
                    </a:p>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bg1"/>
                          </a:solidFill>
                          <a:effectLst/>
                          <a:uLnTx/>
                          <a:uFillTx/>
                          <a:latin typeface="+mn-lt"/>
                          <a:ea typeface="+mn-ea"/>
                          <a:cs typeface="+mn-cs"/>
                        </a:rPr>
                        <a:t>10</a:t>
                      </a:r>
                      <a:r>
                        <a:rPr kumimoji="0" lang="en-GB" sz="1200" b="0" i="0" u="none" strike="noStrike" kern="1200" cap="none" spc="0" normalizeH="0" baseline="30000" noProof="0" dirty="0">
                          <a:ln>
                            <a:noFill/>
                          </a:ln>
                          <a:solidFill>
                            <a:schemeClr val="bg1"/>
                          </a:solidFill>
                          <a:effectLst/>
                          <a:uLnTx/>
                          <a:uFillTx/>
                          <a:latin typeface="+mn-lt"/>
                          <a:ea typeface="+mn-ea"/>
                          <a:cs typeface="+mn-cs"/>
                        </a:rPr>
                        <a:t>th</a:t>
                      </a:r>
                      <a:r>
                        <a:rPr kumimoji="0" lang="en-GB" sz="1200" b="0" i="0" u="none" strike="noStrike" kern="1200" cap="none" spc="0" normalizeH="0" baseline="0" noProof="0" dirty="0">
                          <a:ln>
                            <a:noFill/>
                          </a:ln>
                          <a:solidFill>
                            <a:schemeClr val="bg1"/>
                          </a:solidFill>
                          <a:effectLst/>
                          <a:uLnTx/>
                          <a:uFillTx/>
                          <a:latin typeface="+mn-lt"/>
                          <a:ea typeface="+mn-ea"/>
                          <a:cs typeface="+mn-cs"/>
                        </a:rPr>
                        <a:t> February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73692087"/>
                  </a:ext>
                </a:extLst>
              </a:tr>
              <a:tr h="658327">
                <a:tc>
                  <a:txBody>
                    <a:bodyPr/>
                    <a:lstStyle/>
                    <a:p>
                      <a:pPr lvl="0" algn="l" fontAlgn="b"/>
                      <a:r>
                        <a:rPr lang="en-GB" sz="1200" b="1" i="0" u="none" strike="noStrike" dirty="0">
                          <a:solidFill>
                            <a:srgbClr val="000000"/>
                          </a:solidFill>
                          <a:effectLst/>
                          <a:latin typeface="Calibri" panose="020F0502020204030204" pitchFamily="34" charset="0"/>
                        </a:rPr>
                        <a:t>Benefits Realisation Plan </a:t>
                      </a:r>
                      <a:r>
                        <a:rPr lang="en-GB" sz="1200" b="0" i="0" u="none" strike="noStrike" dirty="0">
                          <a:solidFill>
                            <a:srgbClr val="000000"/>
                          </a:solidFill>
                          <a:effectLst/>
                          <a:latin typeface="Calibri" panose="020F0502020204030204" pitchFamily="34" charset="0"/>
                        </a:rPr>
                        <a:t>- completion and submission of the Partnerships Benefits Realisation Plan. The BRP is being presented to JC on 11</a:t>
                      </a:r>
                      <a:r>
                        <a:rPr lang="en-GB" sz="1200" b="0" i="0" u="none" strike="noStrike" baseline="30000" dirty="0">
                          <a:solidFill>
                            <a:srgbClr val="000000"/>
                          </a:solidFill>
                          <a:effectLst/>
                          <a:latin typeface="Calibri" panose="020F0502020204030204" pitchFamily="34" charset="0"/>
                        </a:rPr>
                        <a:t>th</a:t>
                      </a:r>
                      <a:r>
                        <a:rPr lang="en-GB" sz="1200" b="0" i="0" u="none" strike="noStrike" dirty="0">
                          <a:solidFill>
                            <a:srgbClr val="000000"/>
                          </a:solidFill>
                          <a:effectLst/>
                          <a:latin typeface="Calibri" panose="020F0502020204030204" pitchFamily="34" charset="0"/>
                        </a:rPr>
                        <a:t> March 2022.</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Submit to Governments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31</a:t>
                      </a:r>
                      <a:r>
                        <a:rPr lang="en-GB" sz="1200" baseline="30000" dirty="0">
                          <a:solidFill>
                            <a:schemeClr val="bg1"/>
                          </a:solidFill>
                        </a:rPr>
                        <a:t>st</a:t>
                      </a:r>
                      <a:r>
                        <a:rPr lang="en-GB" sz="1200" dirty="0">
                          <a:solidFill>
                            <a:schemeClr val="bg1"/>
                          </a:solidFill>
                        </a:rPr>
                        <a:t> March </a:t>
                      </a: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687099798"/>
                  </a:ext>
                </a:extLst>
              </a:tr>
              <a:tr h="602708">
                <a:tc>
                  <a:txBody>
                    <a:bodyPr/>
                    <a:lstStyle/>
                    <a:p>
                      <a:pPr lvl="0" algn="l" fontAlgn="b"/>
                      <a:r>
                        <a:rPr lang="en-GB" sz="1200" b="1" i="0" u="none" strike="noStrike" dirty="0">
                          <a:solidFill>
                            <a:srgbClr val="000000"/>
                          </a:solidFill>
                          <a:effectLst/>
                          <a:latin typeface="Calibri" panose="020F0502020204030204" pitchFamily="34" charset="0"/>
                        </a:rPr>
                        <a:t>Annual Report </a:t>
                      </a:r>
                      <a:r>
                        <a:rPr lang="en-GB" sz="1200" b="0" i="0" u="none" strike="noStrike" dirty="0">
                          <a:solidFill>
                            <a:srgbClr val="000000"/>
                          </a:solidFill>
                          <a:effectLst/>
                          <a:latin typeface="Calibri" panose="020F0502020204030204" pitchFamily="34" charset="0"/>
                        </a:rPr>
                        <a:t>- presented to Joint Committee for approval on 11</a:t>
                      </a:r>
                      <a:r>
                        <a:rPr lang="en-GB" sz="1200" b="0" i="0" u="none" strike="noStrike" baseline="30000" dirty="0">
                          <a:solidFill>
                            <a:srgbClr val="000000"/>
                          </a:solidFill>
                          <a:effectLst/>
                          <a:latin typeface="Calibri" panose="020F0502020204030204" pitchFamily="34" charset="0"/>
                        </a:rPr>
                        <a:t>th</a:t>
                      </a:r>
                      <a:r>
                        <a:rPr lang="en-GB" sz="1200" b="0" i="0" u="none" strike="noStrike" dirty="0">
                          <a:solidFill>
                            <a:srgbClr val="000000"/>
                          </a:solidFill>
                          <a:effectLst/>
                          <a:latin typeface="Calibri" panose="020F0502020204030204" pitchFamily="34" charset="0"/>
                        </a:rPr>
                        <a:t> March 2022.  To be published by end of March.</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Annual Report to Joint Committee  11</a:t>
                      </a:r>
                      <a:r>
                        <a:rPr lang="en-GB" sz="1200" kern="1200" baseline="30000" dirty="0">
                          <a:solidFill>
                            <a:schemeClr val="bg1"/>
                          </a:solidFill>
                          <a:latin typeface="+mn-lt"/>
                          <a:ea typeface="+mn-ea"/>
                          <a:cs typeface="+mn-cs"/>
                        </a:rPr>
                        <a:t>th</a:t>
                      </a:r>
                      <a:r>
                        <a:rPr lang="en-GB" sz="1200" kern="1200" dirty="0">
                          <a:solidFill>
                            <a:schemeClr val="bg1"/>
                          </a:solidFill>
                          <a:latin typeface="+mn-lt"/>
                          <a:ea typeface="+mn-ea"/>
                          <a:cs typeface="+mn-cs"/>
                        </a:rPr>
                        <a:t> March</a:t>
                      </a: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81409122"/>
                  </a:ext>
                </a:extLst>
              </a:tr>
              <a:tr h="788426">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effectLst/>
                          <a:latin typeface="Calibri" panose="020F0502020204030204" pitchFamily="34" charset="0"/>
                        </a:rPr>
                        <a:t>2022/23 Ask &amp; Grant Offer Letter </a:t>
                      </a:r>
                      <a:r>
                        <a:rPr lang="en-GB" sz="1200" b="0" i="0" u="none" strike="noStrike" dirty="0">
                          <a:solidFill>
                            <a:srgbClr val="000000"/>
                          </a:solidFill>
                          <a:effectLst/>
                          <a:latin typeface="Calibri" panose="020F0502020204030204" pitchFamily="34" charset="0"/>
                        </a:rPr>
                        <a:t>- Partnerships ‘ask’ for accelerated funding from Scottish Government and letter setting out the Scottish Governments Offer to the Partnership for 22/23.</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2022/23 Ask for Acceleration to Scottish Govt </a:t>
                      </a: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22/23 Grant Offer Letter </a:t>
                      </a: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5232892"/>
                  </a:ext>
                </a:extLst>
              </a:tr>
              <a:tr h="658327">
                <a:tc>
                  <a:txBody>
                    <a:bodyPr/>
                    <a:lstStyle/>
                    <a:p>
                      <a:pPr lvl="0" algn="l" fontAlgn="b"/>
                      <a:r>
                        <a:rPr lang="en-GB" sz="1200" b="0" i="0" u="none" strike="noStrike" dirty="0">
                          <a:solidFill>
                            <a:srgbClr val="000000"/>
                          </a:solidFill>
                          <a:effectLst/>
                          <a:latin typeface="Calibri" panose="020F0502020204030204" pitchFamily="34" charset="0"/>
                        </a:rPr>
                        <a:t>Annual review of the </a:t>
                      </a:r>
                      <a:r>
                        <a:rPr lang="en-GB" sz="1200" b="1" i="0" u="none" strike="noStrike" dirty="0">
                          <a:solidFill>
                            <a:srgbClr val="000000"/>
                          </a:solidFill>
                          <a:effectLst/>
                          <a:latin typeface="Calibri" panose="020F0502020204030204" pitchFamily="34" charset="0"/>
                        </a:rPr>
                        <a:t>Implementation Plan </a:t>
                      </a:r>
                      <a:r>
                        <a:rPr lang="en-GB" sz="1200" b="0" i="0" u="none" strike="noStrike" dirty="0">
                          <a:solidFill>
                            <a:srgbClr val="000000"/>
                          </a:solidFill>
                          <a:effectLst/>
                          <a:latin typeface="Calibri" panose="020F0502020204030204" pitchFamily="34" charset="0"/>
                        </a:rPr>
                        <a:t>-</a:t>
                      </a:r>
                      <a:r>
                        <a:rPr lang="en-GB" sz="1200" b="1" i="0" u="none" strike="noStrike" dirty="0">
                          <a:solidFill>
                            <a:srgbClr val="000000"/>
                          </a:solidFill>
                          <a:effectLst/>
                          <a:latin typeface="Calibri" panose="020F0502020204030204" pitchFamily="34" charset="0"/>
                        </a:rPr>
                        <a:t> </a:t>
                      </a:r>
                      <a:r>
                        <a:rPr lang="en-GB" sz="1200" b="0" i="0" u="none" strike="noStrike" dirty="0">
                          <a:solidFill>
                            <a:srgbClr val="000000"/>
                          </a:solidFill>
                          <a:effectLst/>
                          <a:latin typeface="Calibri" panose="020F0502020204030204" pitchFamily="34" charset="0"/>
                        </a:rPr>
                        <a:t>commitment to review and submit to the Governments.  Will be informed by Benefits Realisation work.</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Submit to Governments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30</a:t>
                      </a:r>
                      <a:r>
                        <a:rPr lang="en-GB" sz="1200" kern="1200" baseline="30000" dirty="0">
                          <a:solidFill>
                            <a:schemeClr val="bg1"/>
                          </a:solidFill>
                          <a:latin typeface="+mn-lt"/>
                          <a:ea typeface="+mn-ea"/>
                          <a:cs typeface="+mn-cs"/>
                        </a:rPr>
                        <a:t>th</a:t>
                      </a:r>
                      <a:r>
                        <a:rPr lang="en-GB" sz="1200" kern="1200" dirty="0">
                          <a:solidFill>
                            <a:schemeClr val="bg1"/>
                          </a:solidFill>
                          <a:latin typeface="+mn-lt"/>
                          <a:ea typeface="+mn-ea"/>
                          <a:cs typeface="+mn-cs"/>
                        </a:rPr>
                        <a:t> June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124896103"/>
                  </a:ext>
                </a:extLst>
              </a:tr>
              <a:tr h="252614">
                <a:tc rowSpan="2">
                  <a:txBody>
                    <a:bodyPr/>
                    <a:lstStyle/>
                    <a:p>
                      <a:pPr lvl="0" algn="l" fontAlgn="b"/>
                      <a:r>
                        <a:rPr lang="en-GB" sz="1200" b="1" i="0" u="none" strike="noStrike" dirty="0">
                          <a:solidFill>
                            <a:srgbClr val="000000"/>
                          </a:solidFill>
                          <a:effectLst/>
                          <a:latin typeface="Calibri" panose="020F0502020204030204" pitchFamily="34" charset="0"/>
                        </a:rPr>
                        <a:t>Project Owner Events </a:t>
                      </a:r>
                      <a:r>
                        <a:rPr lang="en-GB" sz="1200" b="0" i="0" u="none" strike="noStrike" dirty="0">
                          <a:solidFill>
                            <a:srgbClr val="000000"/>
                          </a:solidFill>
                          <a:effectLst/>
                          <a:latin typeface="Calibri" panose="020F0502020204030204" pitchFamily="34" charset="0"/>
                        </a:rPr>
                        <a:t>- events to update Project/ Programme Owners on key messages and activities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UK</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Green Book Training</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rowSpan="2">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Project Owner Event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1</a:t>
                      </a:r>
                      <a:r>
                        <a:rPr lang="en-GB" sz="1200" baseline="30000" dirty="0">
                          <a:solidFill>
                            <a:schemeClr val="bg1"/>
                          </a:solidFill>
                        </a:rPr>
                        <a:t>st</a:t>
                      </a:r>
                      <a:r>
                        <a:rPr lang="en-GB" sz="1200" dirty="0">
                          <a:solidFill>
                            <a:schemeClr val="bg1"/>
                          </a:solidFill>
                        </a:rPr>
                        <a:t> March</a:t>
                      </a: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rowSpan="2">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Project Owner Event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63033876"/>
                  </a:ext>
                </a:extLst>
              </a:tr>
              <a:tr h="405713">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525430660"/>
                  </a:ext>
                </a:extLst>
              </a:tr>
              <a:tr h="65832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GB" sz="1200" b="1" i="0" u="none" strike="noStrike" dirty="0">
                          <a:solidFill>
                            <a:srgbClr val="000000"/>
                          </a:solidFill>
                          <a:effectLst/>
                          <a:latin typeface="Calibri" panose="020F0502020204030204" pitchFamily="34" charset="0"/>
                        </a:rPr>
                        <a:t>Scottish PMO Networking Group </a:t>
                      </a:r>
                      <a:r>
                        <a:rPr lang="en-GB" sz="1200" b="0" i="0" u="none" strike="noStrike" dirty="0">
                          <a:solidFill>
                            <a:srgbClr val="000000"/>
                          </a:solidFill>
                          <a:effectLst/>
                          <a:latin typeface="Calibri" panose="020F0502020204030204" pitchFamily="34" charset="0"/>
                        </a:rPr>
                        <a:t>- chaired and secretariat provided by Tay Cities </a:t>
                      </a:r>
                    </a:p>
                    <a:p>
                      <a:pPr marL="0" marR="0" lvl="0" indent="0" algn="l" defTabSz="457200" rtl="0" eaLnBrk="1" fontAlgn="b" latinLnBrk="0" hangingPunct="1">
                        <a:lnSpc>
                          <a:spcPct val="100000"/>
                        </a:lnSpc>
                        <a:spcBef>
                          <a:spcPts val="0"/>
                        </a:spcBef>
                        <a:spcAft>
                          <a:spcPts val="0"/>
                        </a:spcAft>
                        <a:buClrTx/>
                        <a:buSzTx/>
                        <a:buFontTx/>
                        <a:buNone/>
                        <a:tabLst/>
                        <a:defRPr/>
                      </a:pPr>
                      <a:endParaRPr lang="en-GB" sz="1200" b="0" i="0" u="none" strike="noStrike" dirty="0">
                        <a:solidFill>
                          <a:srgbClr val="000000"/>
                        </a:solidFill>
                        <a:effectLst/>
                        <a:latin typeface="Calibri" panose="020F0502020204030204" pitchFamily="34" charset="0"/>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Network Meeting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26</a:t>
                      </a:r>
                      <a:r>
                        <a:rPr lang="en-GB" sz="1200" kern="1200" baseline="30000" dirty="0">
                          <a:solidFill>
                            <a:schemeClr val="bg1"/>
                          </a:solidFill>
                          <a:latin typeface="+mn-lt"/>
                          <a:ea typeface="+mn-ea"/>
                          <a:cs typeface="+mn-cs"/>
                        </a:rPr>
                        <a:t>th</a:t>
                      </a:r>
                      <a:r>
                        <a:rPr lang="en-GB" sz="1200" kern="1200" dirty="0">
                          <a:solidFill>
                            <a:schemeClr val="bg1"/>
                          </a:solidFill>
                          <a:latin typeface="+mn-lt"/>
                          <a:ea typeface="+mn-ea"/>
                          <a:cs typeface="+mn-cs"/>
                        </a:rPr>
                        <a:t> Jan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Network Meeting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16</a:t>
                      </a:r>
                      <a:r>
                        <a:rPr lang="en-GB" sz="1200" kern="1200" baseline="30000" dirty="0">
                          <a:solidFill>
                            <a:schemeClr val="bg1"/>
                          </a:solidFill>
                          <a:latin typeface="+mn-lt"/>
                          <a:ea typeface="+mn-ea"/>
                          <a:cs typeface="+mn-cs"/>
                        </a:rPr>
                        <a:t>th</a:t>
                      </a:r>
                      <a:r>
                        <a:rPr lang="en-GB" sz="1200" kern="1200" dirty="0">
                          <a:solidFill>
                            <a:schemeClr val="bg1"/>
                          </a:solidFill>
                          <a:latin typeface="+mn-lt"/>
                          <a:ea typeface="+mn-ea"/>
                          <a:cs typeface="+mn-cs"/>
                        </a:rPr>
                        <a:t> March </a:t>
                      </a:r>
                    </a:p>
                  </a:txBody>
                  <a:tcPr marL="44857" marR="44857" marT="22429" marB="22429"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44857" marR="44857" marT="22429" marB="22429"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Network Meeting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11</a:t>
                      </a:r>
                      <a:r>
                        <a:rPr lang="en-GB" sz="1200" kern="1200" baseline="30000" dirty="0">
                          <a:solidFill>
                            <a:schemeClr val="bg1"/>
                          </a:solidFill>
                          <a:latin typeface="+mn-lt"/>
                          <a:ea typeface="+mn-ea"/>
                          <a:cs typeface="+mn-cs"/>
                        </a:rPr>
                        <a:t>th</a:t>
                      </a:r>
                      <a:r>
                        <a:rPr lang="en-GB" sz="1200" kern="1200" dirty="0">
                          <a:solidFill>
                            <a:schemeClr val="bg1"/>
                          </a:solidFill>
                          <a:latin typeface="+mn-lt"/>
                          <a:ea typeface="+mn-ea"/>
                          <a:cs typeface="+mn-cs"/>
                        </a:rPr>
                        <a:t> May </a:t>
                      </a: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44857" marR="44857" marT="22429" marB="22429"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40743946"/>
                  </a:ext>
                </a:extLst>
              </a:tr>
            </a:tbl>
          </a:graphicData>
        </a:graphic>
      </p:graphicFrame>
    </p:spTree>
    <p:extLst>
      <p:ext uri="{BB962C8B-B14F-4D97-AF65-F5344CB8AC3E}">
        <p14:creationId xmlns:p14="http://schemas.microsoft.com/office/powerpoint/2010/main" val="422103012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6E61065-BA21-485B-8AD0-CEEF5629EB28}"/>
              </a:ext>
            </a:extLst>
          </p:cNvPr>
          <p:cNvGrpSpPr/>
          <p:nvPr/>
        </p:nvGrpSpPr>
        <p:grpSpPr>
          <a:xfrm>
            <a:off x="8785229" y="361290"/>
            <a:ext cx="3162298" cy="370806"/>
            <a:chOff x="4364896" y="679982"/>
            <a:chExt cx="3369798" cy="659210"/>
          </a:xfrm>
        </p:grpSpPr>
        <p:sp>
          <p:nvSpPr>
            <p:cNvPr id="8" name="TextBox 7">
              <a:extLst>
                <a:ext uri="{FF2B5EF4-FFF2-40B4-BE49-F238E27FC236}">
                  <a16:creationId xmlns:a16="http://schemas.microsoft.com/office/drawing/2014/main" id="{DDDD95F8-3AFD-4F51-980F-A03615ECFCDC}"/>
                </a:ext>
              </a:extLst>
            </p:cNvPr>
            <p:cNvSpPr txBox="1"/>
            <p:nvPr/>
          </p:nvSpPr>
          <p:spPr>
            <a:xfrm>
              <a:off x="4364896" y="679982"/>
              <a:ext cx="1581207" cy="656590"/>
            </a:xfrm>
            <a:prstGeom prst="rect">
              <a:avLst/>
            </a:prstGeom>
            <a:noFill/>
            <a:ln>
              <a:solidFill>
                <a:schemeClr val="accent1"/>
              </a:solidFill>
            </a:ln>
          </p:spPr>
          <p:txBody>
            <a:bodyPr wrap="square" rtlCol="0">
              <a:spAutoFit/>
            </a:bodyPr>
            <a:lstStyle/>
            <a:p>
              <a:pPr defTabSz="144661">
                <a:defRPr/>
              </a:pPr>
              <a:r>
                <a:rPr lang="en-GB" sz="600" b="1" dirty="0">
                  <a:solidFill>
                    <a:prstClr val="black"/>
                  </a:solidFill>
                  <a:latin typeface="Calibri"/>
                </a:rPr>
                <a:t>Key : </a:t>
              </a:r>
              <a:r>
                <a:rPr lang="en-GB" sz="600" dirty="0">
                  <a:solidFill>
                    <a:prstClr val="black"/>
                  </a:solidFill>
                  <a:latin typeface="Calibri"/>
                </a:rPr>
                <a:t>OBC – Outline Business Case</a:t>
              </a:r>
            </a:p>
            <a:p>
              <a:pPr defTabSz="144661">
                <a:defRPr/>
              </a:pPr>
              <a:r>
                <a:rPr lang="en-GB" sz="600" dirty="0">
                  <a:solidFill>
                    <a:prstClr val="black"/>
                  </a:solidFill>
                  <a:latin typeface="Calibri"/>
                </a:rPr>
                <a:t>          FBC – Full Business Case</a:t>
              </a:r>
            </a:p>
            <a:p>
              <a:pPr defTabSz="144661">
                <a:defRPr/>
              </a:pPr>
              <a:r>
                <a:rPr lang="en-GB" sz="600" dirty="0">
                  <a:solidFill>
                    <a:prstClr val="black"/>
                  </a:solidFill>
                  <a:latin typeface="Calibri"/>
                </a:rPr>
                <a:t>          BJC – Business Justification Case</a:t>
              </a:r>
            </a:p>
          </p:txBody>
        </p:sp>
        <p:sp>
          <p:nvSpPr>
            <p:cNvPr id="9" name="TextBox 8">
              <a:extLst>
                <a:ext uri="{FF2B5EF4-FFF2-40B4-BE49-F238E27FC236}">
                  <a16:creationId xmlns:a16="http://schemas.microsoft.com/office/drawing/2014/main" id="{21F87A06-783C-42C4-9CF6-3A99EEB14CDD}"/>
                </a:ext>
              </a:extLst>
            </p:cNvPr>
            <p:cNvSpPr txBox="1"/>
            <p:nvPr/>
          </p:nvSpPr>
          <p:spPr>
            <a:xfrm>
              <a:off x="5946103" y="682602"/>
              <a:ext cx="1788591" cy="656590"/>
            </a:xfrm>
            <a:prstGeom prst="rect">
              <a:avLst/>
            </a:prstGeom>
            <a:noFill/>
            <a:ln>
              <a:solidFill>
                <a:schemeClr val="accent1"/>
              </a:solidFill>
            </a:ln>
          </p:spPr>
          <p:txBody>
            <a:bodyPr wrap="square" rtlCol="0">
              <a:spAutoFit/>
            </a:bodyPr>
            <a:lstStyle/>
            <a:p>
              <a:pPr defTabSz="144661">
                <a:defRPr/>
              </a:pPr>
              <a:r>
                <a:rPr lang="en-GB" sz="600" dirty="0">
                  <a:solidFill>
                    <a:prstClr val="black"/>
                  </a:solidFill>
                  <a:latin typeface="Calibri"/>
                </a:rPr>
                <a:t>MG- Consideration by Management Group</a:t>
              </a:r>
            </a:p>
            <a:p>
              <a:pPr defTabSz="144661">
                <a:defRPr/>
              </a:pPr>
              <a:r>
                <a:rPr lang="en-GB" sz="600" dirty="0">
                  <a:solidFill>
                    <a:prstClr val="black"/>
                  </a:solidFill>
                  <a:latin typeface="Calibri"/>
                </a:rPr>
                <a:t>JC – Decision by Joint Committee</a:t>
              </a:r>
            </a:p>
            <a:p>
              <a:pPr defTabSz="144661">
                <a:defRPr/>
              </a:pPr>
              <a:endParaRPr lang="en-GB" sz="600" dirty="0">
                <a:solidFill>
                  <a:prstClr val="black"/>
                </a:solidFill>
                <a:latin typeface="Calibri"/>
              </a:endParaRPr>
            </a:p>
          </p:txBody>
        </p:sp>
      </p:grpSp>
      <p:sp>
        <p:nvSpPr>
          <p:cNvPr id="5" name="Title 1">
            <a:extLst>
              <a:ext uri="{FF2B5EF4-FFF2-40B4-BE49-F238E27FC236}">
                <a16:creationId xmlns:a16="http://schemas.microsoft.com/office/drawing/2014/main" id="{6F7E8FA9-1B6A-465A-992E-CBC19BECFD2B}"/>
              </a:ext>
            </a:extLst>
          </p:cNvPr>
          <p:cNvSpPr>
            <a:spLocks noGrp="1"/>
          </p:cNvSpPr>
          <p:nvPr>
            <p:ph type="title"/>
          </p:nvPr>
        </p:nvSpPr>
        <p:spPr>
          <a:xfrm>
            <a:off x="1" y="0"/>
            <a:ext cx="12192000" cy="992723"/>
          </a:xfrm>
          <a:solidFill>
            <a:schemeClr val="accent2"/>
          </a:solidFill>
        </p:spPr>
        <p:txBody>
          <a:bodyPr>
            <a:noAutofit/>
          </a:bodyPr>
          <a:lstStyle/>
          <a:p>
            <a:r>
              <a:rPr lang="en-GB" sz="3600" b="1" dirty="0">
                <a:solidFill>
                  <a:schemeClr val="bg1"/>
                </a:solidFill>
              </a:rPr>
              <a:t>Year 2 Programmes/Projects Business Case Timetable</a:t>
            </a:r>
          </a:p>
        </p:txBody>
      </p:sp>
      <p:sp>
        <p:nvSpPr>
          <p:cNvPr id="2" name="TextBox 1">
            <a:extLst>
              <a:ext uri="{FF2B5EF4-FFF2-40B4-BE49-F238E27FC236}">
                <a16:creationId xmlns:a16="http://schemas.microsoft.com/office/drawing/2014/main" id="{FF061B8D-76A5-44B8-AB36-2C308D4F17D4}"/>
              </a:ext>
            </a:extLst>
          </p:cNvPr>
          <p:cNvSpPr txBox="1"/>
          <p:nvPr/>
        </p:nvSpPr>
        <p:spPr>
          <a:xfrm>
            <a:off x="4511887" y="673989"/>
            <a:ext cx="3408165" cy="276999"/>
          </a:xfrm>
          <a:prstGeom prst="rect">
            <a:avLst/>
          </a:prstGeom>
          <a:noFill/>
        </p:spPr>
        <p:txBody>
          <a:bodyPr wrap="square" rtlCol="0">
            <a:spAutoFit/>
          </a:bodyPr>
          <a:lstStyle/>
          <a:p>
            <a:pPr defTabSz="342900">
              <a:defRPr/>
            </a:pPr>
            <a:r>
              <a:rPr lang="en-GB" sz="1200" b="1" i="1" dirty="0">
                <a:solidFill>
                  <a:schemeClr val="bg1"/>
                </a:solidFill>
                <a:latin typeface="Calibri"/>
              </a:rPr>
              <a:t>Estimated volume expected at each meeting</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ext uri="{D42A27DB-BD31-4B8C-83A1-F6EECF244321}">
                <p14:modId xmlns:p14="http://schemas.microsoft.com/office/powerpoint/2010/main" val="3889806750"/>
              </p:ext>
            </p:extLst>
          </p:nvPr>
        </p:nvGraphicFramePr>
        <p:xfrm>
          <a:off x="0" y="992723"/>
          <a:ext cx="12192000" cy="5860446"/>
        </p:xfrm>
        <a:graphic>
          <a:graphicData uri="http://schemas.openxmlformats.org/drawingml/2006/table">
            <a:tbl>
              <a:tblPr firstRow="1" bandRow="1">
                <a:tableStyleId>{5C22544A-7EE6-4342-B048-85BDC9FD1C3A}</a:tableStyleId>
              </a:tblPr>
              <a:tblGrid>
                <a:gridCol w="3027165">
                  <a:extLst>
                    <a:ext uri="{9D8B030D-6E8A-4147-A177-3AD203B41FA5}">
                      <a16:colId xmlns:a16="http://schemas.microsoft.com/office/drawing/2014/main" val="20000"/>
                    </a:ext>
                  </a:extLst>
                </a:gridCol>
                <a:gridCol w="1018315">
                  <a:extLst>
                    <a:ext uri="{9D8B030D-6E8A-4147-A177-3AD203B41FA5}">
                      <a16:colId xmlns:a16="http://schemas.microsoft.com/office/drawing/2014/main" val="2426288670"/>
                    </a:ext>
                  </a:extLst>
                </a:gridCol>
                <a:gridCol w="1018315">
                  <a:extLst>
                    <a:ext uri="{9D8B030D-6E8A-4147-A177-3AD203B41FA5}">
                      <a16:colId xmlns:a16="http://schemas.microsoft.com/office/drawing/2014/main" val="3221113290"/>
                    </a:ext>
                  </a:extLst>
                </a:gridCol>
                <a:gridCol w="1018315">
                  <a:extLst>
                    <a:ext uri="{9D8B030D-6E8A-4147-A177-3AD203B41FA5}">
                      <a16:colId xmlns:a16="http://schemas.microsoft.com/office/drawing/2014/main" val="1028912919"/>
                    </a:ext>
                  </a:extLst>
                </a:gridCol>
                <a:gridCol w="1018315">
                  <a:extLst>
                    <a:ext uri="{9D8B030D-6E8A-4147-A177-3AD203B41FA5}">
                      <a16:colId xmlns:a16="http://schemas.microsoft.com/office/drawing/2014/main" val="3054779119"/>
                    </a:ext>
                  </a:extLst>
                </a:gridCol>
                <a:gridCol w="1018315">
                  <a:extLst>
                    <a:ext uri="{9D8B030D-6E8A-4147-A177-3AD203B41FA5}">
                      <a16:colId xmlns:a16="http://schemas.microsoft.com/office/drawing/2014/main" val="599677511"/>
                    </a:ext>
                  </a:extLst>
                </a:gridCol>
                <a:gridCol w="1018315">
                  <a:extLst>
                    <a:ext uri="{9D8B030D-6E8A-4147-A177-3AD203B41FA5}">
                      <a16:colId xmlns:a16="http://schemas.microsoft.com/office/drawing/2014/main" val="2633067513"/>
                    </a:ext>
                  </a:extLst>
                </a:gridCol>
                <a:gridCol w="1018315">
                  <a:extLst>
                    <a:ext uri="{9D8B030D-6E8A-4147-A177-3AD203B41FA5}">
                      <a16:colId xmlns:a16="http://schemas.microsoft.com/office/drawing/2014/main" val="456751875"/>
                    </a:ext>
                  </a:extLst>
                </a:gridCol>
                <a:gridCol w="1018315">
                  <a:extLst>
                    <a:ext uri="{9D8B030D-6E8A-4147-A177-3AD203B41FA5}">
                      <a16:colId xmlns:a16="http://schemas.microsoft.com/office/drawing/2014/main" val="3994861660"/>
                    </a:ext>
                  </a:extLst>
                </a:gridCol>
                <a:gridCol w="1018315">
                  <a:extLst>
                    <a:ext uri="{9D8B030D-6E8A-4147-A177-3AD203B41FA5}">
                      <a16:colId xmlns:a16="http://schemas.microsoft.com/office/drawing/2014/main" val="4092413023"/>
                    </a:ext>
                  </a:extLst>
                </a:gridCol>
              </a:tblGrid>
              <a:tr h="556198">
                <a:tc>
                  <a:txBody>
                    <a:bodyPr/>
                    <a:lstStyle/>
                    <a:p>
                      <a:r>
                        <a:rPr lang="en-GB" sz="1200" dirty="0"/>
                        <a:t>Project/Programme </a:t>
                      </a:r>
                    </a:p>
                  </a:txBody>
                  <a:tcPr marL="33643" marR="33643" marT="16822" marB="16822">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Jan 2022</a:t>
                      </a:r>
                    </a:p>
                    <a:p>
                      <a:pPr algn="ctr"/>
                      <a:endParaRPr lang="en-GB" sz="12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Feb 2022</a:t>
                      </a:r>
                    </a:p>
                    <a:p>
                      <a:pPr algn="ctr"/>
                      <a:endParaRPr lang="en-GB" sz="12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Mar 2022</a:t>
                      </a:r>
                    </a:p>
                    <a:p>
                      <a:pPr algn="ctr"/>
                      <a:r>
                        <a:rPr lang="en-GB" sz="1200" dirty="0"/>
                        <a:t>Joint Committee</a:t>
                      </a:r>
                    </a:p>
                  </a:txBody>
                  <a:tcPr marL="33643" marR="33643" marT="16822" marB="16822">
                    <a:lnL w="12700" cmpd="sng">
                      <a:noFill/>
                    </a:lnL>
                    <a:lnR w="28575"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Apr 2022</a:t>
                      </a:r>
                    </a:p>
                    <a:p>
                      <a:pPr algn="ctr"/>
                      <a:endParaRPr lang="en-GB" sz="1200" dirty="0"/>
                    </a:p>
                  </a:txBody>
                  <a:tcPr marL="33643" marR="33643" marT="16822" marB="16822">
                    <a:lnL w="28575"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May 2022</a:t>
                      </a:r>
                    </a:p>
                    <a:p>
                      <a:pPr algn="ctr"/>
                      <a:endParaRPr lang="en-GB" sz="12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Jun 2022</a:t>
                      </a:r>
                    </a:p>
                    <a:p>
                      <a:pPr algn="ctr"/>
                      <a:r>
                        <a:rPr lang="en-GB" sz="1200" dirty="0"/>
                        <a:t>Joint Committee</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Jul 2022</a:t>
                      </a:r>
                    </a:p>
                    <a:p>
                      <a:pPr algn="ctr"/>
                      <a:endParaRPr lang="en-GB" sz="12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Aug 2022</a:t>
                      </a:r>
                    </a:p>
                    <a:p>
                      <a:pPr algn="ctr"/>
                      <a:endParaRPr lang="en-GB" sz="12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Sep 2022</a:t>
                      </a:r>
                    </a:p>
                    <a:p>
                      <a:pPr algn="ctr"/>
                      <a:r>
                        <a:rPr lang="en-GB" sz="1200" dirty="0"/>
                        <a:t>Joint Committee</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22940">
                <a:tc gridSpan="10">
                  <a:txBody>
                    <a:bodyPr/>
                    <a:lstStyle/>
                    <a:p>
                      <a:pPr lvl="0" algn="ctr" fontAlgn="b"/>
                      <a:r>
                        <a:rPr lang="en-US" sz="1200" b="1" i="0" u="none" strike="noStrike" dirty="0">
                          <a:solidFill>
                            <a:schemeClr val="tx1"/>
                          </a:solidFill>
                          <a:effectLst/>
                          <a:latin typeface="Calibri" panose="020F0502020204030204" pitchFamily="34" charset="0"/>
                        </a:rPr>
                        <a:t>Year 2 (21/22) profiled Projects/Programmes </a:t>
                      </a:r>
                    </a:p>
                    <a:p>
                      <a:pPr lvl="0" algn="ctr" fontAlgn="b"/>
                      <a:endParaRPr lang="en-GB" sz="1200" b="1" i="0" u="none" strike="noStrike" dirty="0">
                        <a:solidFill>
                          <a:schemeClr val="tx1"/>
                        </a:solidFill>
                        <a:effectLst/>
                        <a:latin typeface="Calibri" panose="020F0502020204030204" pitchFamily="34" charset="0"/>
                      </a:endParaRPr>
                    </a:p>
                  </a:txBody>
                  <a:tcPr marL="30443" marR="30443" marT="15222" marB="15222">
                    <a:lnL w="12700" cmpd="sng">
                      <a:noFill/>
                    </a:lnL>
                    <a:lnR w="28575"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1000" b="1" i="0" u="none" strike="noStrike" dirty="0">
                        <a:solidFill>
                          <a:schemeClr val="tx1"/>
                        </a:solidFill>
                        <a:effectLst/>
                        <a:latin typeface="Calibri" panose="020F0502020204030204" pitchFamily="34" charset="0"/>
                      </a:endParaRPr>
                    </a:p>
                  </a:txBody>
                  <a:tcPr marL="54121" marR="54121" marT="27061" marB="27061">
                    <a:lnL w="12700" cmpd="sng">
                      <a:noFill/>
                    </a:lnL>
                    <a:lnR w="12700" cmpd="sng">
                      <a:noFill/>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1000" b="1" i="0" u="none" strike="noStrike" dirty="0">
                        <a:solidFill>
                          <a:schemeClr val="tx1"/>
                        </a:solidFill>
                        <a:effectLst/>
                        <a:latin typeface="Calibri" panose="020F0502020204030204" pitchFamily="34" charset="0"/>
                      </a:endParaRPr>
                    </a:p>
                  </a:txBody>
                  <a:tcPr marL="54121" marR="54121" marT="27061" marB="27061">
                    <a:lnL w="12700" cmpd="sng">
                      <a:noFill/>
                    </a:lnL>
                    <a:lnR w="12700" cmpd="sng">
                      <a:noFill/>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1000" b="1" i="0" u="none" strike="noStrike" dirty="0">
                        <a:solidFill>
                          <a:schemeClr val="tx1"/>
                        </a:solidFill>
                        <a:effectLst/>
                        <a:latin typeface="Calibri" panose="020F0502020204030204" pitchFamily="34" charset="0"/>
                      </a:endParaRPr>
                    </a:p>
                  </a:txBody>
                  <a:tcPr marL="54121" marR="54121" marT="27061" marB="27061">
                    <a:lnL w="12700" cmpd="sng">
                      <a:noFill/>
                    </a:lnL>
                    <a:lnR w="12700" cmpd="sng">
                      <a:noFill/>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1200" b="1" i="0" u="none" strike="noStrike" dirty="0">
                        <a:solidFill>
                          <a:schemeClr val="tx1"/>
                        </a:solidFill>
                        <a:effectLst/>
                        <a:latin typeface="Calibri" panose="020F0502020204030204" pitchFamily="34" charset="0"/>
                      </a:endParaRPr>
                    </a:p>
                  </a:txBody>
                  <a:tcPr marL="40591" marR="40591" marT="20296" marB="20296">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1200" b="1" i="0" u="none" strike="noStrike" dirty="0">
                        <a:solidFill>
                          <a:schemeClr val="tx1"/>
                        </a:solidFill>
                        <a:effectLst/>
                        <a:latin typeface="Calibri" panose="020F0502020204030204" pitchFamily="34" charset="0"/>
                      </a:endParaRPr>
                    </a:p>
                  </a:txBody>
                  <a:tcPr marL="40591" marR="40591" marT="20296" marB="20296">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1200" b="1" i="0" u="none" strike="noStrike" dirty="0">
                        <a:solidFill>
                          <a:schemeClr val="tx1"/>
                        </a:solidFill>
                        <a:effectLst/>
                        <a:latin typeface="Calibri" panose="020F0502020204030204" pitchFamily="34" charset="0"/>
                      </a:endParaRPr>
                    </a:p>
                  </a:txBody>
                  <a:tcPr marL="40591" marR="40591" marT="20296" marB="20296">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900" b="1" i="0" u="none" strike="noStrike" dirty="0">
                        <a:solidFill>
                          <a:schemeClr val="tx1"/>
                        </a:solidFill>
                        <a:effectLst/>
                        <a:latin typeface="Calibri" panose="020F0502020204030204" pitchFamily="34" charset="0"/>
                      </a:endParaRPr>
                    </a:p>
                  </a:txBody>
                  <a:tcPr marL="30443" marR="30443" marT="15222" marB="15222">
                    <a:lnL w="12700" cmpd="sng">
                      <a:noFill/>
                    </a:lnL>
                    <a:lnR w="28575"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900" b="1" i="0" u="none" strike="noStrike" dirty="0">
                        <a:solidFill>
                          <a:schemeClr val="tx1"/>
                        </a:solidFill>
                        <a:effectLst/>
                        <a:latin typeface="Calibri" panose="020F0502020204030204" pitchFamily="34" charset="0"/>
                      </a:endParaRPr>
                    </a:p>
                  </a:txBody>
                  <a:tcPr marL="30443" marR="30443" marT="15222" marB="15222">
                    <a:lnL w="12700" cmpd="sng">
                      <a:noFill/>
                    </a:lnL>
                    <a:lnR w="28575"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hMerge="1">
                  <a:txBody>
                    <a:bodyPr/>
                    <a:lstStyle/>
                    <a:p>
                      <a:pPr lvl="0" algn="ctr" fontAlgn="b"/>
                      <a:endParaRPr lang="en-GB" sz="900" b="1" i="0" u="none" strike="noStrike" dirty="0">
                        <a:solidFill>
                          <a:schemeClr val="tx1"/>
                        </a:solidFill>
                        <a:effectLst/>
                        <a:latin typeface="Calibri" panose="020F0502020204030204" pitchFamily="34" charset="0"/>
                      </a:endParaRPr>
                    </a:p>
                  </a:txBody>
                  <a:tcPr marL="30443" marR="30443" marT="15222" marB="15222">
                    <a:lnL w="12700" cmpd="sng">
                      <a:noFill/>
                    </a:lnL>
                    <a:lnR w="28575"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74803587"/>
                  </a:ext>
                </a:extLst>
              </a:tr>
              <a:tr h="432809">
                <a:tc>
                  <a:txBody>
                    <a:bodyPr/>
                    <a:lstStyle/>
                    <a:p>
                      <a:pPr algn="l" fontAlgn="ctr"/>
                      <a:r>
                        <a:rPr lang="en-GB" sz="1200" b="0" i="0" u="none" strike="noStrike" dirty="0">
                          <a:solidFill>
                            <a:srgbClr val="000000"/>
                          </a:solidFill>
                          <a:effectLst/>
                          <a:latin typeface="Calibri" panose="020F0502020204030204" pitchFamily="34" charset="0"/>
                        </a:rPr>
                        <a:t>TCD007 </a:t>
                      </a:r>
                      <a:r>
                        <a:rPr lang="en-GB" sz="1200" b="1" i="0" u="none" strike="noStrike" dirty="0">
                          <a:solidFill>
                            <a:srgbClr val="000000"/>
                          </a:solidFill>
                          <a:effectLst/>
                          <a:latin typeface="Calibri" panose="020F0502020204030204" pitchFamily="34" charset="0"/>
                        </a:rPr>
                        <a:t>5G Digital Testbeds</a:t>
                      </a:r>
                      <a:endParaRPr lang="en-GB" sz="12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BJC to MG</a:t>
                      </a:r>
                    </a:p>
                  </a:txBody>
                  <a:tcPr marL="33643" marR="33643" marT="16822" marB="168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BJC to JC</a:t>
                      </a:r>
                    </a:p>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89992568"/>
                  </a:ext>
                </a:extLst>
              </a:tr>
              <a:tr h="730885">
                <a:tc>
                  <a:txBody>
                    <a:bodyPr/>
                    <a:lstStyle/>
                    <a:p>
                      <a:pPr algn="l" fontAlgn="ctr"/>
                      <a:r>
                        <a:rPr lang="en-GB" sz="1200" b="0" i="0" u="none" strike="noStrike" dirty="0">
                          <a:solidFill>
                            <a:srgbClr val="000000"/>
                          </a:solidFill>
                          <a:effectLst/>
                          <a:latin typeface="Calibri" panose="020F0502020204030204" pitchFamily="34" charset="0"/>
                        </a:rPr>
                        <a:t>TCD008 </a:t>
                      </a:r>
                      <a:r>
                        <a:rPr lang="en-GB" sz="1200" b="1" i="0" u="none" strike="noStrike" dirty="0">
                          <a:solidFill>
                            <a:srgbClr val="000000"/>
                          </a:solidFill>
                          <a:effectLst/>
                          <a:latin typeface="Calibri" panose="020F0502020204030204" pitchFamily="34" charset="0"/>
                        </a:rPr>
                        <a:t>Low Carbon Transport and Active Travel Hubs (Programme OBC &amp; Phase 1 Project FBC)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Programme OBC to MG (</a:t>
                      </a:r>
                      <a:r>
                        <a:rPr lang="en-GB" sz="1200" dirty="0" err="1">
                          <a:solidFill>
                            <a:schemeClr val="tx1"/>
                          </a:solidFill>
                        </a:rPr>
                        <a:t>inc.</a:t>
                      </a:r>
                      <a:r>
                        <a:rPr lang="en-GB" sz="1200" dirty="0">
                          <a:solidFill>
                            <a:schemeClr val="tx1"/>
                          </a:solidFill>
                        </a:rPr>
                        <a:t> phase 1 FBC) </a:t>
                      </a:r>
                    </a:p>
                  </a:txBody>
                  <a:tcPr marL="33643" marR="33643" marT="16822" marB="16822"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Programme OBC to MG (</a:t>
                      </a:r>
                      <a:r>
                        <a:rPr lang="en-GB" sz="1200" dirty="0" err="1">
                          <a:solidFill>
                            <a:schemeClr val="bg1"/>
                          </a:solidFill>
                        </a:rPr>
                        <a:t>inc.</a:t>
                      </a:r>
                      <a:r>
                        <a:rPr lang="en-GB" sz="1200" dirty="0">
                          <a:solidFill>
                            <a:schemeClr val="bg1"/>
                          </a:solidFill>
                        </a:rPr>
                        <a:t> phase 1 FBC)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97794934"/>
                  </a:ext>
                </a:extLst>
              </a:tr>
              <a:tr h="515169">
                <a:tc>
                  <a:txBody>
                    <a:bodyPr/>
                    <a:lstStyle/>
                    <a:p>
                      <a:pPr algn="l" fontAlgn="ctr"/>
                      <a:r>
                        <a:rPr lang="en-GB" sz="1200" b="0" i="0" u="none" strike="noStrike" dirty="0">
                          <a:solidFill>
                            <a:srgbClr val="000000"/>
                          </a:solidFill>
                          <a:effectLst/>
                          <a:latin typeface="Calibri" panose="020F0502020204030204" pitchFamily="34" charset="0"/>
                        </a:rPr>
                        <a:t>TCD025 </a:t>
                      </a:r>
                      <a:r>
                        <a:rPr lang="en-GB" sz="1200" b="1" i="0" u="none" strike="noStrike" dirty="0">
                          <a:solidFill>
                            <a:srgbClr val="000000"/>
                          </a:solidFill>
                          <a:effectLst/>
                          <a:latin typeface="Calibri" panose="020F0502020204030204" pitchFamily="34" charset="0"/>
                        </a:rPr>
                        <a:t>Tay Cities Engineering Partnership</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FBC to MG</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bg1"/>
                          </a:solidFill>
                          <a:effectLst/>
                          <a:uLnTx/>
                          <a:uFillTx/>
                          <a:latin typeface="+mn-lt"/>
                          <a:ea typeface="+mn-ea"/>
                          <a:cs typeface="+mn-cs"/>
                        </a:rPr>
                        <a:t>FBC to JC</a:t>
                      </a: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chemeClr val="bg1"/>
                        </a:solidFill>
                        <a:effectLst/>
                        <a:uLnTx/>
                        <a:uFillTx/>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73692087"/>
                  </a:ext>
                </a:extLst>
              </a:tr>
              <a:tr h="701771">
                <a:tc>
                  <a:txBody>
                    <a:bodyPr/>
                    <a:lstStyle/>
                    <a:p>
                      <a:pPr lvl="0" algn="l" fontAlgn="b"/>
                      <a:r>
                        <a:rPr lang="en-GB" sz="1200" b="0" i="0" u="none" strike="noStrike" dirty="0">
                          <a:solidFill>
                            <a:srgbClr val="000000"/>
                          </a:solidFill>
                          <a:effectLst/>
                          <a:latin typeface="Calibri" panose="020F0502020204030204" pitchFamily="34" charset="0"/>
                        </a:rPr>
                        <a:t>TCD024 Tay Cities </a:t>
                      </a:r>
                      <a:r>
                        <a:rPr lang="en-GB" sz="1200" b="1" i="0" u="none" strike="noStrike" dirty="0">
                          <a:solidFill>
                            <a:srgbClr val="000000"/>
                          </a:solidFill>
                          <a:effectLst/>
                          <a:latin typeface="Calibri" panose="020F0502020204030204" pitchFamily="34" charset="0"/>
                        </a:rPr>
                        <a:t>Skills and Employability Development Programme</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Programme OBC to MG</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(incl. Project Manager BJC)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Programme OBC to JC</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(incl. Project Manager BJC) </a:t>
                      </a: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687099798"/>
                  </a:ext>
                </a:extLst>
              </a:tr>
              <a:tr h="608533">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 </a:t>
                      </a:r>
                      <a:r>
                        <a:rPr lang="en-GB" sz="1200" b="1" i="0" u="none" strike="noStrike" dirty="0">
                          <a:solidFill>
                            <a:srgbClr val="000000"/>
                          </a:solidFill>
                          <a:effectLst/>
                          <a:latin typeface="Calibri" panose="020F0502020204030204" pitchFamily="34" charset="0"/>
                        </a:rPr>
                        <a:t>Digital Skills Project</a:t>
                      </a:r>
                      <a:endParaRPr lang="en-GB" sz="12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BJC to JC</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981409122"/>
                  </a:ext>
                </a:extLst>
              </a:tr>
              <a:tr h="608533">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 </a:t>
                      </a:r>
                      <a:r>
                        <a:rPr lang="en-GB" sz="1200" b="1" i="0" u="none" strike="noStrike" dirty="0">
                          <a:solidFill>
                            <a:srgbClr val="000000"/>
                          </a:solidFill>
                          <a:effectLst/>
                          <a:latin typeface="Calibri" panose="020F0502020204030204" pitchFamily="34" charset="0"/>
                        </a:rPr>
                        <a:t>Life Sciences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BJC to JC</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124896103"/>
                  </a:ext>
                </a:extLst>
              </a:tr>
              <a:tr h="608533">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  </a:t>
                      </a:r>
                      <a:r>
                        <a:rPr lang="en-GB" sz="1200" b="1" i="0" u="none" strike="noStrike" dirty="0">
                          <a:solidFill>
                            <a:srgbClr val="000000"/>
                          </a:solidFill>
                          <a:effectLst/>
                          <a:latin typeface="Calibri" panose="020F0502020204030204" pitchFamily="34" charset="0"/>
                        </a:rPr>
                        <a:t>SMEs Project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OBC to MG </a:t>
                      </a: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FBC to MG</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FBC to JC</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695367562"/>
                  </a:ext>
                </a:extLst>
              </a:tr>
              <a:tr h="608533">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 </a:t>
                      </a:r>
                      <a:r>
                        <a:rPr lang="en-GB" sz="1200" b="1" i="0" u="none" strike="noStrike" dirty="0">
                          <a:solidFill>
                            <a:srgbClr val="000000"/>
                          </a:solidFill>
                          <a:effectLst/>
                          <a:latin typeface="Calibri" panose="020F0502020204030204" pitchFamily="34" charset="0"/>
                        </a:rPr>
                        <a:t>Hospitality Project</a:t>
                      </a:r>
                      <a:endParaRPr lang="en-GB" sz="12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OBC </a:t>
                      </a:r>
                    </a:p>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to MG </a:t>
                      </a: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445948355"/>
                  </a:ext>
                </a:extLst>
              </a:tr>
            </a:tbl>
          </a:graphicData>
        </a:graphic>
      </p:graphicFrame>
      <p:sp>
        <p:nvSpPr>
          <p:cNvPr id="19" name="TextBox 18">
            <a:extLst>
              <a:ext uri="{FF2B5EF4-FFF2-40B4-BE49-F238E27FC236}">
                <a16:creationId xmlns:a16="http://schemas.microsoft.com/office/drawing/2014/main" id="{F0FF4EF5-B72A-4BA8-8D7D-3A08A5322255}"/>
              </a:ext>
            </a:extLst>
          </p:cNvPr>
          <p:cNvSpPr txBox="1"/>
          <p:nvPr/>
        </p:nvSpPr>
        <p:spPr>
          <a:xfrm rot="16200000">
            <a:off x="5387473" y="4600383"/>
            <a:ext cx="1656995" cy="276999"/>
          </a:xfrm>
          <a:prstGeom prst="rect">
            <a:avLst/>
          </a:prstGeom>
          <a:noFill/>
        </p:spPr>
        <p:txBody>
          <a:bodyPr wrap="square" rtlCol="0">
            <a:spAutoFit/>
          </a:bodyPr>
          <a:lstStyle/>
          <a:p>
            <a:pPr algn="ctr" defTabSz="342900">
              <a:defRPr/>
            </a:pPr>
            <a:r>
              <a:rPr lang="en-GB" sz="1200" b="1" i="1" dirty="0">
                <a:solidFill>
                  <a:prstClr val="black"/>
                </a:solidFill>
                <a:latin typeface="Calibri"/>
              </a:rPr>
              <a:t>2021/22 YEAR END</a:t>
            </a:r>
          </a:p>
        </p:txBody>
      </p:sp>
      <p:grpSp>
        <p:nvGrpSpPr>
          <p:cNvPr id="11" name="Group 10">
            <a:extLst>
              <a:ext uri="{FF2B5EF4-FFF2-40B4-BE49-F238E27FC236}">
                <a16:creationId xmlns:a16="http://schemas.microsoft.com/office/drawing/2014/main" id="{1E7732BC-2780-4F35-8620-A3EB98C0446A}"/>
              </a:ext>
            </a:extLst>
          </p:cNvPr>
          <p:cNvGrpSpPr/>
          <p:nvPr/>
        </p:nvGrpSpPr>
        <p:grpSpPr>
          <a:xfrm>
            <a:off x="8785229" y="661683"/>
            <a:ext cx="3162298" cy="371452"/>
            <a:chOff x="4364896" y="743082"/>
            <a:chExt cx="3369798" cy="660359"/>
          </a:xfrm>
        </p:grpSpPr>
        <p:sp>
          <p:nvSpPr>
            <p:cNvPr id="12" name="TextBox 11">
              <a:extLst>
                <a:ext uri="{FF2B5EF4-FFF2-40B4-BE49-F238E27FC236}">
                  <a16:creationId xmlns:a16="http://schemas.microsoft.com/office/drawing/2014/main" id="{3ED1E1AD-518D-433D-BF27-707B69625D4A}"/>
                </a:ext>
              </a:extLst>
            </p:cNvPr>
            <p:cNvSpPr txBox="1"/>
            <p:nvPr/>
          </p:nvSpPr>
          <p:spPr>
            <a:xfrm>
              <a:off x="4364896" y="743082"/>
              <a:ext cx="1581207" cy="656590"/>
            </a:xfrm>
            <a:prstGeom prst="rect">
              <a:avLst/>
            </a:prstGeom>
            <a:noFill/>
            <a:ln>
              <a:solidFill>
                <a:schemeClr val="accent1"/>
              </a:solidFill>
            </a:ln>
          </p:spPr>
          <p:txBody>
            <a:bodyPr wrap="square" rtlCol="0">
              <a:spAutoFit/>
            </a:bodyPr>
            <a:lstStyle/>
            <a:p>
              <a:pPr defTabSz="144661">
                <a:defRPr/>
              </a:pPr>
              <a:r>
                <a:rPr lang="en-GB" sz="600" b="1" dirty="0">
                  <a:solidFill>
                    <a:prstClr val="black"/>
                  </a:solidFill>
                  <a:latin typeface="Calibri"/>
                </a:rPr>
                <a:t>Key : </a:t>
              </a:r>
              <a:r>
                <a:rPr lang="en-GB" sz="600" dirty="0">
                  <a:solidFill>
                    <a:prstClr val="black"/>
                  </a:solidFill>
                  <a:latin typeface="Calibri"/>
                </a:rPr>
                <a:t>OBC – Outline Business Case</a:t>
              </a:r>
            </a:p>
            <a:p>
              <a:pPr defTabSz="144661">
                <a:defRPr/>
              </a:pPr>
              <a:r>
                <a:rPr lang="en-GB" sz="600" dirty="0">
                  <a:solidFill>
                    <a:prstClr val="black"/>
                  </a:solidFill>
                  <a:latin typeface="Calibri"/>
                </a:rPr>
                <a:t>          FBC – Full Business Case</a:t>
              </a:r>
            </a:p>
            <a:p>
              <a:pPr defTabSz="144661">
                <a:defRPr/>
              </a:pPr>
              <a:r>
                <a:rPr lang="en-GB" sz="600" dirty="0">
                  <a:solidFill>
                    <a:prstClr val="black"/>
                  </a:solidFill>
                  <a:latin typeface="Calibri"/>
                </a:rPr>
                <a:t>          BJC – Business Justification Case</a:t>
              </a:r>
            </a:p>
          </p:txBody>
        </p:sp>
        <p:sp>
          <p:nvSpPr>
            <p:cNvPr id="13" name="TextBox 12">
              <a:extLst>
                <a:ext uri="{FF2B5EF4-FFF2-40B4-BE49-F238E27FC236}">
                  <a16:creationId xmlns:a16="http://schemas.microsoft.com/office/drawing/2014/main" id="{08FE0C0F-1022-4AF4-8805-07511B726011}"/>
                </a:ext>
              </a:extLst>
            </p:cNvPr>
            <p:cNvSpPr txBox="1"/>
            <p:nvPr/>
          </p:nvSpPr>
          <p:spPr>
            <a:xfrm>
              <a:off x="5946103" y="746851"/>
              <a:ext cx="1788591" cy="656590"/>
            </a:xfrm>
            <a:prstGeom prst="rect">
              <a:avLst/>
            </a:prstGeom>
            <a:noFill/>
            <a:ln>
              <a:solidFill>
                <a:schemeClr val="accent1"/>
              </a:solidFill>
            </a:ln>
          </p:spPr>
          <p:txBody>
            <a:bodyPr wrap="square" rtlCol="0">
              <a:spAutoFit/>
            </a:bodyPr>
            <a:lstStyle/>
            <a:p>
              <a:pPr defTabSz="144661">
                <a:defRPr/>
              </a:pPr>
              <a:r>
                <a:rPr lang="en-GB" sz="600" dirty="0">
                  <a:solidFill>
                    <a:prstClr val="black"/>
                  </a:solidFill>
                  <a:latin typeface="Calibri"/>
                </a:rPr>
                <a:t>MG- Consideration by Management Group</a:t>
              </a:r>
            </a:p>
            <a:p>
              <a:pPr defTabSz="144661">
                <a:defRPr/>
              </a:pPr>
              <a:r>
                <a:rPr lang="en-GB" sz="600" dirty="0">
                  <a:solidFill>
                    <a:prstClr val="black"/>
                  </a:solidFill>
                  <a:latin typeface="Calibri"/>
                </a:rPr>
                <a:t>JC – Decision by Joint Committee</a:t>
              </a:r>
            </a:p>
            <a:p>
              <a:pPr defTabSz="144661">
                <a:defRPr/>
              </a:pPr>
              <a:endParaRPr lang="en-GB" sz="600" dirty="0">
                <a:solidFill>
                  <a:prstClr val="black"/>
                </a:solidFill>
                <a:latin typeface="Calibri"/>
              </a:endParaRPr>
            </a:p>
          </p:txBody>
        </p:sp>
      </p:grpSp>
    </p:spTree>
    <p:extLst>
      <p:ext uri="{BB962C8B-B14F-4D97-AF65-F5344CB8AC3E}">
        <p14:creationId xmlns:p14="http://schemas.microsoft.com/office/powerpoint/2010/main" val="340237252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7E8FA9-1B6A-465A-992E-CBC19BECFD2B}"/>
              </a:ext>
            </a:extLst>
          </p:cNvPr>
          <p:cNvSpPr>
            <a:spLocks noGrp="1"/>
          </p:cNvSpPr>
          <p:nvPr>
            <p:ph type="title"/>
          </p:nvPr>
        </p:nvSpPr>
        <p:spPr>
          <a:xfrm>
            <a:off x="0" y="1"/>
            <a:ext cx="12191999" cy="1170422"/>
          </a:xfrm>
          <a:solidFill>
            <a:schemeClr val="accent2"/>
          </a:solidFill>
        </p:spPr>
        <p:txBody>
          <a:bodyPr>
            <a:noAutofit/>
          </a:bodyPr>
          <a:lstStyle/>
          <a:p>
            <a:r>
              <a:rPr lang="en-GB" sz="3600" b="1" dirty="0">
                <a:solidFill>
                  <a:schemeClr val="bg1"/>
                </a:solidFill>
              </a:rPr>
              <a:t>Year 3 Programmes/Projects Business Case Timetable</a:t>
            </a:r>
          </a:p>
        </p:txBody>
      </p:sp>
      <p:sp>
        <p:nvSpPr>
          <p:cNvPr id="2" name="TextBox 1">
            <a:extLst>
              <a:ext uri="{FF2B5EF4-FFF2-40B4-BE49-F238E27FC236}">
                <a16:creationId xmlns:a16="http://schemas.microsoft.com/office/drawing/2014/main" id="{FF061B8D-76A5-44B8-AB36-2C308D4F17D4}"/>
              </a:ext>
            </a:extLst>
          </p:cNvPr>
          <p:cNvSpPr txBox="1"/>
          <p:nvPr/>
        </p:nvSpPr>
        <p:spPr>
          <a:xfrm>
            <a:off x="4584333" y="825486"/>
            <a:ext cx="3023329" cy="276999"/>
          </a:xfrm>
          <a:prstGeom prst="rect">
            <a:avLst/>
          </a:prstGeom>
          <a:noFill/>
        </p:spPr>
        <p:txBody>
          <a:bodyPr wrap="square" rtlCol="0">
            <a:spAutoFit/>
          </a:bodyPr>
          <a:lstStyle/>
          <a:p>
            <a:pPr defTabSz="342900">
              <a:defRPr/>
            </a:pPr>
            <a:r>
              <a:rPr lang="en-GB" sz="1200" b="1" i="1" dirty="0">
                <a:solidFill>
                  <a:schemeClr val="bg1"/>
                </a:solidFill>
                <a:latin typeface="Calibri"/>
              </a:rPr>
              <a:t>Estimated volume expected at each meeting</a:t>
            </a:r>
          </a:p>
        </p:txBody>
      </p:sp>
      <p:graphicFrame>
        <p:nvGraphicFramePr>
          <p:cNvPr id="10" name="Content Placeholder 3">
            <a:extLst>
              <a:ext uri="{FF2B5EF4-FFF2-40B4-BE49-F238E27FC236}">
                <a16:creationId xmlns:a16="http://schemas.microsoft.com/office/drawing/2014/main" id="{507F8F40-B433-413B-BEE0-1664A6A8822C}"/>
              </a:ext>
            </a:extLst>
          </p:cNvPr>
          <p:cNvGraphicFramePr>
            <a:graphicFrameLocks/>
          </p:cNvGraphicFramePr>
          <p:nvPr>
            <p:extLst>
              <p:ext uri="{D42A27DB-BD31-4B8C-83A1-F6EECF244321}">
                <p14:modId xmlns:p14="http://schemas.microsoft.com/office/powerpoint/2010/main" val="770683964"/>
              </p:ext>
            </p:extLst>
          </p:nvPr>
        </p:nvGraphicFramePr>
        <p:xfrm>
          <a:off x="-3" y="1170423"/>
          <a:ext cx="12191999" cy="5687576"/>
        </p:xfrm>
        <a:graphic>
          <a:graphicData uri="http://schemas.openxmlformats.org/drawingml/2006/table">
            <a:tbl>
              <a:tblPr firstRow="1" bandRow="1">
                <a:tableStyleId>{5C22544A-7EE6-4342-B048-85BDC9FD1C3A}</a:tableStyleId>
              </a:tblPr>
              <a:tblGrid>
                <a:gridCol w="3118828">
                  <a:extLst>
                    <a:ext uri="{9D8B030D-6E8A-4147-A177-3AD203B41FA5}">
                      <a16:colId xmlns:a16="http://schemas.microsoft.com/office/drawing/2014/main" val="20000"/>
                    </a:ext>
                  </a:extLst>
                </a:gridCol>
                <a:gridCol w="926651">
                  <a:extLst>
                    <a:ext uri="{9D8B030D-6E8A-4147-A177-3AD203B41FA5}">
                      <a16:colId xmlns:a16="http://schemas.microsoft.com/office/drawing/2014/main" val="3446214025"/>
                    </a:ext>
                  </a:extLst>
                </a:gridCol>
                <a:gridCol w="1018315">
                  <a:extLst>
                    <a:ext uri="{9D8B030D-6E8A-4147-A177-3AD203B41FA5}">
                      <a16:colId xmlns:a16="http://schemas.microsoft.com/office/drawing/2014/main" val="644855556"/>
                    </a:ext>
                  </a:extLst>
                </a:gridCol>
                <a:gridCol w="1018315">
                  <a:extLst>
                    <a:ext uri="{9D8B030D-6E8A-4147-A177-3AD203B41FA5}">
                      <a16:colId xmlns:a16="http://schemas.microsoft.com/office/drawing/2014/main" val="2874877701"/>
                    </a:ext>
                  </a:extLst>
                </a:gridCol>
                <a:gridCol w="1018315">
                  <a:extLst>
                    <a:ext uri="{9D8B030D-6E8A-4147-A177-3AD203B41FA5}">
                      <a16:colId xmlns:a16="http://schemas.microsoft.com/office/drawing/2014/main" val="2277336141"/>
                    </a:ext>
                  </a:extLst>
                </a:gridCol>
                <a:gridCol w="1018315">
                  <a:extLst>
                    <a:ext uri="{9D8B030D-6E8A-4147-A177-3AD203B41FA5}">
                      <a16:colId xmlns:a16="http://schemas.microsoft.com/office/drawing/2014/main" val="4113305000"/>
                    </a:ext>
                  </a:extLst>
                </a:gridCol>
                <a:gridCol w="1018315">
                  <a:extLst>
                    <a:ext uri="{9D8B030D-6E8A-4147-A177-3AD203B41FA5}">
                      <a16:colId xmlns:a16="http://schemas.microsoft.com/office/drawing/2014/main" val="753924794"/>
                    </a:ext>
                  </a:extLst>
                </a:gridCol>
                <a:gridCol w="1018315">
                  <a:extLst>
                    <a:ext uri="{9D8B030D-6E8A-4147-A177-3AD203B41FA5}">
                      <a16:colId xmlns:a16="http://schemas.microsoft.com/office/drawing/2014/main" val="2665030924"/>
                    </a:ext>
                  </a:extLst>
                </a:gridCol>
                <a:gridCol w="1018315">
                  <a:extLst>
                    <a:ext uri="{9D8B030D-6E8A-4147-A177-3AD203B41FA5}">
                      <a16:colId xmlns:a16="http://schemas.microsoft.com/office/drawing/2014/main" val="1239683028"/>
                    </a:ext>
                  </a:extLst>
                </a:gridCol>
                <a:gridCol w="1018315">
                  <a:extLst>
                    <a:ext uri="{9D8B030D-6E8A-4147-A177-3AD203B41FA5}">
                      <a16:colId xmlns:a16="http://schemas.microsoft.com/office/drawing/2014/main" val="572487296"/>
                    </a:ext>
                  </a:extLst>
                </a:gridCol>
              </a:tblGrid>
              <a:tr h="589485">
                <a:tc>
                  <a:txBody>
                    <a:bodyPr/>
                    <a:lstStyle/>
                    <a:p>
                      <a:r>
                        <a:rPr lang="en-GB" sz="1200" dirty="0"/>
                        <a:t>Project/Programme </a:t>
                      </a:r>
                    </a:p>
                  </a:txBody>
                  <a:tcPr marL="33643" marR="33643" marT="16822" marB="16822">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Apr 2022</a:t>
                      </a:r>
                    </a:p>
                    <a:p>
                      <a:pPr algn="ctr"/>
                      <a:endParaRPr lang="en-GB" sz="1200" dirty="0"/>
                    </a:p>
                  </a:txBody>
                  <a:tcPr marL="33643" marR="33643" marT="16822" marB="16822">
                    <a:lnL w="28575"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May 2022</a:t>
                      </a:r>
                    </a:p>
                    <a:p>
                      <a:pPr algn="ctr"/>
                      <a:endParaRPr lang="en-GB" sz="1200" dirty="0"/>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Jun 2022</a:t>
                      </a:r>
                    </a:p>
                    <a:p>
                      <a:pPr algn="ctr"/>
                      <a:r>
                        <a:rPr lang="en-GB" sz="12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Jul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Aug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Sep 2022</a:t>
                      </a:r>
                    </a:p>
                    <a:p>
                      <a:pPr algn="ctr"/>
                      <a:r>
                        <a:rPr lang="en-GB" sz="12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Oct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Nov 2022</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n-GB" sz="1200" dirty="0"/>
                        <a:t>Dec 2022</a:t>
                      </a:r>
                    </a:p>
                    <a:p>
                      <a:pPr algn="ctr"/>
                      <a:r>
                        <a:rPr lang="en-GB" sz="1200" dirty="0"/>
                        <a:t>Joint Committee </a:t>
                      </a:r>
                    </a:p>
                  </a:txBody>
                  <a:tcPr marL="33643" marR="33643" marT="16822" marB="16822">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89485">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 </a:t>
                      </a:r>
                      <a:r>
                        <a:rPr lang="en-GB" sz="1200" b="1" i="0" u="none" strike="noStrike" dirty="0">
                          <a:solidFill>
                            <a:srgbClr val="000000"/>
                          </a:solidFill>
                          <a:effectLst/>
                          <a:latin typeface="Calibri" panose="020F0502020204030204" pitchFamily="34" charset="0"/>
                        </a:rPr>
                        <a:t>Digital Skills Revenue</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18101742"/>
                  </a:ext>
                </a:extLst>
              </a:tr>
              <a:tr h="478389">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a:t>
                      </a:r>
                      <a:r>
                        <a:rPr lang="en-GB" sz="1200" b="1" i="0" u="none" strike="noStrike" dirty="0">
                          <a:solidFill>
                            <a:srgbClr val="000000"/>
                          </a:solidFill>
                          <a:effectLst/>
                          <a:latin typeface="Calibri" panose="020F0502020204030204" pitchFamily="34" charset="0"/>
                        </a:rPr>
                        <a:t>- Life Sciences </a:t>
                      </a:r>
                      <a:endParaRPr lang="en-GB" sz="1200" b="0" i="0" u="none" strike="noStrike" dirty="0">
                        <a:solidFill>
                          <a:srgbClr val="000000"/>
                        </a:solidFill>
                        <a:effectLst/>
                        <a:latin typeface="Calibri" panose="020F0502020204030204" pitchFamily="34" charset="0"/>
                      </a:endParaRP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BJC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BJC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6845245"/>
                  </a:ext>
                </a:extLst>
              </a:tr>
              <a:tr h="478389">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a:t>
                      </a:r>
                      <a:r>
                        <a:rPr lang="en-GB" sz="1200" b="1" i="0" u="none" strike="noStrike" dirty="0">
                          <a:solidFill>
                            <a:srgbClr val="000000"/>
                          </a:solidFill>
                          <a:effectLst/>
                          <a:latin typeface="Calibri" panose="020F0502020204030204" pitchFamily="34" charset="0"/>
                        </a:rPr>
                        <a:t>-  SMEs</a:t>
                      </a:r>
                      <a:r>
                        <a:rPr lang="en-GB" sz="1200" b="0" i="0" u="none" strike="noStrike" dirty="0">
                          <a:solidFill>
                            <a:srgbClr val="000000"/>
                          </a:solidFill>
                          <a:effectLst/>
                          <a:latin typeface="Calibri" panose="020F0502020204030204" pitchFamily="34" charset="0"/>
                        </a:rPr>
                        <a:t> </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OBC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FBC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bg1"/>
                          </a:solidFill>
                          <a:latin typeface="+mn-lt"/>
                          <a:ea typeface="+mn-ea"/>
                          <a:cs typeface="+mn-cs"/>
                        </a:rPr>
                        <a:t>FBC to JC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198283147"/>
                  </a:ext>
                </a:extLst>
              </a:tr>
              <a:tr h="614111">
                <a:tc>
                  <a:txBody>
                    <a:bodyPr/>
                    <a:lstStyle/>
                    <a:p>
                      <a:pPr lvl="0" algn="l" fontAlgn="b"/>
                      <a:r>
                        <a:rPr lang="en-GB" sz="1200" b="0" i="0" u="none" strike="noStrike" dirty="0">
                          <a:solidFill>
                            <a:srgbClr val="000000"/>
                          </a:solidFill>
                          <a:effectLst/>
                          <a:latin typeface="Calibri" panose="020F0502020204030204" pitchFamily="34" charset="0"/>
                        </a:rPr>
                        <a:t>TCD024 Tay Cities Skills and Employability Development Programme - </a:t>
                      </a:r>
                      <a:r>
                        <a:rPr lang="en-GB" sz="1200" b="1" i="0" u="none" strike="noStrike" dirty="0">
                          <a:solidFill>
                            <a:srgbClr val="000000"/>
                          </a:solidFill>
                          <a:effectLst/>
                          <a:latin typeface="Calibri" panose="020F0502020204030204" pitchFamily="34" charset="0"/>
                        </a:rPr>
                        <a:t>Hospitality</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OBC to MG </a:t>
                      </a: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kern="1200" dirty="0">
                        <a:solidFill>
                          <a:schemeClr val="bg1"/>
                        </a:solidFill>
                        <a:latin typeface="+mn-lt"/>
                        <a:ea typeface="+mn-ea"/>
                        <a:cs typeface="+mn-cs"/>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98275182"/>
                  </a:ext>
                </a:extLst>
              </a:tr>
              <a:tr h="478389">
                <a:tc>
                  <a:txBody>
                    <a:bodyPr/>
                    <a:lstStyle/>
                    <a:p>
                      <a:pPr lvl="0" algn="l" fontAlgn="b"/>
                      <a:r>
                        <a:rPr lang="en-GB" sz="1200" b="0" i="0" u="none" strike="noStrike" dirty="0">
                          <a:solidFill>
                            <a:srgbClr val="000000"/>
                          </a:solidFill>
                          <a:effectLst/>
                          <a:latin typeface="Calibri" panose="020F0502020204030204" pitchFamily="34" charset="0"/>
                        </a:rPr>
                        <a:t>TCD012 Angus Fund - </a:t>
                      </a:r>
                      <a:r>
                        <a:rPr lang="en-GB" sz="1200" b="1" i="0" u="none" strike="noStrike" dirty="0">
                          <a:solidFill>
                            <a:srgbClr val="000000"/>
                          </a:solidFill>
                          <a:effectLst/>
                          <a:latin typeface="Calibri" panose="020F0502020204030204" pitchFamily="34" charset="0"/>
                        </a:rPr>
                        <a:t>Centre for Agricultural Sustainable Innovation (CASI)</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OBC to MG TBC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26826994"/>
                  </a:ext>
                </a:extLst>
              </a:tr>
              <a:tr h="623967">
                <a:tc>
                  <a:txBody>
                    <a:bodyPr/>
                    <a:lstStyle/>
                    <a:p>
                      <a:pPr lvl="0" algn="l" fontAlgn="b"/>
                      <a:r>
                        <a:rPr lang="en-GB" sz="1200" b="0" i="0" u="none" strike="noStrike" dirty="0">
                          <a:solidFill>
                            <a:srgbClr val="000000"/>
                          </a:solidFill>
                          <a:effectLst/>
                          <a:latin typeface="Calibri" panose="020F0502020204030204" pitchFamily="34" charset="0"/>
                        </a:rPr>
                        <a:t>TCD012 Angus Fund - </a:t>
                      </a:r>
                      <a:r>
                        <a:rPr lang="en-GB" sz="1200" b="1" i="0" u="none" strike="noStrike" dirty="0">
                          <a:solidFill>
                            <a:srgbClr val="000000"/>
                          </a:solidFill>
                          <a:effectLst/>
                          <a:latin typeface="Calibri" panose="020F0502020204030204" pitchFamily="34" charset="0"/>
                        </a:rPr>
                        <a:t>Mercury Drone Port</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prstClr val="black"/>
                          </a:solidFill>
                          <a:effectLst/>
                          <a:uLnTx/>
                          <a:uFillTx/>
                          <a:latin typeface="+mn-lt"/>
                          <a:ea typeface="+mn-ea"/>
                          <a:cs typeface="+mn-cs"/>
                        </a:rPr>
                        <a:t>BJC to MG </a:t>
                      </a:r>
                    </a:p>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prstClr val="black"/>
                          </a:solidFill>
                          <a:effectLst/>
                          <a:uLnTx/>
                          <a:uFillTx/>
                          <a:latin typeface="+mn-lt"/>
                          <a:ea typeface="+mn-ea"/>
                          <a:cs typeface="+mn-cs"/>
                        </a:rPr>
                        <a:t>TBC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BJC to JC TBC</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524742096"/>
                  </a:ext>
                </a:extLst>
              </a:tr>
              <a:tr h="505939">
                <a:tc>
                  <a:txBody>
                    <a:bodyPr/>
                    <a:lstStyle/>
                    <a:p>
                      <a:pPr lvl="0" algn="l" fontAlgn="b"/>
                      <a:r>
                        <a:rPr lang="en-GB" sz="1200" b="0" i="0" u="none" strike="noStrike" dirty="0">
                          <a:solidFill>
                            <a:srgbClr val="000000"/>
                          </a:solidFill>
                          <a:effectLst/>
                          <a:latin typeface="Calibri" panose="020F0502020204030204" pitchFamily="34" charset="0"/>
                        </a:rPr>
                        <a:t>TCD023 </a:t>
                      </a:r>
                      <a:r>
                        <a:rPr lang="en-GB" sz="1200" b="1" i="0" u="none" strike="noStrike" dirty="0">
                          <a:solidFill>
                            <a:srgbClr val="000000"/>
                          </a:solidFill>
                          <a:effectLst/>
                          <a:latin typeface="Calibri" panose="020F0502020204030204" pitchFamily="34" charset="0"/>
                        </a:rPr>
                        <a:t>Aviation Academy for Scotland</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TBC by Project Owner</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975770640"/>
                  </a:ext>
                </a:extLst>
              </a:tr>
              <a:tr h="505939">
                <a:tc>
                  <a:txBody>
                    <a:bodyPr/>
                    <a:lstStyle/>
                    <a:p>
                      <a:pPr lvl="0" algn="l" fontAlgn="b"/>
                      <a:r>
                        <a:rPr lang="en-GB" sz="1200" b="0" i="0" u="none" strike="noStrike" dirty="0">
                          <a:solidFill>
                            <a:srgbClr val="000000"/>
                          </a:solidFill>
                          <a:effectLst/>
                          <a:latin typeface="Calibri" panose="020F0502020204030204" pitchFamily="34" charset="0"/>
                        </a:rPr>
                        <a:t>TCD020 </a:t>
                      </a:r>
                      <a:r>
                        <a:rPr lang="en-GB" sz="1200" b="1" i="0" u="none" strike="noStrike" dirty="0">
                          <a:solidFill>
                            <a:srgbClr val="000000"/>
                          </a:solidFill>
                          <a:effectLst/>
                          <a:latin typeface="Calibri" panose="020F0502020204030204" pitchFamily="34" charset="0"/>
                        </a:rPr>
                        <a:t>Perth Innovation Highway Capital</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TBC by Project Owner</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937611167"/>
                  </a:ext>
                </a:extLst>
              </a:tr>
              <a:tr h="823483">
                <a:tc>
                  <a:txBody>
                    <a:bodyPr/>
                    <a:lstStyle/>
                    <a:p>
                      <a:pPr lvl="0" algn="l" fontAlgn="b"/>
                      <a:r>
                        <a:rPr lang="en-GB" sz="1200" b="0" i="0" u="none" strike="noStrike" dirty="0">
                          <a:solidFill>
                            <a:srgbClr val="000000"/>
                          </a:solidFill>
                          <a:effectLst/>
                          <a:latin typeface="Calibri" panose="020F0502020204030204" pitchFamily="34" charset="0"/>
                        </a:rPr>
                        <a:t>TCD021 </a:t>
                      </a:r>
                      <a:r>
                        <a:rPr lang="en-GB" sz="1200" b="1" i="0" u="none" strike="noStrike" dirty="0">
                          <a:solidFill>
                            <a:srgbClr val="000000"/>
                          </a:solidFill>
                          <a:effectLst/>
                          <a:latin typeface="Calibri" panose="020F0502020204030204" pitchFamily="34" charset="0"/>
                        </a:rPr>
                        <a:t>Regional Culture and Tourism Investment Programme REFRESH</a:t>
                      </a:r>
                    </a:p>
                  </a:txBody>
                  <a:tcPr marL="33643" marR="33643" marT="16822" marB="1682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GB" sz="1200" dirty="0"/>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GB" sz="1200" i="0" dirty="0">
                          <a:solidFill>
                            <a:schemeClr val="tx1"/>
                          </a:solidFill>
                        </a:rPr>
                        <a:t>OBC to MG</a:t>
                      </a:r>
                    </a:p>
                  </a:txBody>
                  <a:tcPr marL="33643" marR="33643" marT="16822" marB="1682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4273643333"/>
                  </a:ext>
                </a:extLst>
              </a:tr>
            </a:tbl>
          </a:graphicData>
        </a:graphic>
      </p:graphicFrame>
      <p:grpSp>
        <p:nvGrpSpPr>
          <p:cNvPr id="13" name="Group 12">
            <a:extLst>
              <a:ext uri="{FF2B5EF4-FFF2-40B4-BE49-F238E27FC236}">
                <a16:creationId xmlns:a16="http://schemas.microsoft.com/office/drawing/2014/main" id="{5D23EB3F-7B4E-48A5-96E0-298DF9E59048}"/>
              </a:ext>
            </a:extLst>
          </p:cNvPr>
          <p:cNvGrpSpPr/>
          <p:nvPr/>
        </p:nvGrpSpPr>
        <p:grpSpPr>
          <a:xfrm>
            <a:off x="8785229" y="778259"/>
            <a:ext cx="3162298" cy="371452"/>
            <a:chOff x="4364896" y="743082"/>
            <a:chExt cx="3369798" cy="660359"/>
          </a:xfrm>
        </p:grpSpPr>
        <p:sp>
          <p:nvSpPr>
            <p:cNvPr id="14" name="TextBox 13">
              <a:extLst>
                <a:ext uri="{FF2B5EF4-FFF2-40B4-BE49-F238E27FC236}">
                  <a16:creationId xmlns:a16="http://schemas.microsoft.com/office/drawing/2014/main" id="{4DD18672-B400-4389-B4FB-6EA53ED6E841}"/>
                </a:ext>
              </a:extLst>
            </p:cNvPr>
            <p:cNvSpPr txBox="1"/>
            <p:nvPr/>
          </p:nvSpPr>
          <p:spPr>
            <a:xfrm>
              <a:off x="4364896" y="743082"/>
              <a:ext cx="1581207" cy="656590"/>
            </a:xfrm>
            <a:prstGeom prst="rect">
              <a:avLst/>
            </a:prstGeom>
            <a:noFill/>
            <a:ln>
              <a:solidFill>
                <a:schemeClr val="accent1"/>
              </a:solidFill>
            </a:ln>
          </p:spPr>
          <p:txBody>
            <a:bodyPr wrap="square" rtlCol="0">
              <a:spAutoFit/>
            </a:bodyPr>
            <a:lstStyle/>
            <a:p>
              <a:pPr defTabSz="144661">
                <a:defRPr/>
              </a:pPr>
              <a:r>
                <a:rPr lang="en-GB" sz="600" b="1" dirty="0">
                  <a:solidFill>
                    <a:prstClr val="black"/>
                  </a:solidFill>
                  <a:latin typeface="Calibri"/>
                </a:rPr>
                <a:t>Key : </a:t>
              </a:r>
              <a:r>
                <a:rPr lang="en-GB" sz="600" dirty="0">
                  <a:solidFill>
                    <a:prstClr val="black"/>
                  </a:solidFill>
                  <a:latin typeface="Calibri"/>
                </a:rPr>
                <a:t>OBC – Outline Business Case</a:t>
              </a:r>
            </a:p>
            <a:p>
              <a:pPr defTabSz="144661">
                <a:defRPr/>
              </a:pPr>
              <a:r>
                <a:rPr lang="en-GB" sz="600" dirty="0">
                  <a:solidFill>
                    <a:prstClr val="black"/>
                  </a:solidFill>
                  <a:latin typeface="Calibri"/>
                </a:rPr>
                <a:t>          FBC – Full Business Case</a:t>
              </a:r>
            </a:p>
            <a:p>
              <a:pPr defTabSz="144661">
                <a:defRPr/>
              </a:pPr>
              <a:r>
                <a:rPr lang="en-GB" sz="600" dirty="0">
                  <a:solidFill>
                    <a:prstClr val="black"/>
                  </a:solidFill>
                  <a:latin typeface="Calibri"/>
                </a:rPr>
                <a:t>          BJC – Business Justification Case</a:t>
              </a:r>
            </a:p>
          </p:txBody>
        </p:sp>
        <p:sp>
          <p:nvSpPr>
            <p:cNvPr id="15" name="TextBox 14">
              <a:extLst>
                <a:ext uri="{FF2B5EF4-FFF2-40B4-BE49-F238E27FC236}">
                  <a16:creationId xmlns:a16="http://schemas.microsoft.com/office/drawing/2014/main" id="{F2501E75-2B41-4C25-80F6-EE5BB8678D48}"/>
                </a:ext>
              </a:extLst>
            </p:cNvPr>
            <p:cNvSpPr txBox="1"/>
            <p:nvPr/>
          </p:nvSpPr>
          <p:spPr>
            <a:xfrm>
              <a:off x="5946103" y="746851"/>
              <a:ext cx="1788591" cy="656590"/>
            </a:xfrm>
            <a:prstGeom prst="rect">
              <a:avLst/>
            </a:prstGeom>
            <a:noFill/>
            <a:ln>
              <a:solidFill>
                <a:schemeClr val="accent1"/>
              </a:solidFill>
            </a:ln>
          </p:spPr>
          <p:txBody>
            <a:bodyPr wrap="square" rtlCol="0">
              <a:spAutoFit/>
            </a:bodyPr>
            <a:lstStyle/>
            <a:p>
              <a:pPr defTabSz="144661">
                <a:defRPr/>
              </a:pPr>
              <a:r>
                <a:rPr lang="en-GB" sz="600" dirty="0">
                  <a:solidFill>
                    <a:prstClr val="black"/>
                  </a:solidFill>
                  <a:latin typeface="Calibri"/>
                </a:rPr>
                <a:t>MG- Consideration by Management Group</a:t>
              </a:r>
            </a:p>
            <a:p>
              <a:pPr defTabSz="144661">
                <a:defRPr/>
              </a:pPr>
              <a:r>
                <a:rPr lang="en-GB" sz="600" dirty="0">
                  <a:solidFill>
                    <a:prstClr val="black"/>
                  </a:solidFill>
                  <a:latin typeface="Calibri"/>
                </a:rPr>
                <a:t>JC – Decision by Joint Committee</a:t>
              </a:r>
            </a:p>
            <a:p>
              <a:pPr defTabSz="144661">
                <a:defRPr/>
              </a:pPr>
              <a:endParaRPr lang="en-GB" sz="600" dirty="0">
                <a:solidFill>
                  <a:prstClr val="black"/>
                </a:solidFill>
                <a:latin typeface="Calibri"/>
              </a:endParaRPr>
            </a:p>
          </p:txBody>
        </p:sp>
      </p:grpSp>
    </p:spTree>
    <p:extLst>
      <p:ext uri="{BB962C8B-B14F-4D97-AF65-F5344CB8AC3E}">
        <p14:creationId xmlns:p14="http://schemas.microsoft.com/office/powerpoint/2010/main" val="300204966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84822-D4C5-4665-960C-44CD562CD70F}"/>
              </a:ext>
            </a:extLst>
          </p:cNvPr>
          <p:cNvSpPr>
            <a:spLocks noGrp="1"/>
          </p:cNvSpPr>
          <p:nvPr>
            <p:ph type="title"/>
          </p:nvPr>
        </p:nvSpPr>
        <p:spPr>
          <a:xfrm>
            <a:off x="0" y="0"/>
            <a:ext cx="12192000" cy="1143000"/>
          </a:xfrm>
          <a:solidFill>
            <a:schemeClr val="accent2"/>
          </a:solidFill>
        </p:spPr>
        <p:txBody>
          <a:bodyPr>
            <a:normAutofit/>
          </a:bodyPr>
          <a:lstStyle/>
          <a:p>
            <a:r>
              <a:rPr lang="en-GB" sz="3600" b="1" dirty="0">
                <a:solidFill>
                  <a:schemeClr val="bg1"/>
                </a:solidFill>
              </a:rPr>
              <a:t>Annual Conversation</a:t>
            </a:r>
          </a:p>
        </p:txBody>
      </p:sp>
      <p:sp>
        <p:nvSpPr>
          <p:cNvPr id="6" name="Content Placeholder 5">
            <a:extLst>
              <a:ext uri="{FF2B5EF4-FFF2-40B4-BE49-F238E27FC236}">
                <a16:creationId xmlns:a16="http://schemas.microsoft.com/office/drawing/2014/main" id="{BD82EAC0-2BBC-4BD1-9CF6-BEC824D4F472}"/>
              </a:ext>
            </a:extLst>
          </p:cNvPr>
          <p:cNvSpPr>
            <a:spLocks noGrp="1"/>
          </p:cNvSpPr>
          <p:nvPr>
            <p:ph idx="1"/>
          </p:nvPr>
        </p:nvSpPr>
        <p:spPr>
          <a:xfrm>
            <a:off x="609599" y="1268186"/>
            <a:ext cx="11261271" cy="5181600"/>
          </a:xfrm>
        </p:spPr>
        <p:txBody>
          <a:bodyPr>
            <a:noAutofit/>
          </a:bodyPr>
          <a:lstStyle/>
          <a:p>
            <a:pPr marL="0" indent="0">
              <a:buNone/>
            </a:pPr>
            <a:r>
              <a:rPr lang="en-GB" sz="1800" b="1" dirty="0"/>
              <a:t>Headlines: </a:t>
            </a:r>
          </a:p>
          <a:p>
            <a:pPr marL="0" indent="0">
              <a:buNone/>
            </a:pPr>
            <a:endParaRPr lang="en-GB" sz="1800" b="1" dirty="0"/>
          </a:p>
          <a:p>
            <a:pPr>
              <a:buFont typeface="Wingdings" panose="05000000000000000000" pitchFamily="2" charset="2"/>
              <a:buChar char="§"/>
            </a:pPr>
            <a:r>
              <a:rPr lang="en-GB" sz="1800" dirty="0"/>
              <a:t>The Partnerships first Annual Conversation was held on the 10</a:t>
            </a:r>
            <a:r>
              <a:rPr lang="en-GB" sz="1800" baseline="30000" dirty="0"/>
              <a:t>th</a:t>
            </a:r>
            <a:r>
              <a:rPr lang="en-GB" sz="1800" dirty="0"/>
              <a:t> February 2022 </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The Partnership were commended on their first year of delivery</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The Scottish Government highlighted the importance of the Skills Programme having a realistic and deliverable profile going forward </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Both Governments expressed a desire to come for several days for an in person programme of meetings/visits covering the region later in the year</a:t>
            </a:r>
          </a:p>
          <a:p>
            <a:pPr>
              <a:buFont typeface="Wingdings" panose="05000000000000000000" pitchFamily="2" charset="2"/>
              <a:buChar char="§"/>
            </a:pPr>
            <a:endParaRPr lang="en-GB" sz="1800" dirty="0"/>
          </a:p>
          <a:p>
            <a:pPr>
              <a:buFont typeface="Wingdings" panose="05000000000000000000" pitchFamily="2" charset="2"/>
              <a:buChar char="§"/>
            </a:pPr>
            <a:r>
              <a:rPr lang="en-GB" sz="1800" dirty="0"/>
              <a:t>Final Annual Performance Report is due to be published at the end of March 2022</a:t>
            </a:r>
            <a:endParaRPr lang="en-GB" sz="1800" dirty="0">
              <a:highlight>
                <a:srgbClr val="FFFF00"/>
              </a:highlight>
            </a:endParaRPr>
          </a:p>
          <a:p>
            <a:pPr>
              <a:buFont typeface="Wingdings" panose="05000000000000000000" pitchFamily="2" charset="2"/>
              <a:buChar char="§"/>
            </a:pPr>
            <a:endParaRPr lang="en-GB" sz="1800" dirty="0">
              <a:highlight>
                <a:srgbClr val="FFFF00"/>
              </a:highlight>
            </a:endParaRPr>
          </a:p>
        </p:txBody>
      </p:sp>
    </p:spTree>
    <p:extLst>
      <p:ext uri="{BB962C8B-B14F-4D97-AF65-F5344CB8AC3E}">
        <p14:creationId xmlns:p14="http://schemas.microsoft.com/office/powerpoint/2010/main" val="20568775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0F6C-BC7D-4969-BC3C-DE780C6118D4}"/>
              </a:ext>
            </a:extLst>
          </p:cNvPr>
          <p:cNvSpPr>
            <a:spLocks noGrp="1"/>
          </p:cNvSpPr>
          <p:nvPr>
            <p:ph type="title"/>
          </p:nvPr>
        </p:nvSpPr>
        <p:spPr>
          <a:xfrm>
            <a:off x="0" y="-19276"/>
            <a:ext cx="12192000" cy="1143000"/>
          </a:xfrm>
          <a:solidFill>
            <a:schemeClr val="accent2"/>
          </a:solidFill>
        </p:spPr>
        <p:txBody>
          <a:bodyPr>
            <a:normAutofit/>
          </a:bodyPr>
          <a:lstStyle/>
          <a:p>
            <a:r>
              <a:rPr lang="en-GB" sz="3600" b="1" dirty="0">
                <a:solidFill>
                  <a:schemeClr val="bg1"/>
                </a:solidFill>
              </a:rPr>
              <a:t>Headlines for Year 2 Capital Profile</a:t>
            </a:r>
          </a:p>
        </p:txBody>
      </p:sp>
      <p:sp>
        <p:nvSpPr>
          <p:cNvPr id="3" name="Content Placeholder 2">
            <a:extLst>
              <a:ext uri="{FF2B5EF4-FFF2-40B4-BE49-F238E27FC236}">
                <a16:creationId xmlns:a16="http://schemas.microsoft.com/office/drawing/2014/main" id="{E08B797B-F771-4163-82C9-4473ACC94C9C}"/>
              </a:ext>
            </a:extLst>
          </p:cNvPr>
          <p:cNvSpPr>
            <a:spLocks noGrp="1"/>
          </p:cNvSpPr>
          <p:nvPr>
            <p:ph idx="1"/>
          </p:nvPr>
        </p:nvSpPr>
        <p:spPr>
          <a:xfrm>
            <a:off x="609600" y="1491955"/>
            <a:ext cx="10972800" cy="4157731"/>
          </a:xfrm>
        </p:spPr>
        <p:txBody>
          <a:bodyPr>
            <a:normAutofit lnSpcReduction="10000"/>
          </a:bodyPr>
          <a:lstStyle/>
          <a:p>
            <a:pPr marL="0" indent="0">
              <a:buNone/>
            </a:pPr>
            <a:r>
              <a:rPr lang="en-GB" sz="1800" b="1" dirty="0"/>
              <a:t>Headlines: </a:t>
            </a:r>
          </a:p>
          <a:p>
            <a:pPr marL="0" indent="0">
              <a:buNone/>
            </a:pPr>
            <a:endParaRPr lang="en-GB" sz="1800" b="1" dirty="0"/>
          </a:p>
          <a:p>
            <a:pPr>
              <a:buFont typeface="Wingdings" panose="05000000000000000000" pitchFamily="2" charset="2"/>
              <a:buChar char="§"/>
            </a:pPr>
            <a:r>
              <a:rPr lang="en-GB" sz="1900" dirty="0"/>
              <a:t>Total Capital Deal Profile Funding in Grant Offer Letter - </a:t>
            </a:r>
            <a:r>
              <a:rPr lang="en-GB" sz="1900" b="1" dirty="0"/>
              <a:t>£40.832m </a:t>
            </a:r>
            <a:r>
              <a:rPr lang="en-GB" sz="1900" dirty="0"/>
              <a:t>(Deal signing profile £31.336m plus £9m accelerated funding) </a:t>
            </a:r>
          </a:p>
          <a:p>
            <a:pPr>
              <a:buFont typeface="Wingdings" panose="05000000000000000000" pitchFamily="2" charset="2"/>
              <a:buChar char="§"/>
            </a:pPr>
            <a:endParaRPr lang="en-GB" sz="1900" dirty="0"/>
          </a:p>
          <a:p>
            <a:pPr>
              <a:buFont typeface="Wingdings" panose="05000000000000000000" pitchFamily="2" charset="2"/>
              <a:buChar char="§"/>
            </a:pPr>
            <a:r>
              <a:rPr lang="en-GB" sz="1900" dirty="0"/>
              <a:t>Forecast Drawdown at 31</a:t>
            </a:r>
            <a:r>
              <a:rPr lang="en-GB" sz="1900" baseline="30000" dirty="0"/>
              <a:t>st</a:t>
            </a:r>
            <a:r>
              <a:rPr lang="en-GB" sz="1900" dirty="0"/>
              <a:t> January 2022 - </a:t>
            </a:r>
            <a:r>
              <a:rPr lang="en-GB" sz="1900" b="1" dirty="0"/>
              <a:t>£34.071m</a:t>
            </a:r>
          </a:p>
          <a:p>
            <a:pPr>
              <a:buFont typeface="Wingdings" panose="05000000000000000000" pitchFamily="2" charset="2"/>
              <a:buChar char="§"/>
            </a:pPr>
            <a:endParaRPr lang="en-GB" sz="1900" b="1" dirty="0"/>
          </a:p>
          <a:p>
            <a:pPr>
              <a:buFont typeface="Wingdings" panose="05000000000000000000" pitchFamily="2" charset="2"/>
              <a:buChar char="§"/>
            </a:pPr>
            <a:r>
              <a:rPr lang="en-GB" sz="1900" dirty="0"/>
              <a:t>Current forecast underspend at year end (from January monthly forecast) - </a:t>
            </a:r>
            <a:r>
              <a:rPr lang="en-GB" sz="1900" b="1" dirty="0"/>
              <a:t>£6.461m </a:t>
            </a:r>
            <a:r>
              <a:rPr lang="en-GB" sz="1900" dirty="0"/>
              <a:t>(15% of awarded funding)</a:t>
            </a:r>
          </a:p>
          <a:p>
            <a:pPr>
              <a:buFont typeface="Wingdings" panose="05000000000000000000" pitchFamily="2" charset="2"/>
              <a:buChar char="§"/>
            </a:pPr>
            <a:endParaRPr lang="en-GB" sz="1900" dirty="0"/>
          </a:p>
          <a:p>
            <a:pPr>
              <a:buFont typeface="Wingdings" panose="05000000000000000000" pitchFamily="2" charset="2"/>
              <a:buChar char="§"/>
            </a:pPr>
            <a:r>
              <a:rPr lang="en-GB" sz="1900" dirty="0"/>
              <a:t>Programme Management accelerated funding is </a:t>
            </a:r>
            <a:r>
              <a:rPr lang="en-GB" sz="1900" b="1" dirty="0"/>
              <a:t>£1.236m</a:t>
            </a:r>
          </a:p>
          <a:p>
            <a:pPr>
              <a:buFont typeface="Wingdings" panose="05000000000000000000" pitchFamily="2" charset="2"/>
              <a:buChar char="§"/>
            </a:pPr>
            <a:endParaRPr lang="en-GB" sz="1900" dirty="0"/>
          </a:p>
          <a:p>
            <a:pPr>
              <a:buFont typeface="Wingdings" panose="05000000000000000000" pitchFamily="2" charset="2"/>
              <a:buChar char="§"/>
            </a:pPr>
            <a:r>
              <a:rPr lang="en-GB" sz="1900" dirty="0"/>
              <a:t>Current forecast underspend is therefore </a:t>
            </a:r>
            <a:r>
              <a:rPr lang="en-GB" sz="1900" b="1" dirty="0"/>
              <a:t>£5.225m</a:t>
            </a:r>
          </a:p>
          <a:p>
            <a:pPr>
              <a:buFont typeface="Wingdings" panose="05000000000000000000" pitchFamily="2" charset="2"/>
              <a:buChar char="§"/>
            </a:pPr>
            <a:endParaRPr lang="en-GB" sz="1900" b="1" dirty="0"/>
          </a:p>
          <a:p>
            <a:pPr>
              <a:buFont typeface="Wingdings" panose="05000000000000000000" pitchFamily="2" charset="2"/>
              <a:buChar char="§"/>
            </a:pPr>
            <a:endParaRPr lang="en-GB" sz="2000" dirty="0"/>
          </a:p>
          <a:p>
            <a:pPr>
              <a:buFont typeface="Wingdings" panose="05000000000000000000" pitchFamily="2" charset="2"/>
              <a:buChar char="§"/>
            </a:pPr>
            <a:endParaRPr lang="en-GB" sz="2000" b="1" dirty="0"/>
          </a:p>
          <a:p>
            <a:pPr>
              <a:buFont typeface="Wingdings" panose="05000000000000000000" pitchFamily="2" charset="2"/>
              <a:buChar char="§"/>
            </a:pPr>
            <a:endParaRPr lang="en-GB" sz="2000" dirty="0">
              <a:highlight>
                <a:srgbClr val="FFFF00"/>
              </a:highlight>
            </a:endParaRPr>
          </a:p>
        </p:txBody>
      </p:sp>
    </p:spTree>
    <p:extLst>
      <p:ext uri="{BB962C8B-B14F-4D97-AF65-F5344CB8AC3E}">
        <p14:creationId xmlns:p14="http://schemas.microsoft.com/office/powerpoint/2010/main" val="337712491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95C9-F075-4931-A7E3-28F35EDB082C}"/>
              </a:ext>
            </a:extLst>
          </p:cNvPr>
          <p:cNvSpPr>
            <a:spLocks noGrp="1"/>
          </p:cNvSpPr>
          <p:nvPr>
            <p:ph type="title"/>
          </p:nvPr>
        </p:nvSpPr>
        <p:spPr>
          <a:xfrm>
            <a:off x="0" y="4875"/>
            <a:ext cx="12192000" cy="1143000"/>
          </a:xfrm>
          <a:solidFill>
            <a:schemeClr val="accent2"/>
          </a:solidFill>
        </p:spPr>
        <p:txBody>
          <a:bodyPr>
            <a:noAutofit/>
          </a:bodyPr>
          <a:lstStyle/>
          <a:p>
            <a:r>
              <a:rPr lang="en-GB" sz="3600" b="1" dirty="0">
                <a:solidFill>
                  <a:schemeClr val="bg1"/>
                </a:solidFill>
              </a:rPr>
              <a:t>Year 2 2021/22 Capital Drawdown</a:t>
            </a:r>
            <a:br>
              <a:rPr lang="en-GB" sz="3600" b="1" dirty="0">
                <a:solidFill>
                  <a:schemeClr val="bg1"/>
                </a:solidFill>
              </a:rPr>
            </a:br>
            <a:r>
              <a:rPr lang="en-GB" sz="1200" b="1" dirty="0">
                <a:solidFill>
                  <a:schemeClr val="bg1"/>
                </a:solidFill>
              </a:rPr>
              <a:t>Page 1 of 5</a:t>
            </a:r>
            <a:endParaRPr lang="en-GB" sz="3600" b="1" dirty="0">
              <a:solidFill>
                <a:schemeClr val="bg1"/>
              </a:solidFill>
            </a:endParaRPr>
          </a:p>
        </p:txBody>
      </p:sp>
      <p:sp>
        <p:nvSpPr>
          <p:cNvPr id="6" name="Content Placeholder 5">
            <a:extLst>
              <a:ext uri="{FF2B5EF4-FFF2-40B4-BE49-F238E27FC236}">
                <a16:creationId xmlns:a16="http://schemas.microsoft.com/office/drawing/2014/main" id="{ACD6DA7E-D2AB-4AE4-B4C0-B1077A1435FE}"/>
              </a:ext>
            </a:extLst>
          </p:cNvPr>
          <p:cNvSpPr>
            <a:spLocks noGrp="1"/>
          </p:cNvSpPr>
          <p:nvPr>
            <p:ph idx="1"/>
          </p:nvPr>
        </p:nvSpPr>
        <p:spPr/>
        <p:txBody>
          <a:bodyPr/>
          <a:lstStyle/>
          <a:p>
            <a:endParaRPr lang="en-GB"/>
          </a:p>
        </p:txBody>
      </p:sp>
      <p:graphicFrame>
        <p:nvGraphicFramePr>
          <p:cNvPr id="7" name="Table 6">
            <a:extLst>
              <a:ext uri="{FF2B5EF4-FFF2-40B4-BE49-F238E27FC236}">
                <a16:creationId xmlns:a16="http://schemas.microsoft.com/office/drawing/2014/main" id="{6DDFEEAE-87C6-4CC7-9FC2-83FFEEBD9D7E}"/>
              </a:ext>
            </a:extLst>
          </p:cNvPr>
          <p:cNvGraphicFramePr>
            <a:graphicFrameLocks noGrp="1"/>
          </p:cNvGraphicFramePr>
          <p:nvPr>
            <p:extLst>
              <p:ext uri="{D42A27DB-BD31-4B8C-83A1-F6EECF244321}">
                <p14:modId xmlns:p14="http://schemas.microsoft.com/office/powerpoint/2010/main" val="3813347504"/>
              </p:ext>
            </p:extLst>
          </p:nvPr>
        </p:nvGraphicFramePr>
        <p:xfrm>
          <a:off x="0" y="1159130"/>
          <a:ext cx="12192000" cy="5698868"/>
        </p:xfrm>
        <a:graphic>
          <a:graphicData uri="http://schemas.openxmlformats.org/drawingml/2006/table">
            <a:tbl>
              <a:tblPr firstRow="1" bandRow="1">
                <a:tableStyleId>{5C22544A-7EE6-4342-B048-85BDC9FD1C3A}</a:tableStyleId>
              </a:tblPr>
              <a:tblGrid>
                <a:gridCol w="2563447">
                  <a:extLst>
                    <a:ext uri="{9D8B030D-6E8A-4147-A177-3AD203B41FA5}">
                      <a16:colId xmlns:a16="http://schemas.microsoft.com/office/drawing/2014/main" val="20001"/>
                    </a:ext>
                  </a:extLst>
                </a:gridCol>
                <a:gridCol w="1036462">
                  <a:extLst>
                    <a:ext uri="{9D8B030D-6E8A-4147-A177-3AD203B41FA5}">
                      <a16:colId xmlns:a16="http://schemas.microsoft.com/office/drawing/2014/main" val="20002"/>
                    </a:ext>
                  </a:extLst>
                </a:gridCol>
                <a:gridCol w="870493">
                  <a:extLst>
                    <a:ext uri="{9D8B030D-6E8A-4147-A177-3AD203B41FA5}">
                      <a16:colId xmlns:a16="http://schemas.microsoft.com/office/drawing/2014/main" val="20003"/>
                    </a:ext>
                  </a:extLst>
                </a:gridCol>
                <a:gridCol w="1000370">
                  <a:extLst>
                    <a:ext uri="{9D8B030D-6E8A-4147-A177-3AD203B41FA5}">
                      <a16:colId xmlns:a16="http://schemas.microsoft.com/office/drawing/2014/main" val="20006"/>
                    </a:ext>
                  </a:extLst>
                </a:gridCol>
                <a:gridCol w="1062892">
                  <a:extLst>
                    <a:ext uri="{9D8B030D-6E8A-4147-A177-3AD203B41FA5}">
                      <a16:colId xmlns:a16="http://schemas.microsoft.com/office/drawing/2014/main" val="462631540"/>
                    </a:ext>
                  </a:extLst>
                </a:gridCol>
                <a:gridCol w="969108">
                  <a:extLst>
                    <a:ext uri="{9D8B030D-6E8A-4147-A177-3AD203B41FA5}">
                      <a16:colId xmlns:a16="http://schemas.microsoft.com/office/drawing/2014/main" val="20005"/>
                    </a:ext>
                  </a:extLst>
                </a:gridCol>
                <a:gridCol w="4689228">
                  <a:extLst>
                    <a:ext uri="{9D8B030D-6E8A-4147-A177-3AD203B41FA5}">
                      <a16:colId xmlns:a16="http://schemas.microsoft.com/office/drawing/2014/main" val="3348719253"/>
                    </a:ext>
                  </a:extLst>
                </a:gridCol>
              </a:tblGrid>
              <a:tr h="574012">
                <a:tc gridSpan="7">
                  <a:txBody>
                    <a:bodyPr/>
                    <a:lstStyle/>
                    <a:p>
                      <a:pPr algn="ctr"/>
                      <a:r>
                        <a:rPr lang="en-GB" sz="1200" baseline="0" dirty="0"/>
                        <a:t>CAPITAL Drawdown Monitoring 2021/22 (Year 2) January Monthly Forecast 31/01/2022</a:t>
                      </a:r>
                    </a:p>
                    <a:p>
                      <a:pPr algn="ctr"/>
                      <a:r>
                        <a:rPr lang="en-GB" sz="1200" baseline="0" dirty="0"/>
                        <a:t>*Note: profile amend refers to any approved permanent changes to the profile e.g. accelerated funding, transfer of funds from revenue to capital</a:t>
                      </a:r>
                    </a:p>
                    <a:p>
                      <a:pPr algn="ctr"/>
                      <a:endParaRPr lang="en-GB" sz="1200" b="1" i="1" baseline="0" dirty="0">
                        <a:solidFill>
                          <a:schemeClr val="bg1"/>
                        </a:solidFill>
                        <a:latin typeface="+mn-lt"/>
                      </a:endParaRPr>
                    </a:p>
                  </a:txBody>
                  <a:tcPr marL="9779" marR="9779" marT="9779"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endParaRPr lang="en-GB"/>
                    </a:p>
                  </a:txBody>
                  <a:tcPr/>
                </a:tc>
                <a:tc hMerge="1">
                  <a:txBody>
                    <a:bodyPr/>
                    <a:lstStyle/>
                    <a:p>
                      <a:pPr algn="ctr"/>
                      <a:endParaRPr lang="en-GB" sz="1200" b="1" baseline="0" dirty="0">
                        <a:solidFill>
                          <a:schemeClr val="bg1"/>
                        </a:solidFill>
                      </a:endParaRPr>
                    </a:p>
                  </a:txBody>
                  <a:tcPr marL="9525" marR="9525" marT="9525" marB="0" anchor="ctr"/>
                </a:tc>
                <a:tc hMerge="1">
                  <a:txBody>
                    <a:bodyPr/>
                    <a:lstStyle/>
                    <a:p>
                      <a:pPr algn="ctr"/>
                      <a:endParaRPr lang="en-GB" sz="1800" b="1" baseline="0" dirty="0">
                        <a:solidFill>
                          <a:schemeClr val="bg1"/>
                        </a:solidFill>
                      </a:endParaRPr>
                    </a:p>
                  </a:txBody>
                  <a:tcPr marL="9525" marR="9525" marT="9525" marB="0" anchor="ctr"/>
                </a:tc>
                <a:extLst>
                  <a:ext uri="{0D108BD9-81ED-4DB2-BD59-A6C34878D82A}">
                    <a16:rowId xmlns:a16="http://schemas.microsoft.com/office/drawing/2014/main" val="3985726796"/>
                  </a:ext>
                </a:extLst>
              </a:tr>
              <a:tr h="761999">
                <a:tc>
                  <a:txBody>
                    <a:bodyPr/>
                    <a:lstStyle/>
                    <a:p>
                      <a:pPr algn="ctr"/>
                      <a:r>
                        <a:rPr lang="en-GB" sz="1200" dirty="0">
                          <a:solidFill>
                            <a:schemeClr val="bg1"/>
                          </a:solidFill>
                        </a:rPr>
                        <a:t>Project</a:t>
                      </a:r>
                      <a:r>
                        <a:rPr lang="en-GB" sz="1200" baseline="0" dirty="0">
                          <a:solidFill>
                            <a:schemeClr val="bg1"/>
                          </a:solidFill>
                        </a:rPr>
                        <a:t> Name</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US" sz="1200" dirty="0">
                          <a:solidFill>
                            <a:schemeClr val="bg1"/>
                          </a:solidFill>
                        </a:rPr>
                        <a:t>Deal</a:t>
                      </a:r>
                    </a:p>
                    <a:p>
                      <a:pPr algn="ctr"/>
                      <a:r>
                        <a:rPr lang="en-US" sz="1200" dirty="0">
                          <a:solidFill>
                            <a:schemeClr val="bg1"/>
                          </a:solidFill>
                        </a:rPr>
                        <a:t>Profile </a:t>
                      </a:r>
                    </a:p>
                    <a:p>
                      <a:pPr algn="ctr"/>
                      <a:r>
                        <a:rPr lang="en-US"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rPr>
                        <a:t>Profile</a:t>
                      </a:r>
                    </a:p>
                    <a:p>
                      <a:pPr algn="ctr"/>
                      <a:r>
                        <a:rPr lang="en-GB" sz="1200" dirty="0">
                          <a:solidFill>
                            <a:schemeClr val="bg1"/>
                          </a:solidFill>
                        </a:rPr>
                        <a:t>Amend</a:t>
                      </a:r>
                    </a:p>
                    <a:p>
                      <a:pPr algn="ctr"/>
                      <a:r>
                        <a:rPr lang="en-GB"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rPr>
                        <a:t>Updated</a:t>
                      </a:r>
                    </a:p>
                    <a:p>
                      <a:pPr algn="ctr"/>
                      <a:r>
                        <a:rPr lang="en-GB" sz="1200" dirty="0">
                          <a:solidFill>
                            <a:schemeClr val="bg1"/>
                          </a:solidFill>
                        </a:rPr>
                        <a:t>Profile </a:t>
                      </a:r>
                    </a:p>
                    <a:p>
                      <a:pPr algn="ctr"/>
                      <a:r>
                        <a:rPr lang="en-GB"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rPr>
                        <a:t>Forecast</a:t>
                      </a:r>
                    </a:p>
                    <a:p>
                      <a:pPr algn="ctr"/>
                      <a:r>
                        <a:rPr lang="en-GB" sz="1200" dirty="0">
                          <a:solidFill>
                            <a:schemeClr val="bg1"/>
                          </a:solidFill>
                        </a:rPr>
                        <a:t>Drawdown </a:t>
                      </a:r>
                    </a:p>
                    <a:p>
                      <a:pPr algn="ctr"/>
                      <a:r>
                        <a:rPr lang="en-GB" sz="1200" dirty="0">
                          <a:solidFill>
                            <a:schemeClr val="bg1"/>
                          </a:solidFill>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rPr>
                        <a:t>Current Year Variance Minimum</a:t>
                      </a:r>
                    </a:p>
                    <a:p>
                      <a:pPr algn="ctr"/>
                      <a:r>
                        <a:rPr lang="en-GB" sz="1200" baseline="0" dirty="0">
                          <a:solidFill>
                            <a:schemeClr val="bg1"/>
                          </a:solidFill>
                        </a:rPr>
                        <a:t>(£000)</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rPr>
                        <a:t>Comments</a:t>
                      </a:r>
                      <a:endParaRPr lang="en-GB" sz="1200" b="1" baseline="0" dirty="0">
                        <a:solidFill>
                          <a:schemeClr val="bg1"/>
                        </a:solidFill>
                        <a:latin typeface="+mn-lt"/>
                      </a:endParaRPr>
                    </a:p>
                  </a:txBody>
                  <a:tcPr marL="9779" marR="9779" marT="9779" marB="0" anchor="ctr">
                    <a:solidFill>
                      <a:srgbClr val="53548A"/>
                    </a:solidFill>
                  </a:tcPr>
                </a:tc>
                <a:extLst>
                  <a:ext uri="{0D108BD9-81ED-4DB2-BD59-A6C34878D82A}">
                    <a16:rowId xmlns:a16="http://schemas.microsoft.com/office/drawing/2014/main" val="10000"/>
                  </a:ext>
                </a:extLst>
              </a:tr>
              <a:tr h="1137711">
                <a:tc>
                  <a:txBody>
                    <a:bodyPr/>
                    <a:lstStyle/>
                    <a:p>
                      <a:pPr algn="l" fontAlgn="ctr"/>
                      <a:r>
                        <a:rPr lang="en-GB" sz="1200" u="none" strike="noStrike" dirty="0">
                          <a:effectLst/>
                        </a:rPr>
                        <a:t>TCD025 Tay Cities Engineering Partnership</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0</a:t>
                      </a:r>
                      <a:endParaRPr lang="en-GB" sz="1200" b="0" kern="1200" dirty="0">
                        <a:solidFill>
                          <a:schemeClr val="tx1"/>
                        </a:solidFill>
                        <a:latin typeface="+mn-lt"/>
                        <a:ea typeface="+mn-ea"/>
                        <a:cs typeface="+mn-cs"/>
                      </a:endParaRPr>
                    </a:p>
                  </a:txBody>
                  <a:tcPr marL="9779" marR="9779" marT="9779" marB="0" anchor="ctr"/>
                </a:tc>
                <a:tc>
                  <a:txBody>
                    <a:bodyPr/>
                    <a:lstStyle/>
                    <a:p>
                      <a:pPr algn="ctr"/>
                      <a:r>
                        <a:rPr lang="en-GB" sz="1200" dirty="0"/>
                        <a:t>496</a:t>
                      </a:r>
                      <a:endParaRPr lang="en-GB" sz="1200" b="0" dirty="0">
                        <a:latin typeface="+mn-lt"/>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496</a:t>
                      </a:r>
                      <a:endParaRPr lang="en-GB" sz="1200" b="0" kern="1200" dirty="0">
                        <a:solidFill>
                          <a:schemeClr val="tx1"/>
                        </a:solidFill>
                        <a:latin typeface="+mn-lt"/>
                        <a:ea typeface="+mn-ea"/>
                        <a:cs typeface="+mn-cs"/>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289</a:t>
                      </a:r>
                      <a:endParaRPr lang="en-GB" sz="1200" b="0" kern="1200" dirty="0">
                        <a:solidFill>
                          <a:schemeClr val="tx1"/>
                        </a:solidFill>
                        <a:latin typeface="+mn-lt"/>
                        <a:ea typeface="+mn-ea"/>
                        <a:cs typeface="+mn-cs"/>
                      </a:endParaRPr>
                    </a:p>
                  </a:txBody>
                  <a:tcPr marL="9779" marR="9779" marT="9779" marB="0" anchor="ctr"/>
                </a:tc>
                <a:tc>
                  <a:txBody>
                    <a:bodyPr/>
                    <a:lstStyle/>
                    <a:p>
                      <a:pPr algn="ctr" rtl="0"/>
                      <a:r>
                        <a:rPr lang="en-GB" sz="1200" b="1" dirty="0">
                          <a:solidFill>
                            <a:srgbClr val="C00000"/>
                          </a:solidFill>
                        </a:rPr>
                        <a:t>(207)</a:t>
                      </a:r>
                      <a:endParaRPr lang="en-GB" sz="1200" b="1" dirty="0">
                        <a:solidFill>
                          <a:srgbClr val="C00000"/>
                        </a:solidFill>
                        <a:latin typeface="+mn-lt"/>
                      </a:endParaRPr>
                    </a:p>
                  </a:txBody>
                  <a:tcPr marL="46937" marR="46937" marT="46937" marB="46937" anchor="ctr"/>
                </a:tc>
                <a:tc>
                  <a:txBody>
                    <a:bodyPr/>
                    <a:lstStyle/>
                    <a:p>
                      <a:pPr algn="l" fontAlgn="t"/>
                      <a:r>
                        <a:rPr lang="en-GB" sz="1200" b="1" i="0" u="none" strike="noStrike" dirty="0">
                          <a:solidFill>
                            <a:srgbClr val="000000"/>
                          </a:solidFill>
                          <a:effectLst/>
                          <a:latin typeface="Calibri" panose="020F0502020204030204" pitchFamily="34" charset="0"/>
                        </a:rPr>
                        <a:t>Underspend of £207k</a:t>
                      </a:r>
                      <a:r>
                        <a:rPr lang="en-GB" sz="1200" b="0" i="0" u="none" strike="noStrike" dirty="0">
                          <a:solidFill>
                            <a:srgbClr val="000000"/>
                          </a:solidFill>
                          <a:effectLst/>
                          <a:latin typeface="Calibri" panose="020F0502020204030204" pitchFamily="34" charset="0"/>
                        </a:rPr>
                        <a:t>. Project previously indicated full drawdown. Project Owner is now forecasting an underspend of £207k. They have indicated that they are currently spending at risk but are unable to purchase and receive equipment before the end of the financial year in order to claim their full allocation.  </a:t>
                      </a:r>
                    </a:p>
                    <a:p>
                      <a:pPr algn="l" fontAlgn="t"/>
                      <a:endParaRPr lang="en-GB"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0949083"/>
                  </a:ext>
                </a:extLst>
              </a:tr>
              <a:tr h="1137711">
                <a:tc>
                  <a:txBody>
                    <a:bodyPr/>
                    <a:lstStyle/>
                    <a:p>
                      <a:pPr algn="l" fontAlgn="ctr"/>
                      <a:r>
                        <a:rPr lang="en-GB" sz="1200" u="none" strike="noStrike" dirty="0">
                          <a:effectLst/>
                        </a:rPr>
                        <a:t>TCD021 Growing the Tay Cities Biomedical Cluster</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3,199</a:t>
                      </a:r>
                      <a:endParaRPr lang="en-GB" sz="1200" b="0" kern="1200" dirty="0">
                        <a:solidFill>
                          <a:schemeClr val="tx1"/>
                        </a:solidFill>
                        <a:latin typeface="+mn-lt"/>
                        <a:ea typeface="+mn-ea"/>
                        <a:cs typeface="+mn-cs"/>
                      </a:endParaRPr>
                    </a:p>
                  </a:txBody>
                  <a:tcPr marL="9779" marR="9779" marT="9779" marB="0" anchor="ctr"/>
                </a:tc>
                <a:tc>
                  <a:txBody>
                    <a:bodyPr/>
                    <a:lstStyle/>
                    <a:p>
                      <a:pPr algn="ctr"/>
                      <a:r>
                        <a:rPr lang="en-GB" sz="1200" dirty="0"/>
                        <a:t>0</a:t>
                      </a:r>
                      <a:endParaRPr lang="en-GB" sz="1200" b="0" dirty="0">
                        <a:solidFill>
                          <a:schemeClr val="tx1"/>
                        </a:solidFill>
                        <a:latin typeface="+mn-lt"/>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3,199</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1,342</a:t>
                      </a:r>
                    </a:p>
                  </a:txBody>
                  <a:tcPr marL="9779" marR="9779" marT="9779" marB="0" anchor="ctr"/>
                </a:tc>
                <a:tc>
                  <a:txBody>
                    <a:bodyPr/>
                    <a:lstStyle/>
                    <a:p>
                      <a:pPr algn="ctr" rtl="0"/>
                      <a:r>
                        <a:rPr lang="en-GB" sz="1200" b="1" dirty="0">
                          <a:solidFill>
                            <a:srgbClr val="C00000"/>
                          </a:solidFill>
                        </a:rPr>
                        <a:t>(1,857)</a:t>
                      </a:r>
                      <a:endParaRPr lang="en-GB" sz="1200" b="1" dirty="0">
                        <a:solidFill>
                          <a:srgbClr val="C00000"/>
                        </a:solidFill>
                        <a:latin typeface="+mn-lt"/>
                      </a:endParaRPr>
                    </a:p>
                  </a:txBody>
                  <a:tcPr marL="46937" marR="46937" marT="46937" marB="46937" anchor="ctr"/>
                </a:tc>
                <a:tc>
                  <a:txBody>
                    <a:bodyPr/>
                    <a:lstStyle/>
                    <a:p>
                      <a:pPr algn="l" fontAlgn="t"/>
                      <a:r>
                        <a:rPr lang="en-GB" sz="1200" b="1" i="0" u="none" strike="noStrike" dirty="0">
                          <a:solidFill>
                            <a:srgbClr val="000000"/>
                          </a:solidFill>
                          <a:effectLst/>
                          <a:latin typeface="Calibri" panose="020F0502020204030204" pitchFamily="34" charset="0"/>
                        </a:rPr>
                        <a:t>Increased underspend of £1.009m. </a:t>
                      </a:r>
                      <a:r>
                        <a:rPr lang="en-GB" sz="1200" b="0" i="0" u="none" strike="noStrike" dirty="0">
                          <a:solidFill>
                            <a:srgbClr val="000000"/>
                          </a:solidFill>
                          <a:effectLst/>
                          <a:latin typeface="Calibri" panose="020F0502020204030204" pitchFamily="34" charset="0"/>
                        </a:rPr>
                        <a:t>Project previously indicated an underspend of £848k. Project Owner has now indicated an underspend of £1.857m, which is an increased underspend of £1.009m. Project Owner has also indicated programme delays with the construction start date moved from 2021/22 to 2022/23 due to land transfer issues.</a:t>
                      </a:r>
                    </a:p>
                    <a:p>
                      <a:pPr algn="l" fontAlgn="t"/>
                      <a:endParaRPr lang="en-GB" sz="1200" b="0" i="0" u="none" strike="noStrike" dirty="0">
                        <a:solidFill>
                          <a:srgbClr val="000000"/>
                        </a:solidFill>
                        <a:effectLst/>
                        <a:highlight>
                          <a:srgbClr val="FFFF00"/>
                        </a:highlight>
                        <a:latin typeface="Calibri" panose="020F0502020204030204" pitchFamily="34" charset="0"/>
                      </a:endParaRPr>
                    </a:p>
                  </a:txBody>
                  <a:tcPr marL="9525" marR="9525" marT="9525" marB="0"/>
                </a:tc>
                <a:extLst>
                  <a:ext uri="{0D108BD9-81ED-4DB2-BD59-A6C34878D82A}">
                    <a16:rowId xmlns:a16="http://schemas.microsoft.com/office/drawing/2014/main" val="3939795540"/>
                  </a:ext>
                </a:extLst>
              </a:tr>
              <a:tr h="1137711">
                <a:tc>
                  <a:txBody>
                    <a:bodyPr/>
                    <a:lstStyle/>
                    <a:p>
                      <a:pPr algn="l" fontAlgn="ctr"/>
                      <a:r>
                        <a:rPr lang="en-GB" sz="1200" u="none" strike="noStrike" dirty="0">
                          <a:effectLst/>
                        </a:rPr>
                        <a:t>TCD011 JHI International Barley Hub </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6,250</a:t>
                      </a:r>
                      <a:endParaRPr lang="en-GB" sz="1200" b="0" kern="1200" dirty="0">
                        <a:solidFill>
                          <a:schemeClr val="tx1"/>
                        </a:solidFill>
                        <a:latin typeface="+mn-lt"/>
                        <a:ea typeface="+mn-ea"/>
                        <a:cs typeface="+mn-cs"/>
                      </a:endParaRPr>
                    </a:p>
                  </a:txBody>
                  <a:tcPr marL="9779" marR="9779" marT="9779" marB="0" anchor="ctr"/>
                </a:tc>
                <a:tc>
                  <a:txBody>
                    <a:bodyPr/>
                    <a:lstStyle/>
                    <a:p>
                      <a:pPr algn="ctr"/>
                      <a:r>
                        <a:rPr lang="en-GB" sz="1200" dirty="0"/>
                        <a:t>507</a:t>
                      </a:r>
                      <a:endParaRPr lang="en-GB" sz="1200" b="0" dirty="0">
                        <a:solidFill>
                          <a:schemeClr val="tx1"/>
                        </a:solidFill>
                        <a:latin typeface="+mn-lt"/>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6,757</a:t>
                      </a:r>
                      <a:endParaRPr lang="en-GB" sz="1200" b="0" kern="1200" dirty="0">
                        <a:solidFill>
                          <a:schemeClr val="tx1"/>
                        </a:solidFill>
                        <a:latin typeface="+mn-lt"/>
                        <a:ea typeface="+mn-ea"/>
                        <a:cs typeface="+mn-cs"/>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6,757</a:t>
                      </a:r>
                      <a:endParaRPr lang="en-GB" sz="1200" b="0" kern="1200" dirty="0">
                        <a:solidFill>
                          <a:schemeClr val="tx1"/>
                        </a:solidFill>
                        <a:latin typeface="+mn-lt"/>
                        <a:ea typeface="+mn-ea"/>
                        <a:cs typeface="+mn-cs"/>
                      </a:endParaRPr>
                    </a:p>
                  </a:txBody>
                  <a:tcPr marL="9779" marR="9779" marT="9779" marB="0" anchor="ctr"/>
                </a:tc>
                <a:tc>
                  <a:txBody>
                    <a:bodyPr/>
                    <a:lstStyle/>
                    <a:p>
                      <a:pPr algn="ctr" rtl="0"/>
                      <a:r>
                        <a:rPr lang="en-GB" sz="1200" dirty="0"/>
                        <a:t>0</a:t>
                      </a:r>
                      <a:endParaRPr lang="en-GB" sz="1200" b="0" dirty="0">
                        <a:solidFill>
                          <a:schemeClr val="tx1"/>
                        </a:solidFill>
                        <a:latin typeface="+mn-lt"/>
                      </a:endParaRPr>
                    </a:p>
                  </a:txBody>
                  <a:tcPr marL="46937" marR="46937" marT="46937" marB="46937" anchor="ctr"/>
                </a:tc>
                <a:tc>
                  <a:txBody>
                    <a:bodyPr/>
                    <a:lstStyle/>
                    <a:p>
                      <a:pPr algn="l" fontAlgn="t"/>
                      <a:r>
                        <a:rPr lang="en-GB" sz="1200" b="1" i="0" u="none" strike="noStrike" dirty="0">
                          <a:solidFill>
                            <a:srgbClr val="000000"/>
                          </a:solidFill>
                          <a:effectLst/>
                          <a:latin typeface="Calibri" panose="020F0502020204030204" pitchFamily="34" charset="0"/>
                        </a:rPr>
                        <a:t>No Change.</a:t>
                      </a:r>
                      <a:r>
                        <a:rPr lang="en-GB" sz="1200" b="0" i="0" u="none" strike="noStrike" dirty="0">
                          <a:solidFill>
                            <a:srgbClr val="000000"/>
                          </a:solidFill>
                          <a:effectLst/>
                          <a:latin typeface="Calibri" panose="020F0502020204030204" pitchFamily="34" charset="0"/>
                        </a:rPr>
                        <a:t> At a project meeting with Governments on 11/01/22, the project indicated potential additional spend of £3m over their allocated funding in this financial year across both of the JHI projects. The Partnership is in regular communication with the Project Owner to secure this acceleration if possible. </a:t>
                      </a:r>
                    </a:p>
                    <a:p>
                      <a:pPr algn="l" fontAlgn="t"/>
                      <a:endParaRPr lang="en-GB"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665364397"/>
                  </a:ext>
                </a:extLst>
              </a:tr>
              <a:tr h="949724">
                <a:tc>
                  <a:txBody>
                    <a:bodyPr/>
                    <a:lstStyle/>
                    <a:p>
                      <a:pPr algn="l" fontAlgn="ctr"/>
                      <a:r>
                        <a:rPr lang="en-GB" sz="1200" u="none" strike="noStrike" dirty="0">
                          <a:effectLst/>
                        </a:rPr>
                        <a:t>TCD010 JHI Advanced Plant Growth Centre</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0</a:t>
                      </a:r>
                      <a:endParaRPr lang="en-GB" sz="1200" b="0" kern="1200" dirty="0">
                        <a:solidFill>
                          <a:schemeClr val="tx1"/>
                        </a:solidFill>
                        <a:latin typeface="+mn-lt"/>
                        <a:ea typeface="+mn-ea"/>
                        <a:cs typeface="+mn-cs"/>
                      </a:endParaRPr>
                    </a:p>
                  </a:txBody>
                  <a:tcPr marL="9779" marR="9779" marT="9779" marB="0" anchor="ctr"/>
                </a:tc>
                <a:tc>
                  <a:txBody>
                    <a:bodyPr/>
                    <a:lstStyle/>
                    <a:p>
                      <a:pPr marL="0" algn="ctr" defTabSz="457200" rtl="0" eaLnBrk="1" latinLnBrk="0" hangingPunct="1"/>
                      <a:r>
                        <a:rPr lang="en-GB" sz="1200" kern="1200" dirty="0"/>
                        <a:t>4,493</a:t>
                      </a:r>
                      <a:endParaRPr lang="en-GB" sz="1200" b="0" kern="1200" dirty="0">
                        <a:solidFill>
                          <a:schemeClr val="tx1"/>
                        </a:solidFill>
                        <a:latin typeface="+mn-lt"/>
                        <a:ea typeface="+mn-ea"/>
                        <a:cs typeface="+mn-cs"/>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4,493</a:t>
                      </a:r>
                      <a:endParaRPr lang="en-GB" sz="1200" b="0" kern="1200" dirty="0">
                        <a:solidFill>
                          <a:schemeClr val="tx1"/>
                        </a:solidFill>
                        <a:latin typeface="+mn-lt"/>
                        <a:ea typeface="+mn-ea"/>
                        <a:cs typeface="+mn-cs"/>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t>4,493</a:t>
                      </a:r>
                      <a:endParaRPr lang="en-GB" sz="1200" b="0" kern="1200" dirty="0">
                        <a:solidFill>
                          <a:schemeClr val="tx1"/>
                        </a:solidFill>
                        <a:latin typeface="+mn-lt"/>
                        <a:ea typeface="+mn-ea"/>
                        <a:cs typeface="+mn-cs"/>
                      </a:endParaRPr>
                    </a:p>
                  </a:txBody>
                  <a:tcPr marL="9779" marR="9779" marT="9779" marB="0" anchor="ctr"/>
                </a:tc>
                <a:tc>
                  <a:txBody>
                    <a:bodyPr/>
                    <a:lstStyle/>
                    <a:p>
                      <a:pPr marL="0" algn="ctr" defTabSz="457200" rtl="0" eaLnBrk="1" latinLnBrk="0" hangingPunct="1"/>
                      <a:r>
                        <a:rPr lang="en-GB" sz="1200" kern="1200" dirty="0"/>
                        <a:t>0</a:t>
                      </a:r>
                      <a:endParaRPr lang="en-GB" sz="1200" b="0" kern="1200" dirty="0">
                        <a:solidFill>
                          <a:schemeClr val="tx1"/>
                        </a:solidFill>
                        <a:latin typeface="+mn-lt"/>
                        <a:ea typeface="+mn-ea"/>
                        <a:cs typeface="+mn-cs"/>
                      </a:endParaRPr>
                    </a:p>
                  </a:txBody>
                  <a:tcPr marL="46937" marR="46937" marT="46937" marB="46937" anchor="ctr"/>
                </a:tc>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GB" sz="1200" b="1" i="0" u="none" strike="noStrike" dirty="0">
                          <a:solidFill>
                            <a:srgbClr val="000000"/>
                          </a:solidFill>
                          <a:effectLst/>
                          <a:latin typeface="Calibri" panose="020F0502020204030204" pitchFamily="34" charset="0"/>
                        </a:rPr>
                        <a:t>No Change.</a:t>
                      </a:r>
                      <a:r>
                        <a:rPr lang="en-GB" sz="1200" b="0" i="0" u="none" strike="noStrike" dirty="0">
                          <a:solidFill>
                            <a:srgbClr val="000000"/>
                          </a:solidFill>
                          <a:effectLst/>
                          <a:latin typeface="Calibri" panose="020F0502020204030204" pitchFamily="34" charset="0"/>
                        </a:rPr>
                        <a:t> At a project meeting with Governments on  11/01/22, the project indicated potential additional spend of £3m over their allocated funding in this financial year across both of the JHI projects. The Partnership is in regular communication with the Project Owner to secure this acceleration if possible. </a:t>
                      </a:r>
                    </a:p>
                  </a:txBody>
                  <a:tcPr marL="9525" marR="9525" marT="9525" marB="0"/>
                </a:tc>
                <a:extLst>
                  <a:ext uri="{0D108BD9-81ED-4DB2-BD59-A6C34878D82A}">
                    <a16:rowId xmlns:a16="http://schemas.microsoft.com/office/drawing/2014/main" val="1538425909"/>
                  </a:ext>
                </a:extLst>
              </a:tr>
            </a:tbl>
          </a:graphicData>
        </a:graphic>
      </p:graphicFrame>
    </p:spTree>
    <p:extLst>
      <p:ext uri="{BB962C8B-B14F-4D97-AF65-F5344CB8AC3E}">
        <p14:creationId xmlns:p14="http://schemas.microsoft.com/office/powerpoint/2010/main" val="1061740383"/>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95C9-F075-4931-A7E3-28F35EDB082C}"/>
              </a:ext>
            </a:extLst>
          </p:cNvPr>
          <p:cNvSpPr>
            <a:spLocks noGrp="1"/>
          </p:cNvSpPr>
          <p:nvPr>
            <p:ph type="title"/>
          </p:nvPr>
        </p:nvSpPr>
        <p:spPr>
          <a:xfrm>
            <a:off x="0" y="0"/>
            <a:ext cx="12192000" cy="1143000"/>
          </a:xfrm>
          <a:solidFill>
            <a:schemeClr val="accent2"/>
          </a:solidFill>
        </p:spPr>
        <p:txBody>
          <a:bodyPr>
            <a:noAutofit/>
          </a:bodyPr>
          <a:lstStyle/>
          <a:p>
            <a:r>
              <a:rPr lang="en-GB" sz="3600" b="1" dirty="0">
                <a:solidFill>
                  <a:schemeClr val="bg1"/>
                </a:solidFill>
              </a:rPr>
              <a:t>Year 2 2021/22 Capital Drawdown</a:t>
            </a:r>
            <a:br>
              <a:rPr lang="en-GB" sz="3600" b="1" dirty="0">
                <a:solidFill>
                  <a:schemeClr val="bg1"/>
                </a:solidFill>
              </a:rPr>
            </a:br>
            <a:r>
              <a:rPr lang="en-GB" sz="1200" b="1" dirty="0">
                <a:solidFill>
                  <a:schemeClr val="bg1"/>
                </a:solidFill>
              </a:rPr>
              <a:t>Page 2 of 5</a:t>
            </a:r>
            <a:endParaRPr lang="en-GB" sz="3600" b="1" dirty="0">
              <a:solidFill>
                <a:schemeClr val="bg1"/>
              </a:solidFill>
            </a:endParaRPr>
          </a:p>
        </p:txBody>
      </p:sp>
      <p:graphicFrame>
        <p:nvGraphicFramePr>
          <p:cNvPr id="7" name="Table 6">
            <a:extLst>
              <a:ext uri="{FF2B5EF4-FFF2-40B4-BE49-F238E27FC236}">
                <a16:creationId xmlns:a16="http://schemas.microsoft.com/office/drawing/2014/main" id="{6DDFEEAE-87C6-4CC7-9FC2-83FFEEBD9D7E}"/>
              </a:ext>
            </a:extLst>
          </p:cNvPr>
          <p:cNvGraphicFramePr>
            <a:graphicFrameLocks noGrp="1"/>
          </p:cNvGraphicFramePr>
          <p:nvPr>
            <p:extLst>
              <p:ext uri="{D42A27DB-BD31-4B8C-83A1-F6EECF244321}">
                <p14:modId xmlns:p14="http://schemas.microsoft.com/office/powerpoint/2010/main" val="3457242875"/>
              </p:ext>
            </p:extLst>
          </p:nvPr>
        </p:nvGraphicFramePr>
        <p:xfrm>
          <a:off x="-1" y="1143000"/>
          <a:ext cx="12192001" cy="4021915"/>
        </p:xfrm>
        <a:graphic>
          <a:graphicData uri="http://schemas.openxmlformats.org/drawingml/2006/table">
            <a:tbl>
              <a:tblPr firstRow="1" bandRow="1">
                <a:tableStyleId>{5C22544A-7EE6-4342-B048-85BDC9FD1C3A}</a:tableStyleId>
              </a:tblPr>
              <a:tblGrid>
                <a:gridCol w="2563448">
                  <a:extLst>
                    <a:ext uri="{9D8B030D-6E8A-4147-A177-3AD203B41FA5}">
                      <a16:colId xmlns:a16="http://schemas.microsoft.com/office/drawing/2014/main" val="20001"/>
                    </a:ext>
                  </a:extLst>
                </a:gridCol>
                <a:gridCol w="1036462">
                  <a:extLst>
                    <a:ext uri="{9D8B030D-6E8A-4147-A177-3AD203B41FA5}">
                      <a16:colId xmlns:a16="http://schemas.microsoft.com/office/drawing/2014/main" val="20002"/>
                    </a:ext>
                  </a:extLst>
                </a:gridCol>
                <a:gridCol w="870493">
                  <a:extLst>
                    <a:ext uri="{9D8B030D-6E8A-4147-A177-3AD203B41FA5}">
                      <a16:colId xmlns:a16="http://schemas.microsoft.com/office/drawing/2014/main" val="20003"/>
                    </a:ext>
                  </a:extLst>
                </a:gridCol>
                <a:gridCol w="1000370">
                  <a:extLst>
                    <a:ext uri="{9D8B030D-6E8A-4147-A177-3AD203B41FA5}">
                      <a16:colId xmlns:a16="http://schemas.microsoft.com/office/drawing/2014/main" val="20006"/>
                    </a:ext>
                  </a:extLst>
                </a:gridCol>
                <a:gridCol w="1062892">
                  <a:extLst>
                    <a:ext uri="{9D8B030D-6E8A-4147-A177-3AD203B41FA5}">
                      <a16:colId xmlns:a16="http://schemas.microsoft.com/office/drawing/2014/main" val="462631540"/>
                    </a:ext>
                  </a:extLst>
                </a:gridCol>
                <a:gridCol w="969108">
                  <a:extLst>
                    <a:ext uri="{9D8B030D-6E8A-4147-A177-3AD203B41FA5}">
                      <a16:colId xmlns:a16="http://schemas.microsoft.com/office/drawing/2014/main" val="20005"/>
                    </a:ext>
                  </a:extLst>
                </a:gridCol>
                <a:gridCol w="4689228">
                  <a:extLst>
                    <a:ext uri="{9D8B030D-6E8A-4147-A177-3AD203B41FA5}">
                      <a16:colId xmlns:a16="http://schemas.microsoft.com/office/drawing/2014/main" val="3348719253"/>
                    </a:ext>
                  </a:extLst>
                </a:gridCol>
              </a:tblGrid>
              <a:tr h="478880">
                <a:tc gridSpan="7">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aseline="0" dirty="0">
                          <a:solidFill>
                            <a:schemeClr val="bg1"/>
                          </a:solidFill>
                          <a:latin typeface="+mn-lt"/>
                        </a:rPr>
                        <a:t>CAPITAL Drawdown Monitoring 2021/22 (Year 2) </a:t>
                      </a:r>
                      <a:r>
                        <a:rPr lang="en-GB" sz="1200" baseline="0" dirty="0"/>
                        <a:t>January Monthly Forecast 31/01/2022</a:t>
                      </a:r>
                    </a:p>
                    <a:p>
                      <a:pPr algn="ctr"/>
                      <a:r>
                        <a:rPr lang="en-GB" sz="1200" baseline="0" dirty="0">
                          <a:solidFill>
                            <a:schemeClr val="bg1"/>
                          </a:solidFill>
                          <a:latin typeface="+mn-lt"/>
                        </a:rPr>
                        <a:t>*Note: profile amend refers to any approved permanent changes to the profile e.g. accelerated funding, transfer of funds from revenue to capital</a:t>
                      </a:r>
                      <a:endParaRPr lang="en-GB" sz="1200" b="1" i="1" baseline="0" dirty="0">
                        <a:solidFill>
                          <a:schemeClr val="bg1"/>
                        </a:solidFill>
                        <a:latin typeface="+mn-lt"/>
                      </a:endParaRPr>
                    </a:p>
                  </a:txBody>
                  <a:tcPr marL="9779" marR="9779" marT="9779"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pPr algn="ctr"/>
                      <a:endParaRPr lang="en-GB" sz="1200" b="1" dirty="0">
                        <a:solidFill>
                          <a:schemeClr val="bg1"/>
                        </a:solidFill>
                      </a:endParaRPr>
                    </a:p>
                  </a:txBody>
                  <a:tcPr marL="9525" marR="9525" marT="9525" marB="0" anchor="ctr"/>
                </a:tc>
                <a:tc hMerge="1">
                  <a:txBody>
                    <a:bodyPr/>
                    <a:lstStyle/>
                    <a:p>
                      <a:endParaRPr lang="en-GB"/>
                    </a:p>
                  </a:txBody>
                  <a:tcPr/>
                </a:tc>
                <a:tc hMerge="1">
                  <a:txBody>
                    <a:bodyPr/>
                    <a:lstStyle/>
                    <a:p>
                      <a:pPr algn="ctr"/>
                      <a:endParaRPr lang="en-GB" sz="1200" b="1" baseline="0" dirty="0">
                        <a:solidFill>
                          <a:schemeClr val="bg1"/>
                        </a:solidFill>
                      </a:endParaRPr>
                    </a:p>
                  </a:txBody>
                  <a:tcPr marL="9525" marR="9525" marT="9525" marB="0" anchor="ctr"/>
                </a:tc>
                <a:tc hMerge="1">
                  <a:txBody>
                    <a:bodyPr/>
                    <a:lstStyle/>
                    <a:p>
                      <a:pPr algn="ctr"/>
                      <a:endParaRPr lang="en-GB" sz="1800" b="1" baseline="0" dirty="0">
                        <a:solidFill>
                          <a:schemeClr val="bg1"/>
                        </a:solidFill>
                      </a:endParaRPr>
                    </a:p>
                  </a:txBody>
                  <a:tcPr marL="9525" marR="9525" marT="9525" marB="0" anchor="ctr"/>
                </a:tc>
                <a:extLst>
                  <a:ext uri="{0D108BD9-81ED-4DB2-BD59-A6C34878D82A}">
                    <a16:rowId xmlns:a16="http://schemas.microsoft.com/office/drawing/2014/main" val="3985726796"/>
                  </a:ext>
                </a:extLst>
              </a:tr>
              <a:tr h="944187">
                <a:tc>
                  <a:txBody>
                    <a:bodyPr/>
                    <a:lstStyle/>
                    <a:p>
                      <a:pPr algn="ctr"/>
                      <a:r>
                        <a:rPr lang="en-GB" sz="1200" dirty="0">
                          <a:solidFill>
                            <a:schemeClr val="bg1"/>
                          </a:solidFill>
                          <a:latin typeface="+mn-lt"/>
                        </a:rPr>
                        <a:t>Project</a:t>
                      </a:r>
                      <a:r>
                        <a:rPr lang="en-GB" sz="1200" baseline="0" dirty="0">
                          <a:solidFill>
                            <a:schemeClr val="bg1"/>
                          </a:solidFill>
                          <a:latin typeface="+mn-lt"/>
                        </a:rPr>
                        <a:t> Name</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US" sz="1200" dirty="0">
                          <a:solidFill>
                            <a:schemeClr val="bg1"/>
                          </a:solidFill>
                          <a:latin typeface="+mn-lt"/>
                        </a:rPr>
                        <a:t>Deal</a:t>
                      </a:r>
                    </a:p>
                    <a:p>
                      <a:pPr algn="ctr"/>
                      <a:r>
                        <a:rPr lang="en-US" sz="1200" dirty="0">
                          <a:solidFill>
                            <a:schemeClr val="bg1"/>
                          </a:solidFill>
                          <a:latin typeface="+mn-lt"/>
                        </a:rPr>
                        <a:t>Profile </a:t>
                      </a:r>
                    </a:p>
                    <a:p>
                      <a:pPr algn="ctr"/>
                      <a:r>
                        <a:rPr lang="en-US"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Profile</a:t>
                      </a:r>
                    </a:p>
                    <a:p>
                      <a:pPr algn="ctr"/>
                      <a:r>
                        <a:rPr lang="en-GB" sz="1200" dirty="0">
                          <a:solidFill>
                            <a:schemeClr val="bg1"/>
                          </a:solidFill>
                          <a:latin typeface="+mn-lt"/>
                        </a:rPr>
                        <a:t>Amend</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Updated</a:t>
                      </a:r>
                    </a:p>
                    <a:p>
                      <a:pPr algn="ctr"/>
                      <a:r>
                        <a:rPr lang="en-GB" sz="1200" dirty="0">
                          <a:solidFill>
                            <a:schemeClr val="bg1"/>
                          </a:solidFill>
                          <a:latin typeface="+mn-lt"/>
                        </a:rPr>
                        <a:t>Profile </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dirty="0">
                          <a:solidFill>
                            <a:schemeClr val="bg1"/>
                          </a:solidFill>
                          <a:latin typeface="+mn-lt"/>
                        </a:rPr>
                        <a:t>Forecast</a:t>
                      </a:r>
                    </a:p>
                    <a:p>
                      <a:pPr algn="ctr"/>
                      <a:r>
                        <a:rPr lang="en-GB" sz="1200" dirty="0">
                          <a:solidFill>
                            <a:schemeClr val="bg1"/>
                          </a:solidFill>
                          <a:latin typeface="+mn-lt"/>
                        </a:rPr>
                        <a:t>Drawdown </a:t>
                      </a:r>
                    </a:p>
                    <a:p>
                      <a:pPr algn="ctr"/>
                      <a:r>
                        <a:rPr lang="en-GB" sz="1200" dirty="0">
                          <a:solidFill>
                            <a:schemeClr val="bg1"/>
                          </a:solidFill>
                          <a:latin typeface="+mn-lt"/>
                        </a:rPr>
                        <a:t>(£000)</a:t>
                      </a:r>
                      <a:endParaRPr lang="en-GB" sz="1200" b="1"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Current Year Variance Minimum</a:t>
                      </a:r>
                    </a:p>
                    <a:p>
                      <a:pPr algn="ctr"/>
                      <a:r>
                        <a:rPr lang="en-GB" sz="1200" baseline="0" dirty="0">
                          <a:solidFill>
                            <a:schemeClr val="bg1"/>
                          </a:solidFill>
                          <a:latin typeface="+mn-lt"/>
                        </a:rPr>
                        <a:t>(£000)</a:t>
                      </a:r>
                      <a:endParaRPr lang="en-GB" sz="1200" b="1" baseline="0" dirty="0">
                        <a:solidFill>
                          <a:schemeClr val="bg1"/>
                        </a:solidFill>
                        <a:latin typeface="+mn-lt"/>
                      </a:endParaRPr>
                    </a:p>
                  </a:txBody>
                  <a:tcPr marL="9779" marR="9779" marT="9779" marB="0" anchor="ctr">
                    <a:solidFill>
                      <a:srgbClr val="53548A"/>
                    </a:solidFill>
                  </a:tcPr>
                </a:tc>
                <a:tc>
                  <a:txBody>
                    <a:bodyPr/>
                    <a:lstStyle/>
                    <a:p>
                      <a:pPr algn="ctr"/>
                      <a:r>
                        <a:rPr lang="en-GB" sz="1200" baseline="0" dirty="0">
                          <a:solidFill>
                            <a:schemeClr val="bg1"/>
                          </a:solidFill>
                          <a:latin typeface="+mn-lt"/>
                        </a:rPr>
                        <a:t>Comments</a:t>
                      </a:r>
                      <a:endParaRPr lang="en-GB" sz="1200" b="1" baseline="0" dirty="0">
                        <a:solidFill>
                          <a:schemeClr val="bg1"/>
                        </a:solidFill>
                        <a:latin typeface="+mn-lt"/>
                      </a:endParaRPr>
                    </a:p>
                  </a:txBody>
                  <a:tcPr marL="9779" marR="9779" marT="9779" marB="0" anchor="ctr">
                    <a:solidFill>
                      <a:srgbClr val="53548A"/>
                    </a:solidFill>
                  </a:tcPr>
                </a:tc>
                <a:extLst>
                  <a:ext uri="{0D108BD9-81ED-4DB2-BD59-A6C34878D82A}">
                    <a16:rowId xmlns:a16="http://schemas.microsoft.com/office/drawing/2014/main" val="10000"/>
                  </a:ext>
                </a:extLst>
              </a:tr>
              <a:tr h="71118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u="none" strike="noStrike" dirty="0">
                          <a:effectLst/>
                          <a:latin typeface="+mn-lt"/>
                        </a:rPr>
                        <a:t>TCD013 cyberQuarter </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latin typeface="+mn-lt"/>
                        </a:rPr>
                        <a:t>4,100</a:t>
                      </a:r>
                      <a:endParaRPr lang="en-GB" sz="1200" b="0" kern="1200" dirty="0">
                        <a:solidFill>
                          <a:schemeClr val="tx1"/>
                        </a:solidFill>
                        <a:latin typeface="+mn-lt"/>
                        <a:ea typeface="+mn-ea"/>
                        <a:cs typeface="+mn-cs"/>
                      </a:endParaRPr>
                    </a:p>
                  </a:txBody>
                  <a:tcPr marL="9779" marR="9779" marT="9779" marB="0" anchor="ctr"/>
                </a:tc>
                <a:tc>
                  <a:txBody>
                    <a:bodyPr/>
                    <a:lstStyle/>
                    <a:p>
                      <a:pPr algn="ctr"/>
                      <a:r>
                        <a:rPr lang="en-GB" sz="1200" dirty="0">
                          <a:latin typeface="+mn-lt"/>
                        </a:rPr>
                        <a:t>0</a:t>
                      </a:r>
                      <a:endParaRPr lang="en-GB" sz="1200" b="0" dirty="0">
                        <a:latin typeface="+mn-lt"/>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latin typeface="+mn-lt"/>
                        </a:rPr>
                        <a:t>4,100</a:t>
                      </a:r>
                      <a:endParaRPr lang="en-GB" sz="1200" b="0" kern="1200" dirty="0">
                        <a:solidFill>
                          <a:schemeClr val="tx1"/>
                        </a:solidFill>
                        <a:latin typeface="+mn-lt"/>
                        <a:ea typeface="+mn-ea"/>
                        <a:cs typeface="+mn-cs"/>
                      </a:endParaRP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latin typeface="+mn-lt"/>
                        </a:rPr>
                        <a:t>4,100</a:t>
                      </a:r>
                      <a:endParaRPr lang="en-GB" sz="1200" b="0" kern="1200" dirty="0">
                        <a:solidFill>
                          <a:schemeClr val="tx1"/>
                        </a:solidFill>
                        <a:latin typeface="+mn-lt"/>
                        <a:ea typeface="+mn-ea"/>
                        <a:cs typeface="+mn-cs"/>
                      </a:endParaRPr>
                    </a:p>
                  </a:txBody>
                  <a:tcPr marL="9779" marR="9779" marT="9779" marB="0" anchor="ctr"/>
                </a:tc>
                <a:tc>
                  <a:txBody>
                    <a:bodyPr/>
                    <a:lstStyle/>
                    <a:p>
                      <a:pPr algn="ctr"/>
                      <a:r>
                        <a:rPr lang="en-GB" sz="1200" dirty="0">
                          <a:latin typeface="+mn-lt"/>
                        </a:rPr>
                        <a:t>0</a:t>
                      </a:r>
                      <a:endParaRPr lang="en-GB" sz="1200" b="0" dirty="0">
                        <a:solidFill>
                          <a:schemeClr val="tx1"/>
                        </a:solidFill>
                        <a:latin typeface="+mn-lt"/>
                      </a:endParaRPr>
                    </a:p>
                  </a:txBody>
                  <a:tcPr marL="46937" marR="46937" marT="46937" marB="46937" anchor="ctr"/>
                </a:tc>
                <a:tc>
                  <a:txBody>
                    <a:bodyPr/>
                    <a:lstStyle/>
                    <a:p>
                      <a:pPr algn="l" fontAlgn="t"/>
                      <a:r>
                        <a:rPr lang="en-GB" sz="1200" b="1" i="0" u="none" strike="noStrike" dirty="0">
                          <a:solidFill>
                            <a:srgbClr val="000000"/>
                          </a:solidFill>
                          <a:effectLst/>
                          <a:latin typeface="+mn-lt"/>
                        </a:rPr>
                        <a:t>No Change. </a:t>
                      </a:r>
                      <a:r>
                        <a:rPr lang="en-GB" sz="1200" b="0" i="0" u="none" strike="noStrike" dirty="0">
                          <a:solidFill>
                            <a:srgbClr val="000000"/>
                          </a:solidFill>
                          <a:effectLst/>
                          <a:latin typeface="+mn-lt"/>
                        </a:rPr>
                        <a:t>Project Owner are forecasting full  drawdown by the end of Q4. </a:t>
                      </a:r>
                      <a:r>
                        <a:rPr lang="en-GB" sz="1200" b="0" i="0" u="none" strike="noStrike" dirty="0">
                          <a:solidFill>
                            <a:schemeClr val="tx1"/>
                          </a:solidFill>
                          <a:effectLst/>
                          <a:latin typeface="+mn-lt"/>
                        </a:rPr>
                        <a:t>The Project are no longer indicating the additional spend over allocated drawdown of £437k. </a:t>
                      </a:r>
                      <a:endParaRPr lang="en-GB" sz="1200" b="0" i="0" u="none" strike="noStrike" dirty="0">
                        <a:solidFill>
                          <a:srgbClr val="000000"/>
                        </a:solidFill>
                        <a:effectLst/>
                        <a:latin typeface="+mn-lt"/>
                      </a:endParaRPr>
                    </a:p>
                  </a:txBody>
                  <a:tcPr marL="9525" marR="9525" marT="9525" marB="0"/>
                </a:tc>
                <a:extLst>
                  <a:ext uri="{0D108BD9-81ED-4DB2-BD59-A6C34878D82A}">
                    <a16:rowId xmlns:a16="http://schemas.microsoft.com/office/drawing/2014/main" val="3547136439"/>
                  </a:ext>
                </a:extLst>
              </a:tr>
              <a:tr h="71118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GB" sz="1200" u="none" strike="noStrike" dirty="0">
                          <a:effectLst/>
                          <a:latin typeface="+mn-lt"/>
                        </a:rPr>
                        <a:t>TCD014 Eden Campus</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latin typeface="+mn-lt"/>
                        </a:rPr>
                        <a:t>6,924</a:t>
                      </a:r>
                      <a:endParaRPr lang="en-GB" sz="1200" b="0" kern="1200" dirty="0">
                        <a:solidFill>
                          <a:schemeClr val="tx1"/>
                        </a:solidFill>
                        <a:latin typeface="+mn-lt"/>
                        <a:ea typeface="+mn-ea"/>
                        <a:cs typeface="+mn-cs"/>
                      </a:endParaRPr>
                    </a:p>
                  </a:txBody>
                  <a:tcPr marL="93874" marR="93874" marT="46937" marB="46937" anchor="ctr"/>
                </a:tc>
                <a:tc>
                  <a:txBody>
                    <a:bodyPr/>
                    <a:lstStyle/>
                    <a:p>
                      <a:pPr algn="ctr"/>
                      <a:r>
                        <a:rPr lang="en-GB" sz="1200" dirty="0">
                          <a:latin typeface="+mn-lt"/>
                        </a:rPr>
                        <a:t>2,000</a:t>
                      </a:r>
                      <a:endParaRPr lang="en-GB" sz="1200" b="0" dirty="0">
                        <a:solidFill>
                          <a:schemeClr val="tx1"/>
                        </a:solidFill>
                        <a:latin typeface="+mn-lt"/>
                      </a:endParaRPr>
                    </a:p>
                  </a:txBody>
                  <a:tcPr marL="93874" marR="93874"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latin typeface="+mn-lt"/>
                        </a:rPr>
                        <a:t>8,924</a:t>
                      </a:r>
                      <a:endParaRPr lang="en-GB" sz="1200" b="0" kern="1200" dirty="0">
                        <a:solidFill>
                          <a:schemeClr val="tx1"/>
                        </a:solidFill>
                        <a:latin typeface="+mn-lt"/>
                        <a:ea typeface="+mn-ea"/>
                        <a:cs typeface="+mn-cs"/>
                      </a:endParaRPr>
                    </a:p>
                  </a:txBody>
                  <a:tcPr marL="93874" marR="93874"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kern="1200" dirty="0">
                          <a:latin typeface="+mn-lt"/>
                        </a:rPr>
                        <a:t>7,341</a:t>
                      </a:r>
                      <a:endParaRPr lang="en-GB" sz="1200" b="0" kern="1200" dirty="0">
                        <a:solidFill>
                          <a:schemeClr val="tx1"/>
                        </a:solidFill>
                        <a:latin typeface="+mn-lt"/>
                        <a:ea typeface="+mn-ea"/>
                        <a:cs typeface="+mn-cs"/>
                      </a:endParaRPr>
                    </a:p>
                  </a:txBody>
                  <a:tcPr marL="93874" marR="93874"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dirty="0">
                          <a:solidFill>
                            <a:srgbClr val="C00000"/>
                          </a:solidFill>
                          <a:latin typeface="+mn-lt"/>
                        </a:rPr>
                        <a:t>(1,583)</a:t>
                      </a:r>
                    </a:p>
                  </a:txBody>
                  <a:tcPr marL="46937" marR="46937" marT="46937" marB="46937" anchor="ctr"/>
                </a:tc>
                <a:tc>
                  <a:txBody>
                    <a:bodyPr/>
                    <a:lstStyle/>
                    <a:p>
                      <a:pPr algn="l" fontAlgn="t"/>
                      <a:r>
                        <a:rPr lang="en-GB" sz="1200" b="1" i="0" u="none" strike="noStrike" dirty="0">
                          <a:solidFill>
                            <a:srgbClr val="000000"/>
                          </a:solidFill>
                          <a:effectLst/>
                          <a:latin typeface="+mn-lt"/>
                        </a:rPr>
                        <a:t>The project are forecasting an additional £739k underspend. </a:t>
                      </a:r>
                      <a:r>
                        <a:rPr lang="en-GB" sz="1200" b="0" i="0" u="none" strike="noStrike" dirty="0">
                          <a:solidFill>
                            <a:srgbClr val="000000"/>
                          </a:solidFill>
                          <a:effectLst/>
                          <a:latin typeface="+mn-lt"/>
                        </a:rPr>
                        <a:t>The figures shown include the accelerated award of £2m by the Scottish Government and the Partnership to the Project, received in April 2021. </a:t>
                      </a:r>
                    </a:p>
                  </a:txBody>
                  <a:tcPr marL="9525" marR="9525" marT="9525" marB="0"/>
                </a:tc>
                <a:extLst>
                  <a:ext uri="{0D108BD9-81ED-4DB2-BD59-A6C34878D82A}">
                    <a16:rowId xmlns:a16="http://schemas.microsoft.com/office/drawing/2014/main" val="506470967"/>
                  </a:ext>
                </a:extLst>
              </a:tr>
              <a:tr h="1176488">
                <a:tc>
                  <a:txBody>
                    <a:bodyPr/>
                    <a:lstStyle/>
                    <a:p>
                      <a:pPr algn="l" fontAlgn="ctr"/>
                      <a:r>
                        <a:rPr lang="en-GB" sz="1200" u="none" strike="noStrike" dirty="0">
                          <a:effectLst/>
                          <a:latin typeface="+mn-lt"/>
                        </a:rPr>
                        <a:t>TCD029 Stretch Dome Simulator</a:t>
                      </a:r>
                      <a:endParaRPr lang="en-GB" sz="1200" b="0" i="0" u="none" strike="noStrike" dirty="0">
                        <a:solidFill>
                          <a:srgbClr val="000000"/>
                        </a:solidFill>
                        <a:effectLst/>
                        <a:latin typeface="+mn-lt"/>
                      </a:endParaRPr>
                    </a:p>
                  </a:txBody>
                  <a:tcPr marL="46937" marR="46937" marT="46937" marB="4693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0</a:t>
                      </a:r>
                    </a:p>
                  </a:txBody>
                  <a:tcPr marL="9779" marR="9779" marT="9779" marB="0" anchor="ctr"/>
                </a:tc>
                <a:tc>
                  <a:txBody>
                    <a:bodyPr/>
                    <a:lstStyle/>
                    <a:p>
                      <a:pPr algn="ctr"/>
                      <a:r>
                        <a:rPr lang="en-GB" sz="1200" b="0" dirty="0">
                          <a:solidFill>
                            <a:schemeClr val="tx1"/>
                          </a:solidFill>
                          <a:latin typeface="+mn-lt"/>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0</a:t>
                      </a:r>
                    </a:p>
                  </a:txBody>
                  <a:tcPr marL="9779" marR="9779" marT="977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300</a:t>
                      </a:r>
                    </a:p>
                  </a:txBody>
                  <a:tcPr marL="9779" marR="9779" marT="9779" marB="0" anchor="ctr"/>
                </a:tc>
                <a:tc>
                  <a:txBody>
                    <a:bodyPr/>
                    <a:lstStyle/>
                    <a:p>
                      <a:pPr algn="ctr" rtl="0"/>
                      <a:r>
                        <a:rPr lang="en-GB" sz="1200" b="0" dirty="0">
                          <a:solidFill>
                            <a:schemeClr val="tx1"/>
                          </a:solidFill>
                          <a:latin typeface="+mn-lt"/>
                        </a:rPr>
                        <a:t>300</a:t>
                      </a:r>
                    </a:p>
                  </a:txBody>
                  <a:tcPr marL="46937" marR="46937" marT="46937" marB="46937" anchor="ctr"/>
                </a:tc>
                <a:tc>
                  <a:txBody>
                    <a:bodyPr/>
                    <a:lstStyle/>
                    <a:p>
                      <a:pPr algn="l" fontAlgn="t"/>
                      <a:r>
                        <a:rPr lang="en-GB" sz="1200" b="1" i="0" u="none" strike="noStrike" dirty="0">
                          <a:solidFill>
                            <a:srgbClr val="000000"/>
                          </a:solidFill>
                          <a:effectLst/>
                          <a:latin typeface="+mn-lt"/>
                        </a:rPr>
                        <a:t>Acceleration of funding</a:t>
                      </a:r>
                      <a:r>
                        <a:rPr lang="en-GB" sz="1200" b="0" i="0" u="none" strike="noStrike" dirty="0">
                          <a:solidFill>
                            <a:srgbClr val="000000"/>
                          </a:solidFill>
                          <a:effectLst/>
                          <a:latin typeface="+mn-lt"/>
                        </a:rPr>
                        <a:t>. The project has spent at risk in 2021 and the Partnership has offered accelerated funding of £300k this financial year as part of its Deal Programme management. The Project was originally due to drawdown in year 10. The Joint Committee approved the BJC in December 2021. The 21/22 Grant Offer letter is being revised to show this project.</a:t>
                      </a:r>
                    </a:p>
                  </a:txBody>
                  <a:tcPr marL="9525" marR="9525" marT="9525" marB="0"/>
                </a:tc>
                <a:extLst>
                  <a:ext uri="{0D108BD9-81ED-4DB2-BD59-A6C34878D82A}">
                    <a16:rowId xmlns:a16="http://schemas.microsoft.com/office/drawing/2014/main" val="3337181815"/>
                  </a:ext>
                </a:extLst>
              </a:tr>
            </a:tbl>
          </a:graphicData>
        </a:graphic>
      </p:graphicFrame>
    </p:spTree>
    <p:extLst>
      <p:ext uri="{BB962C8B-B14F-4D97-AF65-F5344CB8AC3E}">
        <p14:creationId xmlns:p14="http://schemas.microsoft.com/office/powerpoint/2010/main" val="323467807"/>
      </p:ext>
    </p:extLst>
  </p:cSld>
  <p:clrMapOvr>
    <a:masterClrMapping/>
  </p:clrMapOvr>
  <p:transition spd="slow">
    <p:fade/>
  </p:transition>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11524</TotalTime>
  <Words>3310</Words>
  <Application>Microsoft Office PowerPoint</Application>
  <PresentationFormat>Widescreen</PresentationFormat>
  <Paragraphs>520</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 Joint Committee PMO Update   11th March 2022   </vt:lpstr>
      <vt:lpstr>Business Cases with Joint Committee Approval </vt:lpstr>
      <vt:lpstr>Deal Programme Timetable</vt:lpstr>
      <vt:lpstr>Year 2 Programmes/Projects Business Case Timetable</vt:lpstr>
      <vt:lpstr>Year 3 Programmes/Projects Business Case Timetable</vt:lpstr>
      <vt:lpstr>Annual Conversation</vt:lpstr>
      <vt:lpstr>Headlines for Year 2 Capital Profile</vt:lpstr>
      <vt:lpstr>Year 2 2021/22 Capital Drawdown Page 1 of 5</vt:lpstr>
      <vt:lpstr>Year 2 2021/22 Capital Drawdown Page 2 of 5</vt:lpstr>
      <vt:lpstr>Year 2 2021/22 Capital Drawdown Page 3 of 5</vt:lpstr>
      <vt:lpstr>Year 2 2021/22 Capital Drawdown Page 4 of 5</vt:lpstr>
      <vt:lpstr>Year 2 2021/22 Capital Drawdown Page 5 of 5</vt:lpstr>
      <vt:lpstr>Year 3 - Programme Management </vt:lpstr>
      <vt:lpstr>Projects indicating an ‘Ask’ in Year 3 (with Joint Committee Business Case Approval)   </vt:lpstr>
      <vt:lpstr>Programme Risk Register</vt:lpstr>
      <vt:lpstr>PowerPoint Presentation</vt:lpstr>
      <vt:lpstr> @taycities www.taycities.co.uk morag.saunders@taycities.co.uk  </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Laidlay</dc:creator>
  <cp:lastModifiedBy>Lauren Hollas</cp:lastModifiedBy>
  <cp:revision>784</cp:revision>
  <cp:lastPrinted>2022-01-14T17:36:36Z</cp:lastPrinted>
  <dcterms:created xsi:type="dcterms:W3CDTF">2017-02-22T16:33:41Z</dcterms:created>
  <dcterms:modified xsi:type="dcterms:W3CDTF">2022-03-02T14:29:26Z</dcterms:modified>
</cp:coreProperties>
</file>