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310" r:id="rId2"/>
    <p:sldId id="691" r:id="rId3"/>
    <p:sldId id="690" r:id="rId4"/>
    <p:sldId id="755" r:id="rId5"/>
    <p:sldId id="643" r:id="rId6"/>
    <p:sldId id="738" r:id="rId7"/>
    <p:sldId id="754" r:id="rId8"/>
    <p:sldId id="743" r:id="rId9"/>
    <p:sldId id="742" r:id="rId10"/>
    <p:sldId id="645" r:id="rId11"/>
    <p:sldId id="279" r:id="rId12"/>
    <p:sldId id="417" r:id="rId13"/>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Hollas" initials="LH" lastIdx="13" clrIdx="0">
    <p:extLst>
      <p:ext uri="{19B8F6BF-5375-455C-9EA6-DF929625EA0E}">
        <p15:presenceInfo xmlns:p15="http://schemas.microsoft.com/office/powerpoint/2012/main" userId="Lauren Hollas" providerId="None"/>
      </p:ext>
    </p:extLst>
  </p:cmAuthor>
  <p:cmAuthor id="2" name="Mark Mitchell" initials="MM" lastIdx="2" clrIdx="1">
    <p:extLst>
      <p:ext uri="{19B8F6BF-5375-455C-9EA6-DF929625EA0E}">
        <p15:presenceInfo xmlns:p15="http://schemas.microsoft.com/office/powerpoint/2012/main" userId="S-1-5-21-3096672398-278972198-339084223-3087" providerId="AD"/>
      </p:ext>
    </p:extLst>
  </p:cmAuthor>
  <p:cmAuthor id="3" name="Lauren Hollas" initials="LH [2]" lastIdx="10" clrIdx="2">
    <p:extLst>
      <p:ext uri="{19B8F6BF-5375-455C-9EA6-DF929625EA0E}">
        <p15:presenceInfo xmlns:p15="http://schemas.microsoft.com/office/powerpoint/2012/main" userId="S-1-5-21-3096672398-278972198-339084223-376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1DA"/>
    <a:srgbClr val="53548A"/>
    <a:srgbClr val="9394BE"/>
    <a:srgbClr val="E9E9ED"/>
    <a:srgbClr val="002060"/>
    <a:srgbClr val="5C92B5"/>
    <a:srgbClr val="008080"/>
    <a:srgbClr val="438086"/>
    <a:srgbClr val="CC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918" autoAdjust="0"/>
  </p:normalViewPr>
  <p:slideViewPr>
    <p:cSldViewPr snapToGrid="0" snapToObjects="1">
      <p:cViewPr varScale="1">
        <p:scale>
          <a:sx n="82" d="100"/>
          <a:sy n="82" d="100"/>
        </p:scale>
        <p:origin x="1050" y="84"/>
      </p:cViewPr>
      <p:guideLst>
        <p:guide orient="horz" pos="2160"/>
        <p:guide pos="3840"/>
      </p:guideLst>
    </p:cSldViewPr>
  </p:slideViewPr>
  <p:outlineViewPr>
    <p:cViewPr>
      <p:scale>
        <a:sx n="33" d="100"/>
        <a:sy n="33" d="100"/>
      </p:scale>
      <p:origin x="0" y="-2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4" cy="497046"/>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sz="quarter" idx="1"/>
          </p:nvPr>
        </p:nvSpPr>
        <p:spPr>
          <a:xfrm>
            <a:off x="3856739" y="0"/>
            <a:ext cx="2950474" cy="497046"/>
          </a:xfrm>
          <a:prstGeom prst="rect">
            <a:avLst/>
          </a:prstGeom>
        </p:spPr>
        <p:txBody>
          <a:bodyPr vert="horz" lIns="91705" tIns="45853" rIns="91705" bIns="45853" rtlCol="0"/>
          <a:lstStyle>
            <a:lvl1pPr algn="r">
              <a:defRPr sz="1200"/>
            </a:lvl1pPr>
          </a:lstStyle>
          <a:p>
            <a:fld id="{C47BAEFB-5582-4F25-B10D-D6FCA81BF879}" type="datetimeFigureOut">
              <a:rPr lang="en-GB" smtClean="0"/>
              <a:t>01/07/2022</a:t>
            </a:fld>
            <a:endParaRPr lang="en-GB" dirty="0"/>
          </a:p>
        </p:txBody>
      </p:sp>
      <p:sp>
        <p:nvSpPr>
          <p:cNvPr id="4" name="Footer Placeholder 3"/>
          <p:cNvSpPr>
            <a:spLocks noGrp="1"/>
          </p:cNvSpPr>
          <p:nvPr>
            <p:ph type="ftr" sz="quarter" idx="2"/>
          </p:nvPr>
        </p:nvSpPr>
        <p:spPr>
          <a:xfrm>
            <a:off x="1" y="9442154"/>
            <a:ext cx="2950474" cy="497046"/>
          </a:xfrm>
          <a:prstGeom prst="rect">
            <a:avLst/>
          </a:prstGeom>
        </p:spPr>
        <p:txBody>
          <a:bodyPr vert="horz" lIns="91705" tIns="45853" rIns="91705" bIns="4585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9" y="9442154"/>
            <a:ext cx="2950474" cy="497046"/>
          </a:xfrm>
          <a:prstGeom prst="rect">
            <a:avLst/>
          </a:prstGeom>
        </p:spPr>
        <p:txBody>
          <a:bodyPr vert="horz" lIns="91705" tIns="45853" rIns="91705" bIns="45853" rtlCol="0" anchor="b"/>
          <a:lstStyle>
            <a:lvl1pPr algn="r">
              <a:defRPr sz="1200"/>
            </a:lvl1pPr>
          </a:lstStyle>
          <a:p>
            <a:fld id="{7B018B29-EAD3-4608-AD5E-AB183EB7C014}" type="slidenum">
              <a:rPr lang="en-GB" smtClean="0"/>
              <a:t>‹#›</a:t>
            </a:fld>
            <a:endParaRPr lang="en-GB" dirty="0"/>
          </a:p>
        </p:txBody>
      </p:sp>
    </p:spTree>
    <p:extLst>
      <p:ext uri="{BB962C8B-B14F-4D97-AF65-F5344CB8AC3E}">
        <p14:creationId xmlns:p14="http://schemas.microsoft.com/office/powerpoint/2010/main" val="154207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8640"/>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idx="1"/>
          </p:nvPr>
        </p:nvSpPr>
        <p:spPr>
          <a:xfrm>
            <a:off x="3856192" y="0"/>
            <a:ext cx="2951006" cy="498640"/>
          </a:xfrm>
          <a:prstGeom prst="rect">
            <a:avLst/>
          </a:prstGeom>
        </p:spPr>
        <p:txBody>
          <a:bodyPr vert="horz" lIns="91705" tIns="45853" rIns="91705" bIns="45853" rtlCol="0"/>
          <a:lstStyle>
            <a:lvl1pPr algn="r">
              <a:defRPr sz="1200"/>
            </a:lvl1pPr>
          </a:lstStyle>
          <a:p>
            <a:fld id="{0F2F0473-A0D7-4279-9A13-D3FE143A644F}" type="datetimeFigureOut">
              <a:rPr lang="en-GB" smtClean="0"/>
              <a:t>01/07/2022</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705" tIns="45853" rIns="91705" bIns="45853" rtlCol="0" anchor="ctr"/>
          <a:lstStyle/>
          <a:p>
            <a:endParaRPr lang="en-GB" dirty="0"/>
          </a:p>
        </p:txBody>
      </p:sp>
      <p:sp>
        <p:nvSpPr>
          <p:cNvPr id="5" name="Notes Placeholder 4"/>
          <p:cNvSpPr>
            <a:spLocks noGrp="1"/>
          </p:cNvSpPr>
          <p:nvPr>
            <p:ph type="body" sz="quarter" idx="3"/>
          </p:nvPr>
        </p:nvSpPr>
        <p:spPr>
          <a:xfrm>
            <a:off x="680879" y="4784071"/>
            <a:ext cx="5447030" cy="3914239"/>
          </a:xfrm>
          <a:prstGeom prst="rect">
            <a:avLst/>
          </a:prstGeom>
        </p:spPr>
        <p:txBody>
          <a:bodyPr vert="horz" lIns="91705" tIns="45853" rIns="91705" bIns="458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287"/>
            <a:ext cx="2951006" cy="498639"/>
          </a:xfrm>
          <a:prstGeom prst="rect">
            <a:avLst/>
          </a:prstGeom>
        </p:spPr>
        <p:txBody>
          <a:bodyPr vert="horz" lIns="91705" tIns="45853" rIns="91705" bIns="4585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192" y="9442287"/>
            <a:ext cx="2951006" cy="498639"/>
          </a:xfrm>
          <a:prstGeom prst="rect">
            <a:avLst/>
          </a:prstGeom>
        </p:spPr>
        <p:txBody>
          <a:bodyPr vert="horz" lIns="91705" tIns="45853" rIns="91705" bIns="45853" rtlCol="0" anchor="b"/>
          <a:lstStyle>
            <a:lvl1pPr algn="r">
              <a:defRPr sz="1200"/>
            </a:lvl1pPr>
          </a:lstStyle>
          <a:p>
            <a:fld id="{7C525C1F-1449-4927-8A37-56D9E4211574}" type="slidenum">
              <a:rPr lang="en-GB" smtClean="0"/>
              <a:t>‹#›</a:t>
            </a:fld>
            <a:endParaRPr lang="en-GB" dirty="0"/>
          </a:p>
        </p:txBody>
      </p:sp>
    </p:spTree>
    <p:extLst>
      <p:ext uri="{BB962C8B-B14F-4D97-AF65-F5344CB8AC3E}">
        <p14:creationId xmlns:p14="http://schemas.microsoft.com/office/powerpoint/2010/main" val="77916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181BAD-1CA0-4543-9B56-3B8CDE643466}" type="slidenum">
              <a:rPr lang="en-GB" smtClean="0"/>
              <a:t>1</a:t>
            </a:fld>
            <a:endParaRPr lang="en-GB" dirty="0"/>
          </a:p>
        </p:txBody>
      </p:sp>
    </p:spTree>
    <p:extLst>
      <p:ext uri="{BB962C8B-B14F-4D97-AF65-F5344CB8AC3E}">
        <p14:creationId xmlns:p14="http://schemas.microsoft.com/office/powerpoint/2010/main" val="121580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3401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D26AEF-6252-4051-969C-E1DAC4E5696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4974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12</a:t>
            </a:fld>
            <a:endParaRPr lang="en-GB" dirty="0"/>
          </a:p>
        </p:txBody>
      </p:sp>
    </p:spTree>
    <p:extLst>
      <p:ext uri="{BB962C8B-B14F-4D97-AF65-F5344CB8AC3E}">
        <p14:creationId xmlns:p14="http://schemas.microsoft.com/office/powerpoint/2010/main" val="3146648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763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654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27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824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2866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7</a:t>
            </a:fld>
            <a:endParaRPr lang="en-GB" dirty="0"/>
          </a:p>
        </p:txBody>
      </p:sp>
    </p:spTree>
    <p:extLst>
      <p:ext uri="{BB962C8B-B14F-4D97-AF65-F5344CB8AC3E}">
        <p14:creationId xmlns:p14="http://schemas.microsoft.com/office/powerpoint/2010/main" val="3132307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525C1F-1449-4927-8A37-56D9E4211574}" type="slidenum">
              <a:rPr lang="en-GB" smtClean="0"/>
              <a:t>8</a:t>
            </a:fld>
            <a:endParaRPr lang="en-GB" dirty="0"/>
          </a:p>
        </p:txBody>
      </p:sp>
    </p:spTree>
    <p:extLst>
      <p:ext uri="{BB962C8B-B14F-4D97-AF65-F5344CB8AC3E}">
        <p14:creationId xmlns:p14="http://schemas.microsoft.com/office/powerpoint/2010/main" val="3859234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C525C1F-1449-4927-8A37-56D9E421157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6555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59706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4611838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95329535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600201"/>
            <a:ext cx="10972800" cy="39239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246619952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41715122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5989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21386096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7152922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5983979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19998752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93419668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7/1/2022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1819338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Katherine/Katherine's%20jobs/Jobs%20in%20progress/Tay%20Cities%20Deal/Tay%20Cities%20powerpoint/Tay%20Cities%20powerpoint%20slide.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779-6A8B-3641-881C-F07EE0FBB20F}" type="datetimeFigureOut">
              <a:rPr lang="en-US" smtClean="0"/>
              <a:t>7/1/2022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E9B20-F23D-CE46-A7AF-B4A06FA9F413}" type="slidenum">
              <a:rPr lang="en-US" smtClean="0"/>
              <a:t>‹#›</a:t>
            </a:fld>
            <a:endParaRPr lang="en-US" dirty="0"/>
          </a:p>
        </p:txBody>
      </p:sp>
      <p:pic>
        <p:nvPicPr>
          <p:cNvPr id="7" name="Tay Cities powerpoint slide.jpg" descr="/Volumes/Katherine/Katherine's jobs/Jobs in progress/Tay Cities Deal/Tay Cities powerpoint/Tay Cities powerpoint slide.jpg"/>
          <p:cNvPicPr>
            <a:picLocks noChangeAspect="1"/>
          </p:cNvPicPr>
          <p:nvPr userDrawn="1"/>
        </p:nvPicPr>
        <p:blipFill>
          <a:blip r:embed="rId13" r:link="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251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aycities.co.uk/"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7"/>
            <a:ext cx="10363200" cy="1470025"/>
          </a:xfrm>
        </p:spPr>
        <p:txBody>
          <a:bodyPr>
            <a:noAutofit/>
          </a:bodyPr>
          <a:lstStyle/>
          <a:p>
            <a:br>
              <a:rPr lang="en-US" sz="4000" b="1" dirty="0">
                <a:solidFill>
                  <a:srgbClr val="438086"/>
                </a:solidFill>
              </a:rPr>
            </a:br>
            <a:r>
              <a:rPr lang="en-US" sz="4000" b="1" dirty="0">
                <a:solidFill>
                  <a:srgbClr val="438086"/>
                </a:solidFill>
              </a:rPr>
              <a:t>Tay Cities Region Deal </a:t>
            </a:r>
            <a:br>
              <a:rPr lang="en-US" sz="4000" b="1" dirty="0">
                <a:solidFill>
                  <a:srgbClr val="438086"/>
                </a:solidFill>
              </a:rPr>
            </a:br>
            <a:r>
              <a:rPr lang="en-US" sz="4000" b="1" dirty="0">
                <a:solidFill>
                  <a:srgbClr val="438086"/>
                </a:solidFill>
              </a:rPr>
              <a:t>Joint Committee</a:t>
            </a:r>
            <a:br>
              <a:rPr lang="en-US" sz="4000" b="1" dirty="0">
                <a:solidFill>
                  <a:srgbClr val="438086"/>
                </a:solidFill>
              </a:rPr>
            </a:br>
            <a:r>
              <a:rPr lang="en-US" sz="4000" b="1" dirty="0">
                <a:solidFill>
                  <a:srgbClr val="438086"/>
                </a:solidFill>
              </a:rPr>
              <a:t>PMO Update</a:t>
            </a:r>
            <a:br>
              <a:rPr lang="en-US" sz="4000" b="1" dirty="0">
                <a:solidFill>
                  <a:srgbClr val="438086"/>
                </a:solidFill>
              </a:rPr>
            </a:br>
            <a:br>
              <a:rPr lang="en-US" sz="4000" b="1" dirty="0">
                <a:solidFill>
                  <a:srgbClr val="438086"/>
                </a:solidFill>
              </a:rPr>
            </a:br>
            <a:r>
              <a:rPr lang="en-US" sz="3600" b="1" dirty="0">
                <a:solidFill>
                  <a:srgbClr val="438086"/>
                </a:solidFill>
              </a:rPr>
              <a:t>1</a:t>
            </a:r>
            <a:r>
              <a:rPr lang="en-US" sz="3600" b="1" baseline="30000" dirty="0">
                <a:solidFill>
                  <a:srgbClr val="438086"/>
                </a:solidFill>
              </a:rPr>
              <a:t>st</a:t>
            </a:r>
            <a:r>
              <a:rPr lang="en-US" sz="3600" b="1" dirty="0">
                <a:solidFill>
                  <a:srgbClr val="438086"/>
                </a:solidFill>
              </a:rPr>
              <a:t> July 2022</a:t>
            </a:r>
            <a:br>
              <a:rPr lang="en-US" sz="4000" b="1" dirty="0">
                <a:solidFill>
                  <a:srgbClr val="438086"/>
                </a:solidFill>
              </a:rPr>
            </a:br>
            <a:r>
              <a:rPr lang="en-US" sz="4000" b="1" dirty="0">
                <a:solidFill>
                  <a:srgbClr val="438086"/>
                </a:solidFill>
              </a:rPr>
              <a:t> </a:t>
            </a:r>
          </a:p>
        </p:txBody>
      </p:sp>
    </p:spTree>
    <p:extLst>
      <p:ext uri="{BB962C8B-B14F-4D97-AF65-F5344CB8AC3E}">
        <p14:creationId xmlns:p14="http://schemas.microsoft.com/office/powerpoint/2010/main" val="40405001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875DBA-4C73-4E65-9B77-885367408386}"/>
              </a:ext>
            </a:extLst>
          </p:cNvPr>
          <p:cNvGraphicFramePr>
            <a:graphicFrameLocks noGrp="1"/>
          </p:cNvGraphicFramePr>
          <p:nvPr>
            <p:ph idx="1"/>
            <p:extLst>
              <p:ext uri="{D42A27DB-BD31-4B8C-83A1-F6EECF244321}">
                <p14:modId xmlns:p14="http://schemas.microsoft.com/office/powerpoint/2010/main" val="3521847243"/>
              </p:ext>
            </p:extLst>
          </p:nvPr>
        </p:nvGraphicFramePr>
        <p:xfrm>
          <a:off x="0" y="757012"/>
          <a:ext cx="12192000" cy="6100988"/>
        </p:xfrm>
        <a:graphic>
          <a:graphicData uri="http://schemas.openxmlformats.org/drawingml/2006/table">
            <a:tbl>
              <a:tblPr firstRow="1" bandRow="1">
                <a:tableStyleId>{5C22544A-7EE6-4342-B048-85BDC9FD1C3A}</a:tableStyleId>
              </a:tblPr>
              <a:tblGrid>
                <a:gridCol w="1701890">
                  <a:extLst>
                    <a:ext uri="{9D8B030D-6E8A-4147-A177-3AD203B41FA5}">
                      <a16:colId xmlns:a16="http://schemas.microsoft.com/office/drawing/2014/main" val="1762636126"/>
                    </a:ext>
                  </a:extLst>
                </a:gridCol>
                <a:gridCol w="745456">
                  <a:extLst>
                    <a:ext uri="{9D8B030D-6E8A-4147-A177-3AD203B41FA5}">
                      <a16:colId xmlns:a16="http://schemas.microsoft.com/office/drawing/2014/main" val="1261284111"/>
                    </a:ext>
                  </a:extLst>
                </a:gridCol>
                <a:gridCol w="860551">
                  <a:extLst>
                    <a:ext uri="{9D8B030D-6E8A-4147-A177-3AD203B41FA5}">
                      <a16:colId xmlns:a16="http://schemas.microsoft.com/office/drawing/2014/main" val="3289470289"/>
                    </a:ext>
                  </a:extLst>
                </a:gridCol>
                <a:gridCol w="713336">
                  <a:extLst>
                    <a:ext uri="{9D8B030D-6E8A-4147-A177-3AD203B41FA5}">
                      <a16:colId xmlns:a16="http://schemas.microsoft.com/office/drawing/2014/main" val="1487595379"/>
                    </a:ext>
                  </a:extLst>
                </a:gridCol>
                <a:gridCol w="7561168">
                  <a:extLst>
                    <a:ext uri="{9D8B030D-6E8A-4147-A177-3AD203B41FA5}">
                      <a16:colId xmlns:a16="http://schemas.microsoft.com/office/drawing/2014/main" val="2468574422"/>
                    </a:ext>
                  </a:extLst>
                </a:gridCol>
                <a:gridCol w="609599">
                  <a:extLst>
                    <a:ext uri="{9D8B030D-6E8A-4147-A177-3AD203B41FA5}">
                      <a16:colId xmlns:a16="http://schemas.microsoft.com/office/drawing/2014/main" val="3744633973"/>
                    </a:ext>
                  </a:extLst>
                </a:gridCol>
              </a:tblGrid>
              <a:tr h="378045">
                <a:tc>
                  <a:txBody>
                    <a:bodyPr/>
                    <a:lstStyle/>
                    <a:p>
                      <a:pPr marL="0" indent="0">
                        <a:buFont typeface="Arial" panose="020B0604020202020204" pitchFamily="34" charset="0"/>
                        <a:buNone/>
                      </a:pPr>
                      <a:r>
                        <a:rPr lang="en-GB" sz="1200" dirty="0">
                          <a:latin typeface="+mn-lt"/>
                        </a:rPr>
                        <a:t>Risk</a:t>
                      </a:r>
                    </a:p>
                  </a:txBody>
                  <a:tcPr marL="51435" marR="51435" marT="25718" marB="25718" anchor="ctr"/>
                </a:tc>
                <a:tc>
                  <a:txBody>
                    <a:bodyPr/>
                    <a:lstStyle/>
                    <a:p>
                      <a:pPr marL="0" indent="0">
                        <a:buFont typeface="Arial" panose="020B0604020202020204" pitchFamily="34" charset="0"/>
                        <a:buNone/>
                      </a:pPr>
                      <a:r>
                        <a:rPr lang="en-GB" sz="1200" dirty="0">
                          <a:latin typeface="+mn-lt"/>
                        </a:rPr>
                        <a:t>Impact</a:t>
                      </a:r>
                      <a:endParaRPr lang="en-GB" sz="1200" b="1" dirty="0">
                        <a:solidFill>
                          <a:schemeClr val="bg1"/>
                        </a:solidFill>
                        <a:latin typeface="+mn-lt"/>
                        <a:cs typeface="Arial" panose="020B0604020202020204" pitchFamily="34" charset="0"/>
                      </a:endParaRPr>
                    </a:p>
                  </a:txBody>
                  <a:tcPr marL="51435" marR="51435" marT="25718" marB="25718" anchor="ctr"/>
                </a:tc>
                <a:tc>
                  <a:txBody>
                    <a:bodyPr/>
                    <a:lstStyle/>
                    <a:p>
                      <a:pPr marL="0" indent="0">
                        <a:buFont typeface="Arial" panose="020B0604020202020204" pitchFamily="34" charset="0"/>
                        <a:buNone/>
                      </a:pPr>
                      <a:r>
                        <a:rPr lang="en-GB" sz="1200" dirty="0">
                          <a:latin typeface="+mn-lt"/>
                        </a:rPr>
                        <a:t>Likelihood</a:t>
                      </a:r>
                      <a:endParaRPr lang="en-GB" sz="12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ctr">
                        <a:buFont typeface="Arial" panose="020B0604020202020204" pitchFamily="34" charset="0"/>
                        <a:buNone/>
                      </a:pPr>
                      <a:r>
                        <a:rPr lang="en-GB" sz="1200" dirty="0">
                          <a:latin typeface="+mn-lt"/>
                        </a:rPr>
                        <a:t>Severity</a:t>
                      </a:r>
                      <a:endParaRPr lang="en-GB" sz="1200" b="1" dirty="0">
                        <a:solidFill>
                          <a:schemeClr val="bg1"/>
                        </a:solidFill>
                        <a:latin typeface="+mn-lt"/>
                        <a:cs typeface="Arial" panose="020B0604020202020204" pitchFamily="34" charset="0"/>
                      </a:endParaRPr>
                    </a:p>
                  </a:txBody>
                  <a:tcPr marL="51435" marR="51435" marT="25718" marB="25718" anchor="ctr"/>
                </a:tc>
                <a:tc gridSpan="2">
                  <a:txBody>
                    <a:bodyPr/>
                    <a:lstStyle/>
                    <a:p>
                      <a:pPr marL="0" indent="0">
                        <a:buFont typeface="Arial" panose="020B0604020202020204" pitchFamily="34" charset="0"/>
                        <a:buNone/>
                      </a:pPr>
                      <a:r>
                        <a:rPr lang="en-GB" sz="1200" dirty="0">
                          <a:latin typeface="+mn-lt"/>
                        </a:rPr>
                        <a:t>Resolution</a:t>
                      </a:r>
                      <a:r>
                        <a:rPr lang="en-GB" sz="1200" baseline="0" dirty="0">
                          <a:latin typeface="+mn-lt"/>
                        </a:rPr>
                        <a:t> Plan or Mitigating Action</a:t>
                      </a:r>
                    </a:p>
                  </a:txBody>
                  <a:tcPr marL="51435" marR="51435" marT="25718" marB="25718" anchor="ctr"/>
                </a:tc>
                <a:tc hMerge="1">
                  <a:txBody>
                    <a:bodyPr/>
                    <a:lstStyle/>
                    <a:p>
                      <a:endParaRPr lang="en-GB"/>
                    </a:p>
                  </a:txBody>
                  <a:tcPr/>
                </a:tc>
                <a:extLst>
                  <a:ext uri="{0D108BD9-81ED-4DB2-BD59-A6C34878D82A}">
                    <a16:rowId xmlns:a16="http://schemas.microsoft.com/office/drawing/2014/main" val="315200717"/>
                  </a:ext>
                </a:extLst>
              </a:tr>
              <a:tr h="2997382">
                <a:tc>
                  <a:txBody>
                    <a:bodyPr/>
                    <a:lstStyle/>
                    <a:p>
                      <a:pPr lvl="0" algn="l" fontAlgn="t"/>
                      <a:r>
                        <a:rPr lang="en-US" sz="1300" b="0" i="0" u="none" strike="noStrike" dirty="0">
                          <a:solidFill>
                            <a:srgbClr val="000000"/>
                          </a:solidFill>
                          <a:effectLst/>
                          <a:latin typeface="+mn-lt"/>
                        </a:rPr>
                        <a:t>Global Supply Chain Issues. Combined effect of Brexit / Covid / Ukraine Conflict</a:t>
                      </a:r>
                      <a:endParaRPr lang="en-GB" sz="1300" b="0" i="0" u="none" strike="noStrike" dirty="0">
                        <a:solidFill>
                          <a:srgbClr val="000000"/>
                        </a:solidFill>
                        <a:effectLst/>
                        <a:latin typeface="+mn-lt"/>
                      </a:endParaRPr>
                    </a:p>
                  </a:txBody>
                  <a:tcPr marL="0" marR="0" marT="0" marB="0"/>
                </a:tc>
                <a:tc>
                  <a:txBody>
                    <a:bodyPr/>
                    <a:lstStyle/>
                    <a:p>
                      <a:pPr algn="ctr" fontAlgn="t"/>
                      <a:r>
                        <a:rPr lang="en-US" sz="1300" b="0" i="0" u="none" strike="noStrike" dirty="0">
                          <a:solidFill>
                            <a:srgbClr val="000000"/>
                          </a:solidFill>
                          <a:effectLst/>
                          <a:latin typeface="+mn-lt"/>
                          <a:cs typeface="Arial" panose="020B0604020202020204" pitchFamily="34" charset="0"/>
                        </a:rPr>
                        <a:t>5</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300" b="0" i="0" u="none" strike="noStrike" dirty="0">
                          <a:solidFill>
                            <a:srgbClr val="000000"/>
                          </a:solidFill>
                          <a:effectLst/>
                          <a:latin typeface="+mn-lt"/>
                          <a:cs typeface="Arial" panose="020B0604020202020204" pitchFamily="34" charset="0"/>
                        </a:rPr>
                        <a:t>5</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b="1">
                          <a:solidFill>
                            <a:schemeClr val="bg1"/>
                          </a:solidFill>
                          <a:latin typeface="+mn-lt"/>
                          <a:cs typeface="Arial" panose="020B0604020202020204" pitchFamily="34" charset="0"/>
                        </a:rPr>
                        <a:t>25</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US" sz="1300" b="0" i="0" u="none" strike="noStrike" dirty="0">
                          <a:solidFill>
                            <a:srgbClr val="000000"/>
                          </a:solidFill>
                          <a:effectLst/>
                          <a:latin typeface="+mn-lt"/>
                          <a:cs typeface="Arial" panose="020B0604020202020204" pitchFamily="34" charset="0"/>
                        </a:rPr>
                        <a:t>Projects are indicating less impact on staff resources, but significant impacts on availability and cost of materials.</a:t>
                      </a:r>
                      <a:r>
                        <a:rPr lang="en-GB" sz="1300" b="0" i="0" u="none" strike="noStrike" dirty="0">
                          <a:solidFill>
                            <a:srgbClr val="000000"/>
                          </a:solidFill>
                          <a:effectLst/>
                          <a:latin typeface="+mn-lt"/>
                          <a:cs typeface="Arial" panose="020B0604020202020204" pitchFamily="34" charset="0"/>
                        </a:rPr>
                        <a:t> PMO working with SG, UKG, SE and Projects to understand supply chain exposures and contingency plans. </a:t>
                      </a:r>
                    </a:p>
                    <a:p>
                      <a:pPr marL="171450" indent="-171450" algn="l" fontAlgn="t">
                        <a:buFont typeface="Wingdings" panose="05000000000000000000" pitchFamily="2" charset="2"/>
                        <a:buChar char="§"/>
                      </a:pPr>
                      <a:endParaRPr lang="en-GB" sz="1300" b="0" i="0" u="none" strike="noStrike" dirty="0">
                        <a:solidFill>
                          <a:srgbClr val="000000"/>
                        </a:solidFill>
                        <a:effectLst/>
                        <a:latin typeface="+mn-lt"/>
                        <a:cs typeface="Arial" panose="020B0604020202020204" pitchFamily="34" charset="0"/>
                      </a:endParaRPr>
                    </a:p>
                    <a:p>
                      <a:pPr marL="171450" indent="-171450" algn="l" fontAlgn="t">
                        <a:buFont typeface="Wingdings" panose="05000000000000000000" pitchFamily="2" charset="2"/>
                        <a:buChar char="§"/>
                      </a:pPr>
                      <a:r>
                        <a:rPr lang="en-GB" sz="1300" b="0" i="0" u="none" strike="noStrike" dirty="0">
                          <a:solidFill>
                            <a:srgbClr val="000000"/>
                          </a:solidFill>
                          <a:effectLst/>
                          <a:latin typeface="+mn-lt"/>
                          <a:cs typeface="Arial" panose="020B0604020202020204" pitchFamily="34" charset="0"/>
                        </a:rPr>
                        <a:t>Monitoring of impacts on project costs / tenders received through r</a:t>
                      </a:r>
                      <a:r>
                        <a:rPr lang="en-GB" sz="1300" u="none" strike="noStrike" dirty="0">
                          <a:effectLst/>
                          <a:latin typeface="+mn-lt"/>
                        </a:rPr>
                        <a:t>egular updating of progress report and monthly financial forecasts</a:t>
                      </a:r>
                      <a:r>
                        <a:rPr lang="en-GB" sz="1300" b="0" i="0" u="none" strike="noStrike" dirty="0">
                          <a:solidFill>
                            <a:srgbClr val="000000"/>
                          </a:solidFill>
                          <a:effectLst/>
                          <a:latin typeface="+mn-lt"/>
                          <a:cs typeface="Arial" panose="020B0604020202020204" pitchFamily="34" charset="0"/>
                        </a:rPr>
                        <a:t> and feedback to the partnership and Governments.  Impacts on outputs &amp; benefits of individual projects as a result of inflationary increases to be managed through the agreed change control process. None indicated at this time.</a:t>
                      </a:r>
                    </a:p>
                    <a:p>
                      <a:pPr marL="171450" indent="-171450" algn="l" fontAlgn="t">
                        <a:buFont typeface="Wingdings" panose="05000000000000000000" pitchFamily="2" charset="2"/>
                        <a:buChar char="§"/>
                      </a:pPr>
                      <a:endParaRPr lang="en-GB" sz="1300" b="0" i="0" u="none" strike="noStrike" dirty="0">
                        <a:solidFill>
                          <a:srgbClr val="000000"/>
                        </a:solidFill>
                        <a:effectLst/>
                        <a:latin typeface="+mn-lt"/>
                        <a:cs typeface="Arial" panose="020B0604020202020204" pitchFamily="34" charset="0"/>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latin typeface="+mn-lt"/>
                        </a:rPr>
                        <a:t>Scottish Enterprise (SE) leading on behalf of the Partnership work to understand supply chain exposures and contingency plans, with a workshop proposed. S.E. have shared a Brexit Exposure tool. </a:t>
                      </a:r>
                    </a:p>
                  </a:txBody>
                  <a:tcPr marL="5358" marR="5358" marT="5358"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3415497086"/>
                  </a:ext>
                </a:extLst>
              </a:tr>
              <a:tr h="2725561">
                <a:tc>
                  <a:txBody>
                    <a:bodyPr/>
                    <a:lstStyle/>
                    <a:p>
                      <a:pPr algn="l" fontAlgn="t"/>
                      <a:r>
                        <a:rPr lang="en-GB" sz="1300" b="0" i="0" u="none" strike="noStrike" dirty="0">
                          <a:solidFill>
                            <a:srgbClr val="000000"/>
                          </a:solidFill>
                          <a:effectLst/>
                          <a:latin typeface="+mn-lt"/>
                        </a:rPr>
                        <a:t>Programme Management</a:t>
                      </a:r>
                    </a:p>
                  </a:txBody>
                  <a:tcPr marL="0" marR="0" marT="0" marB="0"/>
                </a:tc>
                <a:tc>
                  <a:txBody>
                    <a:bodyPr/>
                    <a:lstStyle/>
                    <a:p>
                      <a:pPr algn="ctr" fontAlgn="t"/>
                      <a:r>
                        <a:rPr lang="en-US" sz="1300" b="0" i="0" u="none" strike="noStrike" dirty="0">
                          <a:solidFill>
                            <a:srgbClr val="000000"/>
                          </a:solidFill>
                          <a:effectLst/>
                          <a:latin typeface="+mn-lt"/>
                          <a:cs typeface="Arial" panose="020B0604020202020204" pitchFamily="34" charset="0"/>
                        </a:rPr>
                        <a:t>5</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US" sz="1300" b="0" i="0" u="none" strike="noStrike" dirty="0">
                          <a:solidFill>
                            <a:srgbClr val="000000"/>
                          </a:solidFill>
                          <a:effectLst/>
                          <a:latin typeface="+mn-lt"/>
                          <a:cs typeface="Arial" panose="020B0604020202020204" pitchFamily="34" charset="0"/>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b="1" dirty="0">
                          <a:solidFill>
                            <a:schemeClr val="bg1"/>
                          </a:solidFill>
                          <a:latin typeface="+mn-lt"/>
                          <a:cs typeface="Arial" panose="020B0604020202020204" pitchFamily="34" charset="0"/>
                        </a:rPr>
                        <a:t>2</a:t>
                      </a:r>
                      <a:r>
                        <a:rPr lang="en-GB" sz="1300" b="1" dirty="0">
                          <a:solidFill>
                            <a:schemeClr val="bg1"/>
                          </a:solidFill>
                          <a:latin typeface="+mn-lt"/>
                          <a:cs typeface="Arial" panose="020B0604020202020204" pitchFamily="34" charset="0"/>
                        </a:rPr>
                        <a:t>0</a:t>
                      </a:r>
                    </a:p>
                  </a:txBody>
                  <a:tcPr marL="51435" marR="51435" marT="25718" marB="25718" anchor="ctr">
                    <a:solidFill>
                      <a:srgbClr val="C00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latin typeface="+mn-lt"/>
                        </a:rPr>
                        <a:t>A number of projects have incurred underspends against their awarded drawdown profiles. All underspend is be in ‘year 10’ at the Project Owners risk.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latin typeface="+mn-lt"/>
                        </a:rPr>
                        <a:t>Due to inflationary pressures, there is a risk that awards to projects later in the Deal may represent less value for money and has the potential to impact on the deliverables for each project. The severity of the risk has increased.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latin typeface="+mn-lt"/>
                        </a:rPr>
                        <a:t>A number of projects are indicating increased construction costs. Many have indicated they have had to address this through Value Engineering which has highlighted potential risks to outputs and benefits. The PMO will monitor this through the Project Owner meetings. </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highlight>
                          <a:srgbClr val="FFFF00"/>
                        </a:highlight>
                        <a:latin typeface="+mn-lt"/>
                        <a:cs typeface="Arial" panose="020B0604020202020204" pitchFamily="34" charset="0"/>
                      </a:endParaRPr>
                    </a:p>
                  </a:txBody>
                  <a:tcPr marL="5358" marR="5358" marT="5358" marB="0"/>
                </a:tc>
                <a:extLst>
                  <a:ext uri="{0D108BD9-81ED-4DB2-BD59-A6C34878D82A}">
                    <a16:rowId xmlns:a16="http://schemas.microsoft.com/office/drawing/2014/main" val="2150072166"/>
                  </a:ext>
                </a:extLst>
              </a:tr>
            </a:tbl>
          </a:graphicData>
        </a:graphic>
      </p:graphicFrame>
      <p:sp>
        <p:nvSpPr>
          <p:cNvPr id="8" name="Rectangle 7">
            <a:extLst>
              <a:ext uri="{FF2B5EF4-FFF2-40B4-BE49-F238E27FC236}">
                <a16:creationId xmlns:a16="http://schemas.microsoft.com/office/drawing/2014/main" id="{8D258BE1-5200-4EF0-BF23-5C471CF50627}"/>
              </a:ext>
            </a:extLst>
          </p:cNvPr>
          <p:cNvSpPr/>
          <p:nvPr/>
        </p:nvSpPr>
        <p:spPr>
          <a:xfrm>
            <a:off x="9372912" y="491799"/>
            <a:ext cx="2486578" cy="2616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sp>
        <p:nvSpPr>
          <p:cNvPr id="10" name="Title 1">
            <a:extLst>
              <a:ext uri="{FF2B5EF4-FFF2-40B4-BE49-F238E27FC236}">
                <a16:creationId xmlns:a16="http://schemas.microsoft.com/office/drawing/2014/main" id="{3E396339-77EB-4FF6-8743-207467B68D11}"/>
              </a:ext>
            </a:extLst>
          </p:cNvPr>
          <p:cNvSpPr txBox="1">
            <a:spLocks/>
          </p:cNvSpPr>
          <p:nvPr/>
        </p:nvSpPr>
        <p:spPr>
          <a:xfrm>
            <a:off x="0" y="-15826"/>
            <a:ext cx="12192000" cy="769236"/>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11" name="Rectangle 10">
            <a:extLst>
              <a:ext uri="{FF2B5EF4-FFF2-40B4-BE49-F238E27FC236}">
                <a16:creationId xmlns:a16="http://schemas.microsoft.com/office/drawing/2014/main" id="{EA49D763-F1F0-4A27-8EDC-D20BB815E5B6}"/>
              </a:ext>
            </a:extLst>
          </p:cNvPr>
          <p:cNvSpPr/>
          <p:nvPr/>
        </p:nvSpPr>
        <p:spPr>
          <a:xfrm>
            <a:off x="9237591" y="368792"/>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9" name="Picture 8">
            <a:extLst>
              <a:ext uri="{FF2B5EF4-FFF2-40B4-BE49-F238E27FC236}">
                <a16:creationId xmlns:a16="http://schemas.microsoft.com/office/drawing/2014/main" id="{9740BBF1-C5A7-4B6C-8D4A-E50ED967107A}"/>
              </a:ext>
            </a:extLst>
          </p:cNvPr>
          <p:cNvPicPr>
            <a:picLocks noChangeAspect="1"/>
          </p:cNvPicPr>
          <p:nvPr/>
        </p:nvPicPr>
        <p:blipFill>
          <a:blip r:embed="rId3"/>
          <a:stretch>
            <a:fillRect/>
          </a:stretch>
        </p:blipFill>
        <p:spPr>
          <a:xfrm>
            <a:off x="11636446" y="5259506"/>
            <a:ext cx="457435" cy="452964"/>
          </a:xfrm>
          <a:prstGeom prst="rect">
            <a:avLst/>
          </a:prstGeom>
        </p:spPr>
      </p:pic>
      <p:pic>
        <p:nvPicPr>
          <p:cNvPr id="5" name="Picture 4">
            <a:extLst>
              <a:ext uri="{FF2B5EF4-FFF2-40B4-BE49-F238E27FC236}">
                <a16:creationId xmlns:a16="http://schemas.microsoft.com/office/drawing/2014/main" id="{0E15F5F3-7E83-47CC-804C-05373A8F6E96}"/>
              </a:ext>
            </a:extLst>
          </p:cNvPr>
          <p:cNvPicPr>
            <a:picLocks noChangeAspect="1"/>
          </p:cNvPicPr>
          <p:nvPr/>
        </p:nvPicPr>
        <p:blipFill>
          <a:blip r:embed="rId4"/>
          <a:stretch>
            <a:fillRect/>
          </a:stretch>
        </p:blipFill>
        <p:spPr>
          <a:xfrm>
            <a:off x="11647925" y="2331662"/>
            <a:ext cx="423129" cy="423129"/>
          </a:xfrm>
          <a:prstGeom prst="rect">
            <a:avLst/>
          </a:prstGeom>
        </p:spPr>
      </p:pic>
    </p:spTree>
    <p:extLst>
      <p:ext uri="{BB962C8B-B14F-4D97-AF65-F5344CB8AC3E}">
        <p14:creationId xmlns:p14="http://schemas.microsoft.com/office/powerpoint/2010/main" val="364802661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C97808B7-8642-4BBB-972B-EFBA55F6E4A4}"/>
              </a:ext>
            </a:extLst>
          </p:cNvPr>
          <p:cNvGraphicFramePr>
            <a:graphicFrameLocks noGrp="1"/>
          </p:cNvGraphicFramePr>
          <p:nvPr>
            <p:extLst>
              <p:ext uri="{D42A27DB-BD31-4B8C-83A1-F6EECF244321}">
                <p14:modId xmlns:p14="http://schemas.microsoft.com/office/powerpoint/2010/main" val="416948488"/>
              </p:ext>
            </p:extLst>
          </p:nvPr>
        </p:nvGraphicFramePr>
        <p:xfrm>
          <a:off x="20782" y="914065"/>
          <a:ext cx="12150435" cy="5943936"/>
        </p:xfrm>
        <a:graphic>
          <a:graphicData uri="http://schemas.openxmlformats.org/drawingml/2006/table">
            <a:tbl>
              <a:tblPr firstRow="1" bandRow="1">
                <a:tableStyleId>{5C22544A-7EE6-4342-B048-85BDC9FD1C3A}</a:tableStyleId>
              </a:tblPr>
              <a:tblGrid>
                <a:gridCol w="1814944">
                  <a:extLst>
                    <a:ext uri="{9D8B030D-6E8A-4147-A177-3AD203B41FA5}">
                      <a16:colId xmlns:a16="http://schemas.microsoft.com/office/drawing/2014/main" val="20001"/>
                    </a:ext>
                  </a:extLst>
                </a:gridCol>
                <a:gridCol w="775855">
                  <a:extLst>
                    <a:ext uri="{9D8B030D-6E8A-4147-A177-3AD203B41FA5}">
                      <a16:colId xmlns:a16="http://schemas.microsoft.com/office/drawing/2014/main" val="3329784663"/>
                    </a:ext>
                  </a:extLst>
                </a:gridCol>
                <a:gridCol w="847662">
                  <a:extLst>
                    <a:ext uri="{9D8B030D-6E8A-4147-A177-3AD203B41FA5}">
                      <a16:colId xmlns:a16="http://schemas.microsoft.com/office/drawing/2014/main" val="2049826642"/>
                    </a:ext>
                  </a:extLst>
                </a:gridCol>
                <a:gridCol w="690193">
                  <a:extLst>
                    <a:ext uri="{9D8B030D-6E8A-4147-A177-3AD203B41FA5}">
                      <a16:colId xmlns:a16="http://schemas.microsoft.com/office/drawing/2014/main" val="20002"/>
                    </a:ext>
                  </a:extLst>
                </a:gridCol>
                <a:gridCol w="7464552">
                  <a:extLst>
                    <a:ext uri="{9D8B030D-6E8A-4147-A177-3AD203B41FA5}">
                      <a16:colId xmlns:a16="http://schemas.microsoft.com/office/drawing/2014/main" val="20003"/>
                    </a:ext>
                  </a:extLst>
                </a:gridCol>
                <a:gridCol w="557229">
                  <a:extLst>
                    <a:ext uri="{9D8B030D-6E8A-4147-A177-3AD203B41FA5}">
                      <a16:colId xmlns:a16="http://schemas.microsoft.com/office/drawing/2014/main" val="3507897315"/>
                    </a:ext>
                  </a:extLst>
                </a:gridCol>
              </a:tblGrid>
              <a:tr h="474365">
                <a:tc>
                  <a:txBody>
                    <a:bodyPr/>
                    <a:lstStyle/>
                    <a:p>
                      <a:pPr marL="0" indent="0" algn="l">
                        <a:buFont typeface="Arial" panose="020B0604020202020204" pitchFamily="34" charset="0"/>
                        <a:buNone/>
                      </a:pPr>
                      <a:r>
                        <a:rPr lang="en-GB" sz="1300" dirty="0"/>
                        <a:t>Risk</a:t>
                      </a:r>
                    </a:p>
                    <a:p>
                      <a:pPr marL="0" indent="0" algn="l">
                        <a:buFont typeface="Arial" panose="020B0604020202020204" pitchFamily="34" charset="0"/>
                        <a:buNone/>
                      </a:pP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Impact</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Likelihood</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Severity</a:t>
                      </a:r>
                    </a:p>
                  </a:txBody>
                  <a:tcPr marL="51435" marR="51435" marT="25718" marB="25718" anchor="ctr"/>
                </a:tc>
                <a:tc gridSpan="2">
                  <a:txBody>
                    <a:bodyPr/>
                    <a:lstStyle/>
                    <a:p>
                      <a:pPr marL="0" indent="0" algn="l">
                        <a:buFont typeface="Arial" panose="020B0604020202020204" pitchFamily="34" charset="0"/>
                        <a:buNone/>
                      </a:pPr>
                      <a:r>
                        <a:rPr lang="en-GB" sz="1300" dirty="0"/>
                        <a:t>Resolution</a:t>
                      </a:r>
                      <a:r>
                        <a:rPr lang="en-GB" sz="1300" baseline="0" dirty="0"/>
                        <a:t> Plan or Mitigating Action</a:t>
                      </a:r>
                      <a:endParaRPr lang="en-GB" sz="1300" b="1" baseline="0" dirty="0">
                        <a:solidFill>
                          <a:schemeClr val="bg1"/>
                        </a:solidFill>
                        <a:latin typeface="+mn-lt"/>
                        <a:cs typeface="Arial" panose="020B0604020202020204" pitchFamily="34" charset="0"/>
                      </a:endParaRPr>
                    </a:p>
                  </a:txBody>
                  <a:tcPr marL="51435" marR="51435" marT="25718" marB="25718" anchor="ctr"/>
                </a:tc>
                <a:tc hMerge="1">
                  <a:txBody>
                    <a:bodyPr/>
                    <a:lstStyle/>
                    <a:p>
                      <a:endParaRPr lang="en-GB"/>
                    </a:p>
                  </a:txBody>
                  <a:tcPr/>
                </a:tc>
                <a:extLst>
                  <a:ext uri="{0D108BD9-81ED-4DB2-BD59-A6C34878D82A}">
                    <a16:rowId xmlns:a16="http://schemas.microsoft.com/office/drawing/2014/main" val="10001"/>
                  </a:ext>
                </a:extLst>
              </a:tr>
              <a:tr h="1679451">
                <a:tc>
                  <a:txBody>
                    <a:bodyPr/>
                    <a:lstStyle/>
                    <a:p>
                      <a:pPr algn="l" fontAlgn="t"/>
                      <a:r>
                        <a:rPr lang="en-GB" sz="1300" u="none" strike="noStrike" dirty="0">
                          <a:effectLst/>
                        </a:rPr>
                        <a:t>PMO resource and capacity issues</a:t>
                      </a:r>
                      <a:endParaRPr lang="en-GB" sz="1300" b="0"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a:solidFill>
                            <a:schemeClr val="bg1"/>
                          </a:solidFill>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GB" sz="1300" u="none" strike="noStrike" dirty="0">
                          <a:effectLst/>
                        </a:rPr>
                        <a:t>Taking staff time to be trained will put PMO capacity under pressure and for at least 6 months after recruitment.</a:t>
                      </a:r>
                    </a:p>
                    <a:p>
                      <a:pPr marL="171450" indent="-171450" algn="l" fontAlgn="t">
                        <a:buFont typeface="Wingdings" panose="05000000000000000000" pitchFamily="2" charset="2"/>
                        <a:buChar char="§"/>
                      </a:pPr>
                      <a:endParaRPr lang="en-US" sz="1300" u="none" strike="noStrike" dirty="0">
                        <a:effectLst/>
                      </a:endParaRPr>
                    </a:p>
                    <a:p>
                      <a:pPr marL="171450" marR="0" lvl="0" indent="-171450" algn="l" defTabSz="4572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New Project Manager in Team, however it resulted in loss of Project Officer.  Loss of PMO administrator/coordinator through retirement.  More permanent contracts being considered in line with other Deal PMO’s and partners.  </a:t>
                      </a:r>
                      <a:r>
                        <a:rPr lang="en-US" sz="1300" u="none" strike="noStrike" dirty="0">
                          <a:effectLst/>
                        </a:rPr>
                        <a:t>Project Officer role now has to be re-advertised.</a:t>
                      </a:r>
                      <a:endParaRPr lang="en-GB" sz="1300" u="none" strike="noStrike" dirty="0">
                        <a:effectLst/>
                      </a:endParaRPr>
                    </a:p>
                    <a:p>
                      <a:pPr marL="0" indent="0" algn="l" fontAlgn="t">
                        <a:buFont typeface="Wingdings" panose="05000000000000000000" pitchFamily="2" charset="2"/>
                        <a:buNone/>
                      </a:pPr>
                      <a:endParaRPr lang="en-GB" sz="1300" u="none" strike="noStrike" dirty="0">
                        <a:effectLst/>
                      </a:endParaRPr>
                    </a:p>
                  </a:txBody>
                  <a:tcPr marL="0" marR="0" marT="0"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highlight>
                          <a:srgbClr val="FFFF00"/>
                        </a:highlight>
                        <a:latin typeface="Calibri" panose="020F0502020204030204" pitchFamily="34" charset="0"/>
                      </a:endParaRPr>
                    </a:p>
                  </a:txBody>
                  <a:tcPr marL="0" marR="0" marT="0" marB="0"/>
                </a:tc>
                <a:extLst>
                  <a:ext uri="{0D108BD9-81ED-4DB2-BD59-A6C34878D82A}">
                    <a16:rowId xmlns:a16="http://schemas.microsoft.com/office/drawing/2014/main" val="2815116686"/>
                  </a:ext>
                </a:extLst>
              </a:tr>
              <a:tr h="1895060">
                <a:tc>
                  <a:txBody>
                    <a:bodyPr/>
                    <a:lstStyle/>
                    <a:p>
                      <a:pPr lvl="0" algn="l" fontAlgn="t"/>
                      <a:r>
                        <a:rPr lang="en-GB" sz="1300" u="none" strike="noStrike" dirty="0">
                          <a:effectLst/>
                          <a:latin typeface="+mn-lt"/>
                        </a:rPr>
                        <a:t>Delays in development and approval of business cases</a:t>
                      </a:r>
                      <a:endParaRPr lang="en-GB" sz="1300" b="0" i="0" u="none" strike="noStrike" dirty="0">
                        <a:solidFill>
                          <a:schemeClr val="tx1"/>
                        </a:solidFill>
                        <a:effectLst/>
                        <a:latin typeface="+mn-lt"/>
                      </a:endParaRPr>
                    </a:p>
                  </a:txBody>
                  <a:tcPr marL="0" marR="0" marT="0" marB="0"/>
                </a:tc>
                <a:tc>
                  <a:txBody>
                    <a:bodyPr/>
                    <a:lstStyle/>
                    <a:p>
                      <a:pPr algn="ctr" fontAlgn="t"/>
                      <a:r>
                        <a:rPr lang="en-GB" sz="1300" u="none" strike="noStrike" dirty="0">
                          <a:effectLst/>
                          <a:latin typeface="+mn-l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latin typeface="+mn-l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a:solidFill>
                            <a:schemeClr val="bg1"/>
                          </a:solidFill>
                          <a:latin typeface="+mn-lt"/>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lvl="0" indent="-171450">
                        <a:buFont typeface="Wingdings" panose="05000000000000000000" pitchFamily="2" charset="2"/>
                        <a:buChar char="§"/>
                      </a:pPr>
                      <a:r>
                        <a:rPr lang="en-GB" sz="1300" kern="1200" dirty="0">
                          <a:effectLst/>
                          <a:latin typeface="+mn-lt"/>
                        </a:rPr>
                        <a:t>PMO working closely with project leads and policy leads within UKG and SG to support business case development and approval to an agreed timeline. Issues e.g. project capacity &amp; Covid-19 to be raised through governance.</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300" kern="1200"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latin typeface="+mn-lt"/>
                        </a:rPr>
                        <a:t>Programme of Outreach and Virtual events outlining governance timescales to mitigate delays in development with projects;</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GB" sz="1300" u="none" strike="noStrike" dirty="0">
                        <a:effectLst/>
                        <a:latin typeface="+mn-l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latin typeface="+mn-lt"/>
                        </a:rPr>
                        <a:t>Regular meetings with projects have been set up to keep regular contact with projects. </a:t>
                      </a:r>
                      <a:r>
                        <a:rPr lang="en-GB" sz="1300" kern="1200" dirty="0">
                          <a:effectLst/>
                          <a:latin typeface="+mn-lt"/>
                        </a:rPr>
                        <a:t>Regular programme monitoring and reporting.</a:t>
                      </a:r>
                    </a:p>
                  </a:txBody>
                  <a:tcPr marL="5358" marR="5358" marT="5358" marB="0"/>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1249253824"/>
                  </a:ext>
                </a:extLst>
              </a:tr>
              <a:tr h="1895060">
                <a:tc>
                  <a:txBody>
                    <a:bodyPr/>
                    <a:lstStyle/>
                    <a:p>
                      <a:pPr algn="l" fontAlgn="t"/>
                      <a:r>
                        <a:rPr lang="en-GB" sz="1300" u="none" strike="noStrike" dirty="0">
                          <a:effectLst/>
                        </a:rPr>
                        <a:t>Failure to deliver individual projects within the TCD programme</a:t>
                      </a:r>
                      <a:endParaRPr lang="en-GB" sz="1300" b="0"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a:solidFill>
                            <a:schemeClr val="bg1"/>
                          </a:solidFill>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buFont typeface="Wingdings" panose="05000000000000000000" pitchFamily="2" charset="2"/>
                        <a:buChar char="§"/>
                      </a:pPr>
                      <a:r>
                        <a:rPr lang="en-GB" sz="1300" u="none" strike="noStrike" dirty="0">
                          <a:effectLst/>
                        </a:rPr>
                        <a:t>Regular dialogue/reporting around progress takes place between PMO and Project Leads where issues are raised in advance and, if appropriate, escalated to Government &amp; Partnership </a:t>
                      </a:r>
                    </a:p>
                    <a:p>
                      <a:pPr marL="171450" indent="-171450">
                        <a:buFont typeface="Wingdings" panose="05000000000000000000" pitchFamily="2" charset="2"/>
                        <a:buChar char="§"/>
                      </a:pPr>
                      <a:endParaRPr lang="en-GB" sz="1300" u="none" strike="noStrike" dirty="0">
                        <a:effectLst/>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Programme Management reporting in place. Regular meetings with year 3 and 4 projects have been set up to keep regular contact with projects.</a:t>
                      </a:r>
                    </a:p>
                    <a:p>
                      <a:pPr marL="0" indent="0">
                        <a:buFont typeface="Wingdings" panose="05000000000000000000" pitchFamily="2" charset="2"/>
                        <a:buNone/>
                      </a:pPr>
                      <a:endParaRPr lang="en-GB" sz="1300" u="none" strike="noStrike" dirty="0">
                        <a:effectLst/>
                      </a:endParaRPr>
                    </a:p>
                    <a:p>
                      <a:pPr marL="171450" indent="-171450">
                        <a:buFont typeface="Wingdings" panose="05000000000000000000" pitchFamily="2" charset="2"/>
                        <a:buChar char="§"/>
                      </a:pPr>
                      <a:r>
                        <a:rPr lang="en-GB" sz="1300" u="none" strike="noStrike" dirty="0">
                          <a:effectLst/>
                        </a:rPr>
                        <a:t>Management Group and other governance arrangements in place to monitor project development. PMO will escalate any issues relating to individual projects through existing governance arrangements</a:t>
                      </a:r>
                    </a:p>
                    <a:p>
                      <a:pPr marL="171450" indent="-171450">
                        <a:buFont typeface="Wingdings" panose="05000000000000000000" pitchFamily="2" charset="2"/>
                        <a:buChar char="§"/>
                      </a:pPr>
                      <a:endParaRPr lang="en-GB" sz="1300" u="none" strike="noStrike" dirty="0">
                        <a:effectLst/>
                      </a:endParaRP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998025860"/>
                  </a:ext>
                </a:extLst>
              </a:tr>
            </a:tbl>
          </a:graphicData>
        </a:graphic>
      </p:graphicFrame>
      <p:pic>
        <p:nvPicPr>
          <p:cNvPr id="7" name="Picture 6">
            <a:extLst>
              <a:ext uri="{FF2B5EF4-FFF2-40B4-BE49-F238E27FC236}">
                <a16:creationId xmlns:a16="http://schemas.microsoft.com/office/drawing/2014/main" id="{5903D647-E464-46B2-B0F0-D75286E2D0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56982" y="2026565"/>
            <a:ext cx="446087" cy="452964"/>
          </a:xfrm>
          <a:prstGeom prst="rect">
            <a:avLst/>
          </a:prstGeom>
        </p:spPr>
      </p:pic>
      <p:pic>
        <p:nvPicPr>
          <p:cNvPr id="11" name="Picture 10">
            <a:extLst>
              <a:ext uri="{FF2B5EF4-FFF2-40B4-BE49-F238E27FC236}">
                <a16:creationId xmlns:a16="http://schemas.microsoft.com/office/drawing/2014/main" id="{CE602018-1A1B-4605-8FE7-251BA03EC7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5409" y="3780240"/>
            <a:ext cx="446087" cy="452964"/>
          </a:xfrm>
          <a:prstGeom prst="rect">
            <a:avLst/>
          </a:prstGeom>
        </p:spPr>
      </p:pic>
      <p:sp>
        <p:nvSpPr>
          <p:cNvPr id="9" name="Title 1">
            <a:extLst>
              <a:ext uri="{FF2B5EF4-FFF2-40B4-BE49-F238E27FC236}">
                <a16:creationId xmlns:a16="http://schemas.microsoft.com/office/drawing/2014/main" id="{5D0BB44C-DDF3-497F-933E-4A897AEEDB0F}"/>
              </a:ext>
            </a:extLst>
          </p:cNvPr>
          <p:cNvSpPr txBox="1">
            <a:spLocks/>
          </p:cNvSpPr>
          <p:nvPr/>
        </p:nvSpPr>
        <p:spPr>
          <a:xfrm>
            <a:off x="0" y="-15827"/>
            <a:ext cx="12192000" cy="929892"/>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Programme Risk Register</a:t>
            </a:r>
          </a:p>
        </p:txBody>
      </p:sp>
      <p:sp>
        <p:nvSpPr>
          <p:cNvPr id="8" name="Rectangle 7">
            <a:extLst>
              <a:ext uri="{FF2B5EF4-FFF2-40B4-BE49-F238E27FC236}">
                <a16:creationId xmlns:a16="http://schemas.microsoft.com/office/drawing/2014/main" id="{1B760984-42F9-42AC-BC9A-58BE2EA78081}"/>
              </a:ext>
            </a:extLst>
          </p:cNvPr>
          <p:cNvSpPr/>
          <p:nvPr/>
        </p:nvSpPr>
        <p:spPr>
          <a:xfrm>
            <a:off x="9237591" y="491799"/>
            <a:ext cx="2680862"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a:ea typeface="+mn-ea"/>
                <a:cs typeface="+mn-cs"/>
              </a:rPr>
              <a:t>PMO lead Clare Slater, Project Manager </a:t>
            </a:r>
          </a:p>
        </p:txBody>
      </p:sp>
      <p:pic>
        <p:nvPicPr>
          <p:cNvPr id="12" name="Picture 11">
            <a:extLst>
              <a:ext uri="{FF2B5EF4-FFF2-40B4-BE49-F238E27FC236}">
                <a16:creationId xmlns:a16="http://schemas.microsoft.com/office/drawing/2014/main" id="{314C5C6B-A0FE-4B6F-AA12-2316199804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8234" y="5717453"/>
            <a:ext cx="446087" cy="452964"/>
          </a:xfrm>
          <a:prstGeom prst="rect">
            <a:avLst/>
          </a:prstGeom>
        </p:spPr>
      </p:pic>
    </p:spTree>
    <p:extLst>
      <p:ext uri="{BB962C8B-B14F-4D97-AF65-F5344CB8AC3E}">
        <p14:creationId xmlns:p14="http://schemas.microsoft.com/office/powerpoint/2010/main" val="310797764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030892"/>
          </a:xfrm>
        </p:spPr>
        <p:txBody>
          <a:bodyPr>
            <a:normAutofit/>
          </a:bodyPr>
          <a:lstStyle/>
          <a:p>
            <a:br>
              <a:rPr lang="en-GB" dirty="0">
                <a:solidFill>
                  <a:schemeClr val="accent6">
                    <a:lumMod val="75000"/>
                  </a:schemeClr>
                </a:solidFill>
              </a:rPr>
            </a:br>
            <a:r>
              <a:rPr lang="en-GB" dirty="0">
                <a:solidFill>
                  <a:schemeClr val="accent2"/>
                </a:solidFill>
              </a:rPr>
              <a:t>@taycities</a:t>
            </a:r>
            <a:br>
              <a:rPr lang="en-GB" dirty="0">
                <a:solidFill>
                  <a:schemeClr val="accent6">
                    <a:lumMod val="75000"/>
                  </a:schemeClr>
                </a:solidFill>
              </a:rPr>
            </a:br>
            <a:r>
              <a:rPr lang="en-GB" dirty="0">
                <a:hlinkClick r:id="rId3"/>
              </a:rPr>
              <a:t>www.taycities.co.uk</a:t>
            </a:r>
            <a:br>
              <a:rPr lang="en-GB" dirty="0"/>
            </a:br>
            <a:endParaRPr lang="en-GB" dirty="0">
              <a:solidFill>
                <a:schemeClr val="accent6">
                  <a:lumMod val="75000"/>
                </a:schemeClr>
              </a:solidFill>
            </a:endParaRPr>
          </a:p>
        </p:txBody>
      </p:sp>
    </p:spTree>
    <p:extLst>
      <p:ext uri="{BB962C8B-B14F-4D97-AF65-F5344CB8AC3E}">
        <p14:creationId xmlns:p14="http://schemas.microsoft.com/office/powerpoint/2010/main" val="270301719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1" y="-29817"/>
            <a:ext cx="12191999" cy="824947"/>
          </a:xfrm>
          <a:solidFill>
            <a:srgbClr val="438086"/>
          </a:solidFill>
        </p:spPr>
        <p:txBody>
          <a:bodyPr>
            <a:noAutofit/>
          </a:bodyPr>
          <a:lstStyle/>
          <a:p>
            <a:r>
              <a:rPr lang="en-GB" sz="3600" b="1" dirty="0">
                <a:solidFill>
                  <a:schemeClr val="bg1"/>
                </a:solidFill>
              </a:rPr>
              <a:t>Deal Programme Timetable</a:t>
            </a:r>
          </a:p>
        </p:txBody>
      </p:sp>
      <p:sp>
        <p:nvSpPr>
          <p:cNvPr id="2" name="Content Placeholder 1">
            <a:extLst>
              <a:ext uri="{FF2B5EF4-FFF2-40B4-BE49-F238E27FC236}">
                <a16:creationId xmlns:a16="http://schemas.microsoft.com/office/drawing/2014/main" id="{D437E3A2-9EFD-4D95-8CE2-64E430592D9A}"/>
              </a:ext>
            </a:extLst>
          </p:cNvPr>
          <p:cNvSpPr>
            <a:spLocks noGrp="1"/>
          </p:cNvSpPr>
          <p:nvPr>
            <p:ph idx="1"/>
          </p:nvPr>
        </p:nvSpPr>
        <p:spPr/>
        <p:txBody>
          <a:bodyPr/>
          <a:lstStyle/>
          <a:p>
            <a:endParaRPr lang="en-GB"/>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1" y="773684"/>
          <a:ext cx="12191996" cy="6084316"/>
        </p:xfrm>
        <a:graphic>
          <a:graphicData uri="http://schemas.openxmlformats.org/drawingml/2006/table">
            <a:tbl>
              <a:tblPr firstRow="1" bandRow="1">
                <a:tableStyleId>{5C22544A-7EE6-4342-B048-85BDC9FD1C3A}</a:tableStyleId>
              </a:tblPr>
              <a:tblGrid>
                <a:gridCol w="3634251">
                  <a:extLst>
                    <a:ext uri="{9D8B030D-6E8A-4147-A177-3AD203B41FA5}">
                      <a16:colId xmlns:a16="http://schemas.microsoft.com/office/drawing/2014/main" val="20000"/>
                    </a:ext>
                  </a:extLst>
                </a:gridCol>
                <a:gridCol w="1222535">
                  <a:extLst>
                    <a:ext uri="{9D8B030D-6E8A-4147-A177-3AD203B41FA5}">
                      <a16:colId xmlns:a16="http://schemas.microsoft.com/office/drawing/2014/main" val="2633067513"/>
                    </a:ext>
                  </a:extLst>
                </a:gridCol>
                <a:gridCol w="1222535">
                  <a:extLst>
                    <a:ext uri="{9D8B030D-6E8A-4147-A177-3AD203B41FA5}">
                      <a16:colId xmlns:a16="http://schemas.microsoft.com/office/drawing/2014/main" val="3927331108"/>
                    </a:ext>
                  </a:extLst>
                </a:gridCol>
                <a:gridCol w="1222535">
                  <a:extLst>
                    <a:ext uri="{9D8B030D-6E8A-4147-A177-3AD203B41FA5}">
                      <a16:colId xmlns:a16="http://schemas.microsoft.com/office/drawing/2014/main" val="1375832731"/>
                    </a:ext>
                  </a:extLst>
                </a:gridCol>
                <a:gridCol w="1222535">
                  <a:extLst>
                    <a:ext uri="{9D8B030D-6E8A-4147-A177-3AD203B41FA5}">
                      <a16:colId xmlns:a16="http://schemas.microsoft.com/office/drawing/2014/main" val="2887941090"/>
                    </a:ext>
                  </a:extLst>
                </a:gridCol>
                <a:gridCol w="1222535">
                  <a:extLst>
                    <a:ext uri="{9D8B030D-6E8A-4147-A177-3AD203B41FA5}">
                      <a16:colId xmlns:a16="http://schemas.microsoft.com/office/drawing/2014/main" val="4205400809"/>
                    </a:ext>
                  </a:extLst>
                </a:gridCol>
                <a:gridCol w="1222535">
                  <a:extLst>
                    <a:ext uri="{9D8B030D-6E8A-4147-A177-3AD203B41FA5}">
                      <a16:colId xmlns:a16="http://schemas.microsoft.com/office/drawing/2014/main" val="4015833415"/>
                    </a:ext>
                  </a:extLst>
                </a:gridCol>
                <a:gridCol w="1222535">
                  <a:extLst>
                    <a:ext uri="{9D8B030D-6E8A-4147-A177-3AD203B41FA5}">
                      <a16:colId xmlns:a16="http://schemas.microsoft.com/office/drawing/2014/main" val="2777118819"/>
                    </a:ext>
                  </a:extLst>
                </a:gridCol>
              </a:tblGrid>
              <a:tr h="490366">
                <a:tc>
                  <a:txBody>
                    <a:bodyPr/>
                    <a:lstStyle/>
                    <a:p>
                      <a:r>
                        <a:rPr lang="en-GB" sz="1200" dirty="0">
                          <a:latin typeface="+mn-lt"/>
                        </a:rPr>
                        <a:t>Activity</a:t>
                      </a:r>
                    </a:p>
                  </a:txBody>
                  <a:tcPr marL="44857" marR="44857" marT="22429" marB="22429">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latin typeface="+mn-lt"/>
                        </a:rPr>
                        <a:t>June 2022</a:t>
                      </a:r>
                    </a:p>
                    <a:p>
                      <a:pPr algn="ctr"/>
                      <a:r>
                        <a:rPr lang="en-GB" sz="1200" dirty="0">
                          <a:latin typeface="+mn-lt"/>
                        </a:rPr>
                        <a:t>Joint Committee</a:t>
                      </a: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July 2022</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August 2022</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September 2022</a:t>
                      </a:r>
                    </a:p>
                    <a:p>
                      <a:pPr algn="ctr"/>
                      <a:r>
                        <a:rPr lang="en-US" sz="1200" dirty="0">
                          <a:latin typeface="+mn-lt"/>
                        </a:rPr>
                        <a:t>Joint Committee</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October 2022</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November 2022</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200" dirty="0">
                          <a:latin typeface="+mn-lt"/>
                        </a:rPr>
                        <a:t>December 2022 Joint Committee</a:t>
                      </a:r>
                      <a:endParaRPr lang="en-GB" sz="1200" dirty="0">
                        <a:latin typeface="+mn-lt"/>
                      </a:endParaRP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18502">
                <a:tc>
                  <a:txBody>
                    <a:bodyPr/>
                    <a:lstStyle/>
                    <a:p>
                      <a:pPr algn="l" fontAlgn="ctr"/>
                      <a:r>
                        <a:rPr lang="en-GB" sz="1200" b="1" i="0" u="none" strike="noStrike" dirty="0">
                          <a:solidFill>
                            <a:srgbClr val="000000"/>
                          </a:solidFill>
                          <a:effectLst/>
                          <a:latin typeface="+mn-lt"/>
                        </a:rPr>
                        <a:t>2022/23 Grant Offer Letter</a:t>
                      </a:r>
                      <a:r>
                        <a:rPr lang="en-GB" sz="1200" b="0" i="0" u="none" strike="noStrike" dirty="0">
                          <a:solidFill>
                            <a:srgbClr val="000000"/>
                          </a:solidFill>
                          <a:effectLst/>
                          <a:latin typeface="+mn-lt"/>
                        </a:rPr>
                        <a:t> – Scottish Government have shared a draft. </a:t>
                      </a:r>
                    </a:p>
                  </a:txBody>
                  <a:tcPr marL="44857" marR="44857" marT="22429" marB="22429"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24</a:t>
                      </a:r>
                      <a:r>
                        <a:rPr lang="en-US" sz="1200" baseline="30000" dirty="0">
                          <a:solidFill>
                            <a:schemeClr val="bg1"/>
                          </a:solidFill>
                          <a:latin typeface="+mn-lt"/>
                        </a:rPr>
                        <a:t>th</a:t>
                      </a:r>
                      <a:r>
                        <a:rPr lang="en-US" sz="1200" dirty="0">
                          <a:solidFill>
                            <a:schemeClr val="bg1"/>
                          </a:solidFill>
                          <a:latin typeface="+mn-lt"/>
                        </a:rPr>
                        <a:t> June 2022</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7794934"/>
                  </a:ext>
                </a:extLst>
              </a:tr>
              <a:tr h="490366">
                <a:tc>
                  <a:txBody>
                    <a:bodyPr/>
                    <a:lstStyle/>
                    <a:p>
                      <a:pPr lvl="0" algn="l" fontAlgn="b"/>
                      <a:r>
                        <a:rPr lang="en-US" sz="1200" b="1" i="0" u="none" strike="noStrike" dirty="0">
                          <a:solidFill>
                            <a:srgbClr val="000000"/>
                          </a:solidFill>
                          <a:effectLst/>
                          <a:latin typeface="+mn-lt"/>
                        </a:rPr>
                        <a:t>Quarterly Performance Report</a:t>
                      </a:r>
                      <a:r>
                        <a:rPr lang="en-US" sz="1200" b="0" i="0" u="none" strike="noStrike" dirty="0">
                          <a:solidFill>
                            <a:srgbClr val="000000"/>
                          </a:solidFill>
                          <a:effectLst/>
                          <a:latin typeface="+mn-lt"/>
                        </a:rPr>
                        <a:t> - financial forecasting and risks</a:t>
                      </a:r>
                      <a:endParaRPr lang="en-GB" sz="12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30</a:t>
                      </a:r>
                      <a:r>
                        <a:rPr lang="en-US" sz="1200" baseline="30000" dirty="0">
                          <a:solidFill>
                            <a:schemeClr val="bg1"/>
                          </a:solidFill>
                          <a:latin typeface="+mn-lt"/>
                        </a:rPr>
                        <a:t>th</a:t>
                      </a:r>
                      <a:r>
                        <a:rPr lang="en-US" sz="1200" dirty="0">
                          <a:solidFill>
                            <a:schemeClr val="bg1"/>
                          </a:solidFill>
                          <a:latin typeface="+mn-lt"/>
                        </a:rPr>
                        <a:t> June 2022</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Meeting with Governments</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30</a:t>
                      </a:r>
                      <a:r>
                        <a:rPr lang="en-US" sz="1200" baseline="30000" dirty="0">
                          <a:solidFill>
                            <a:schemeClr val="bg1"/>
                          </a:solidFill>
                          <a:latin typeface="+mn-lt"/>
                        </a:rPr>
                        <a:t>th</a:t>
                      </a:r>
                      <a:r>
                        <a:rPr lang="en-US" sz="1200" dirty="0">
                          <a:solidFill>
                            <a:schemeClr val="bg1"/>
                          </a:solidFill>
                          <a:latin typeface="+mn-lt"/>
                        </a:rPr>
                        <a:t> September 2022</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Meeting with Governments</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31</a:t>
                      </a:r>
                      <a:r>
                        <a:rPr lang="en-US" sz="1200" baseline="30000" dirty="0">
                          <a:solidFill>
                            <a:schemeClr val="bg1"/>
                          </a:solidFill>
                          <a:latin typeface="+mn-lt"/>
                        </a:rPr>
                        <a:t>st</a:t>
                      </a:r>
                      <a:r>
                        <a:rPr lang="en-US" sz="1200" dirty="0">
                          <a:solidFill>
                            <a:schemeClr val="bg1"/>
                          </a:solidFill>
                          <a:latin typeface="+mn-lt"/>
                        </a:rPr>
                        <a:t> December 2022</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3856284267"/>
                  </a:ext>
                </a:extLst>
              </a:tr>
              <a:tr h="708764">
                <a:tc>
                  <a:txBody>
                    <a:bodyPr/>
                    <a:lstStyle/>
                    <a:p>
                      <a:pPr lvl="0" algn="l" fontAlgn="b"/>
                      <a:r>
                        <a:rPr lang="en-GB" sz="1200" b="1" i="0" u="none" strike="noStrike" dirty="0">
                          <a:solidFill>
                            <a:srgbClr val="000000"/>
                          </a:solidFill>
                          <a:effectLst/>
                          <a:latin typeface="+mn-lt"/>
                        </a:rPr>
                        <a:t>Implementation Plan </a:t>
                      </a:r>
                      <a:r>
                        <a:rPr lang="en-GB" sz="1200" b="0" i="0" u="none" strike="noStrike" dirty="0">
                          <a:solidFill>
                            <a:srgbClr val="000000"/>
                          </a:solidFill>
                          <a:effectLst/>
                          <a:latin typeface="+mn-lt"/>
                        </a:rPr>
                        <a:t> - Annual Review of Plan due with Governments by 30</a:t>
                      </a:r>
                      <a:r>
                        <a:rPr lang="en-GB" sz="1200" b="0" i="0" u="none" strike="noStrike" baseline="30000" dirty="0">
                          <a:solidFill>
                            <a:srgbClr val="000000"/>
                          </a:solidFill>
                          <a:effectLst/>
                          <a:latin typeface="+mn-lt"/>
                        </a:rPr>
                        <a:t>th</a:t>
                      </a:r>
                      <a:r>
                        <a:rPr lang="en-GB" sz="1200" b="0" i="0" u="none" strike="noStrike" dirty="0">
                          <a:solidFill>
                            <a:srgbClr val="000000"/>
                          </a:solidFill>
                          <a:effectLst/>
                          <a:latin typeface="+mn-lt"/>
                        </a:rPr>
                        <a:t> June 2022</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30</a:t>
                      </a:r>
                      <a:r>
                        <a:rPr lang="en-US" sz="1200" baseline="30000" dirty="0">
                          <a:solidFill>
                            <a:schemeClr val="bg1"/>
                          </a:solidFill>
                          <a:latin typeface="+mn-lt"/>
                        </a:rPr>
                        <a:t>th</a:t>
                      </a:r>
                      <a:r>
                        <a:rPr lang="en-US" sz="1200" dirty="0">
                          <a:solidFill>
                            <a:schemeClr val="bg1"/>
                          </a:solidFill>
                          <a:latin typeface="+mn-lt"/>
                        </a:rPr>
                        <a:t> June 2022 to Govt subject to MG approval</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28</a:t>
                      </a:r>
                      <a:r>
                        <a:rPr lang="en-US" sz="1200" baseline="30000" dirty="0">
                          <a:solidFill>
                            <a:schemeClr val="bg1"/>
                          </a:solidFill>
                          <a:latin typeface="+mn-lt"/>
                        </a:rPr>
                        <a:t>th</a:t>
                      </a:r>
                      <a:r>
                        <a:rPr lang="en-US" sz="1200" dirty="0">
                          <a:solidFill>
                            <a:schemeClr val="bg1"/>
                          </a:solidFill>
                          <a:latin typeface="+mn-lt"/>
                        </a:rPr>
                        <a:t> July 2022 </a:t>
                      </a:r>
                    </a:p>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MG approval</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687099798"/>
                  </a:ext>
                </a:extLst>
              </a:tr>
              <a:tr h="708764">
                <a:tc>
                  <a:txBody>
                    <a:bodyPr/>
                    <a:lstStyle/>
                    <a:p>
                      <a:pPr lvl="0" algn="l" fontAlgn="b"/>
                      <a:r>
                        <a:rPr lang="en-GB" sz="1200" b="1" i="0" u="none" strike="noStrike" dirty="0">
                          <a:solidFill>
                            <a:srgbClr val="000000"/>
                          </a:solidFill>
                          <a:effectLst/>
                          <a:latin typeface="+mn-lt"/>
                        </a:rPr>
                        <a:t>Benefits Realisation Plan - </a:t>
                      </a:r>
                      <a:r>
                        <a:rPr lang="en-GB" sz="1200" b="0" i="0" u="none" strike="noStrike" dirty="0">
                          <a:solidFill>
                            <a:srgbClr val="000000"/>
                          </a:solidFill>
                          <a:effectLst/>
                          <a:latin typeface="+mn-lt"/>
                        </a:rPr>
                        <a:t>continued liaison with all projects to develop Logic Chain Models and Q2/Q4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30</a:t>
                      </a:r>
                      <a:r>
                        <a:rPr lang="en-US" sz="1200" baseline="30000" dirty="0">
                          <a:solidFill>
                            <a:schemeClr val="bg1"/>
                          </a:solidFill>
                          <a:latin typeface="+mn-lt"/>
                        </a:rPr>
                        <a:t>th</a:t>
                      </a:r>
                      <a:r>
                        <a:rPr lang="en-US" sz="1200" dirty="0">
                          <a:solidFill>
                            <a:schemeClr val="bg1"/>
                          </a:solidFill>
                          <a:latin typeface="+mn-lt"/>
                        </a:rPr>
                        <a:t> September 2022  reporting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18767913"/>
                  </a:ext>
                </a:extLst>
              </a:tr>
              <a:tr h="70876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Term Forecast </a:t>
                      </a:r>
                      <a:r>
                        <a:rPr lang="en-US" sz="1200" b="0" i="0" u="none" strike="noStrike" dirty="0">
                          <a:solidFill>
                            <a:srgbClr val="000000"/>
                          </a:solidFill>
                          <a:effectLst/>
                          <a:latin typeface="+mn-lt"/>
                        </a:rPr>
                        <a:t>– Q2 and Q4 Grant Offer Letter requirement</a:t>
                      </a:r>
                    </a:p>
                    <a:p>
                      <a:pPr marL="0" marR="0" lvl="0" indent="0" algn="l" defTabSz="4572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31</a:t>
                      </a:r>
                      <a:r>
                        <a:rPr lang="en-US" sz="1200" kern="1200" baseline="30000" dirty="0">
                          <a:solidFill>
                            <a:schemeClr val="bg1"/>
                          </a:solidFill>
                          <a:latin typeface="+mn-lt"/>
                          <a:ea typeface="+mn-ea"/>
                          <a:cs typeface="+mn-cs"/>
                        </a:rPr>
                        <a:t>st</a:t>
                      </a:r>
                      <a:r>
                        <a:rPr lang="en-US" sz="1200" kern="1200" dirty="0">
                          <a:solidFill>
                            <a:schemeClr val="bg1"/>
                          </a:solidFill>
                          <a:latin typeface="+mn-lt"/>
                          <a:ea typeface="+mn-ea"/>
                          <a:cs typeface="+mn-cs"/>
                        </a:rPr>
                        <a:t> August 2022</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63248439"/>
                  </a:ext>
                </a:extLst>
              </a:tr>
              <a:tr h="70876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Annual Performance Report </a:t>
                      </a:r>
                      <a:r>
                        <a:rPr lang="en-US" sz="1200" b="0" i="0" u="none" strike="noStrike" dirty="0">
                          <a:solidFill>
                            <a:srgbClr val="000000"/>
                          </a:solidFill>
                          <a:effectLst/>
                          <a:latin typeface="+mn-lt"/>
                        </a:rPr>
                        <a:t>– draft report to be developed ahead of December submission</a:t>
                      </a:r>
                    </a:p>
                    <a:p>
                      <a:pPr marL="0" marR="0" lvl="0" indent="0" algn="l" defTabSz="457200" rtl="0" eaLnBrk="1" fontAlgn="b" latinLnBrk="0" hangingPunct="1">
                        <a:lnSpc>
                          <a:spcPct val="100000"/>
                        </a:lnSpc>
                        <a:spcBef>
                          <a:spcPts val="0"/>
                        </a:spcBef>
                        <a:spcAft>
                          <a:spcPts val="0"/>
                        </a:spcAft>
                        <a:buClrTx/>
                        <a:buSzTx/>
                        <a:buFontTx/>
                        <a:buNone/>
                        <a:tabLst/>
                        <a:defRPr/>
                      </a:pPr>
                      <a:endParaRPr lang="en-GB" sz="12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a:solidFill>
                            <a:schemeClr val="bg1"/>
                          </a:solidFill>
                          <a:latin typeface="+mn-lt"/>
                          <a:ea typeface="+mn-ea"/>
                          <a:cs typeface="+mn-cs"/>
                        </a:rPr>
                        <a:t>30</a:t>
                      </a:r>
                      <a:r>
                        <a:rPr lang="en-US" sz="1200" kern="1200" baseline="30000">
                          <a:solidFill>
                            <a:schemeClr val="bg1"/>
                          </a:solidFill>
                          <a:latin typeface="+mn-lt"/>
                          <a:ea typeface="+mn-ea"/>
                          <a:cs typeface="+mn-cs"/>
                        </a:rPr>
                        <a:t>th</a:t>
                      </a:r>
                      <a:r>
                        <a:rPr lang="en-US" sz="1200" kern="1200">
                          <a:solidFill>
                            <a:schemeClr val="bg1"/>
                          </a:solidFill>
                          <a:latin typeface="+mn-lt"/>
                          <a:ea typeface="+mn-ea"/>
                          <a:cs typeface="+mn-cs"/>
                        </a:rPr>
                        <a:t> September 2022 </a:t>
                      </a:r>
                      <a:r>
                        <a:rPr lang="en-US" sz="1200" kern="1200" dirty="0">
                          <a:solidFill>
                            <a:schemeClr val="bg1"/>
                          </a:solidFill>
                          <a:latin typeface="+mn-lt"/>
                          <a:ea typeface="+mn-ea"/>
                          <a:cs typeface="+mn-cs"/>
                        </a:rPr>
                        <a:t>- drafting</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15</a:t>
                      </a:r>
                      <a:r>
                        <a:rPr lang="en-US" sz="1200" kern="1200" baseline="30000" dirty="0">
                          <a:solidFill>
                            <a:schemeClr val="bg1"/>
                          </a:solidFill>
                          <a:latin typeface="+mn-lt"/>
                          <a:ea typeface="+mn-ea"/>
                          <a:cs typeface="+mn-cs"/>
                        </a:rPr>
                        <a:t>th</a:t>
                      </a:r>
                      <a:r>
                        <a:rPr lang="en-US" sz="1200" kern="1200" dirty="0">
                          <a:solidFill>
                            <a:schemeClr val="bg1"/>
                          </a:solidFill>
                          <a:latin typeface="+mn-lt"/>
                          <a:ea typeface="+mn-ea"/>
                          <a:cs typeface="+mn-cs"/>
                        </a:rPr>
                        <a:t> December 2022 - submission</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extLst>
                  <a:ext uri="{0D108BD9-81ED-4DB2-BD59-A6C34878D82A}">
                    <a16:rowId xmlns:a16="http://schemas.microsoft.com/office/drawing/2014/main" val="2012603806"/>
                  </a:ext>
                </a:extLst>
              </a:tr>
              <a:tr h="477439">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Governance/Thematic Board review</a:t>
                      </a:r>
                      <a:endParaRPr lang="en-GB" sz="1200" b="1" i="0" u="none" strike="noStrike" dirty="0">
                        <a:solidFill>
                          <a:srgbClr val="000000"/>
                        </a:solidFill>
                        <a:effectLst/>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mn-lt"/>
                        </a:rPr>
                        <a:t>Meetings with TB Chairs</a:t>
                      </a: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latin typeface="+mn-lt"/>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September 2022</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394BE"/>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00284939"/>
                  </a:ext>
                </a:extLst>
              </a:tr>
              <a:tr h="501079">
                <a:tc>
                  <a:txBody>
                    <a:bodyPr/>
                    <a:lstStyle/>
                    <a:p>
                      <a:pPr lvl="0" algn="l" fontAlgn="b"/>
                      <a:r>
                        <a:rPr lang="en-GB" sz="1200" b="1" i="0" u="none" strike="noStrike" dirty="0">
                          <a:solidFill>
                            <a:srgbClr val="000000"/>
                          </a:solidFill>
                          <a:effectLst/>
                          <a:latin typeface="+mn-lt"/>
                        </a:rPr>
                        <a:t>Project Owner Events </a:t>
                      </a:r>
                      <a:r>
                        <a:rPr lang="en-GB" sz="1200" b="0" i="0" u="none" strike="noStrike" dirty="0">
                          <a:solidFill>
                            <a:srgbClr val="000000"/>
                          </a:solidFill>
                          <a:effectLst/>
                          <a:latin typeface="+mn-lt"/>
                        </a:rPr>
                        <a:t>- events to update Project/ Programme Owners on key messages and activities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14</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June</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Just Five Minute Networking TBC</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63033876"/>
                  </a:ext>
                </a:extLst>
              </a:tr>
              <a:tr h="671508">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mn-lt"/>
                        </a:rPr>
                        <a:t>Scottish PMO Networking Group </a:t>
                      </a:r>
                      <a:r>
                        <a:rPr lang="en-GB" sz="1200" b="0" i="0" u="none" strike="noStrike" dirty="0">
                          <a:solidFill>
                            <a:srgbClr val="000000"/>
                          </a:solidFill>
                          <a:effectLst/>
                          <a:latin typeface="+mn-lt"/>
                        </a:rPr>
                        <a:t>- chaired and secretariat provided by Tay Cities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Network Meeting 6</a:t>
                      </a:r>
                      <a:r>
                        <a:rPr lang="en-US" sz="1200" kern="1200" baseline="30000" dirty="0">
                          <a:solidFill>
                            <a:schemeClr val="bg1"/>
                          </a:solidFill>
                          <a:latin typeface="+mn-lt"/>
                          <a:ea typeface="+mn-ea"/>
                          <a:cs typeface="+mn-cs"/>
                        </a:rPr>
                        <a:t>th</a:t>
                      </a:r>
                      <a:r>
                        <a:rPr lang="en-US" sz="1200" kern="1200" dirty="0">
                          <a:solidFill>
                            <a:schemeClr val="bg1"/>
                          </a:solidFill>
                          <a:latin typeface="+mn-lt"/>
                          <a:ea typeface="+mn-ea"/>
                          <a:cs typeface="+mn-cs"/>
                        </a:rPr>
                        <a:t> July</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Network Meeting 31</a:t>
                      </a:r>
                      <a:r>
                        <a:rPr lang="en-US" sz="1200" kern="1200" baseline="30000" dirty="0">
                          <a:solidFill>
                            <a:schemeClr val="bg1"/>
                          </a:solidFill>
                          <a:latin typeface="+mn-lt"/>
                          <a:ea typeface="+mn-ea"/>
                          <a:cs typeface="+mn-cs"/>
                        </a:rPr>
                        <a:t>st</a:t>
                      </a:r>
                      <a:r>
                        <a:rPr lang="en-US" sz="1200" kern="1200" dirty="0">
                          <a:solidFill>
                            <a:schemeClr val="bg1"/>
                          </a:solidFill>
                          <a:latin typeface="+mn-lt"/>
                          <a:ea typeface="+mn-ea"/>
                          <a:cs typeface="+mn-cs"/>
                        </a:rPr>
                        <a:t> August</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Network Meeting 26</a:t>
                      </a:r>
                      <a:r>
                        <a:rPr lang="en-US" sz="1200" kern="1200" baseline="30000" dirty="0">
                          <a:solidFill>
                            <a:schemeClr val="bg1"/>
                          </a:solidFill>
                          <a:latin typeface="+mn-lt"/>
                          <a:ea typeface="+mn-ea"/>
                          <a:cs typeface="+mn-cs"/>
                        </a:rPr>
                        <a:t>th</a:t>
                      </a:r>
                      <a:r>
                        <a:rPr lang="en-US" sz="1200" kern="1200" dirty="0">
                          <a:solidFill>
                            <a:schemeClr val="bg1"/>
                          </a:solidFill>
                          <a:latin typeface="+mn-lt"/>
                          <a:ea typeface="+mn-ea"/>
                          <a:cs typeface="+mn-cs"/>
                        </a:rPr>
                        <a:t> October </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Network Meeting 14</a:t>
                      </a:r>
                      <a:r>
                        <a:rPr lang="en-US" sz="1200" kern="1200" baseline="30000" dirty="0">
                          <a:solidFill>
                            <a:schemeClr val="bg1"/>
                          </a:solidFill>
                          <a:latin typeface="+mn-lt"/>
                          <a:ea typeface="+mn-ea"/>
                          <a:cs typeface="+mn-cs"/>
                        </a:rPr>
                        <a:t>th</a:t>
                      </a:r>
                      <a:r>
                        <a:rPr lang="en-US" sz="1200" kern="1200" dirty="0">
                          <a:solidFill>
                            <a:schemeClr val="bg1"/>
                          </a:solidFill>
                          <a:latin typeface="+mn-lt"/>
                          <a:ea typeface="+mn-ea"/>
                          <a:cs typeface="+mn-cs"/>
                        </a:rPr>
                        <a:t> December </a:t>
                      </a: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C92B5"/>
                    </a:solidFill>
                  </a:tcPr>
                </a:tc>
                <a:extLst>
                  <a:ext uri="{0D108BD9-81ED-4DB2-BD59-A6C34878D82A}">
                    <a16:rowId xmlns:a16="http://schemas.microsoft.com/office/drawing/2014/main" val="3740743946"/>
                  </a:ext>
                </a:extLst>
              </a:tr>
            </a:tbl>
          </a:graphicData>
        </a:graphic>
      </p:graphicFrame>
    </p:spTree>
    <p:extLst>
      <p:ext uri="{BB962C8B-B14F-4D97-AF65-F5344CB8AC3E}">
        <p14:creationId xmlns:p14="http://schemas.microsoft.com/office/powerpoint/2010/main" val="48592946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0"/>
            <a:ext cx="12192000" cy="967903"/>
          </a:xfrm>
          <a:solidFill>
            <a:schemeClr val="accent2"/>
          </a:solidFill>
        </p:spPr>
        <p:txBody>
          <a:bodyPr>
            <a:noAutofit/>
          </a:bodyPr>
          <a:lstStyle/>
          <a:p>
            <a:r>
              <a:rPr lang="en-GB" sz="3600" b="1" dirty="0">
                <a:solidFill>
                  <a:schemeClr val="bg1"/>
                </a:solidFill>
              </a:rPr>
              <a:t>Capital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nvPr>
        </p:nvGraphicFramePr>
        <p:xfrm>
          <a:off x="2" y="967902"/>
          <a:ext cx="12191999" cy="5890098"/>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3237646">
                  <a:extLst>
                    <a:ext uri="{9D8B030D-6E8A-4147-A177-3AD203B41FA5}">
                      <a16:colId xmlns:a16="http://schemas.microsoft.com/office/drawing/2014/main" val="2221330097"/>
                    </a:ext>
                  </a:extLst>
                </a:gridCol>
                <a:gridCol w="1906083">
                  <a:extLst>
                    <a:ext uri="{9D8B030D-6E8A-4147-A177-3AD203B41FA5}">
                      <a16:colId xmlns:a16="http://schemas.microsoft.com/office/drawing/2014/main" val="3805196238"/>
                    </a:ext>
                  </a:extLst>
                </a:gridCol>
              </a:tblGrid>
              <a:tr h="844480">
                <a:tc>
                  <a:txBody>
                    <a:bodyPr/>
                    <a:lstStyle/>
                    <a:p>
                      <a:pPr algn="l">
                        <a:lnSpc>
                          <a:spcPct val="100000"/>
                        </a:lnSpc>
                      </a:pPr>
                      <a:r>
                        <a:rPr lang="en-GB" sz="1600" b="1" dirty="0">
                          <a:solidFill>
                            <a:schemeClr val="bg1"/>
                          </a:solidFill>
                        </a:rPr>
                        <a:t>Project Reference and Name </a:t>
                      </a:r>
                      <a:endParaRPr lang="en-GB" sz="16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600" b="1" dirty="0">
                          <a:solidFill>
                            <a:schemeClr val="bg1"/>
                          </a:solidFill>
                        </a:rPr>
                        <a:t>Approved by Govts</a:t>
                      </a:r>
                      <a:endParaRPr lang="en-GB" sz="1600" b="1" dirty="0">
                        <a:solidFill>
                          <a:schemeClr val="bg1"/>
                        </a:solidFill>
                      </a:endParaRPr>
                    </a:p>
                  </a:txBody>
                  <a:tcPr marL="76577" marR="76577" marT="38289" marB="38289" anchor="ctr"/>
                </a:tc>
                <a:tc>
                  <a:txBody>
                    <a:bodyPr/>
                    <a:lstStyle/>
                    <a:p>
                      <a:pPr algn="ctr">
                        <a:lnSpc>
                          <a:spcPct val="100000"/>
                        </a:lnSpc>
                      </a:pPr>
                      <a:r>
                        <a:rPr lang="en-GB" sz="16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TCD014 Eden Campus</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03/09/2020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21/08/2020 </a:t>
                      </a:r>
                    </a:p>
                  </a:txBody>
                  <a:tcPr marL="76577" marR="76577" marT="38289" marB="38289" anchor="ctr"/>
                </a:tc>
                <a:extLst>
                  <a:ext uri="{0D108BD9-81ED-4DB2-BD59-A6C34878D82A}">
                    <a16:rowId xmlns:a16="http://schemas.microsoft.com/office/drawing/2014/main" val="3056013294"/>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Regional  Culture and Tourism Investment </a:t>
                      </a:r>
                      <a:r>
                        <a:rPr lang="en-GB" sz="1500" b="1" i="0" u="none" strike="noStrike" dirty="0">
                          <a:solidFill>
                            <a:srgbClr val="000000"/>
                          </a:solidFill>
                          <a:effectLst/>
                          <a:latin typeface="Calibri" panose="020F0502020204030204" pitchFamily="34" charset="0"/>
                        </a:rPr>
                        <a:t>Programme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08/04/2020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19/06/2020</a:t>
                      </a:r>
                    </a:p>
                  </a:txBody>
                  <a:tcPr marL="76577" marR="76577" marT="38289" marB="38289" anchor="ctr"/>
                </a:tc>
                <a:extLst>
                  <a:ext uri="{0D108BD9-81ED-4DB2-BD59-A6C34878D82A}">
                    <a16:rowId xmlns:a16="http://schemas.microsoft.com/office/drawing/2014/main" val="3341910955"/>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(a) Hospitalfield</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Not required</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17/07/2020</a:t>
                      </a:r>
                    </a:p>
                  </a:txBody>
                  <a:tcPr marL="76577" marR="76577" marT="38289" marB="38289" anchor="ctr"/>
                </a:tc>
                <a:extLst>
                  <a:ext uri="{0D108BD9-81ED-4DB2-BD59-A6C34878D82A}">
                    <a16:rowId xmlns:a16="http://schemas.microsoft.com/office/drawing/2014/main" val="1618613994"/>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TCD016 Growing the Tay Cities Biomedical Cluster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20/11/2020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503437942"/>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TDC012 Angus </a:t>
                      </a:r>
                      <a:r>
                        <a:rPr lang="en-GB" sz="1500" b="1" i="0" u="none" strike="noStrike" dirty="0">
                          <a:solidFill>
                            <a:srgbClr val="000000"/>
                          </a:solidFill>
                          <a:effectLst/>
                          <a:latin typeface="Calibri" panose="020F0502020204030204" pitchFamily="34" charset="0"/>
                        </a:rPr>
                        <a:t>Fund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24/09/2020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496850472"/>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TCD010 Advanced Plant Growth Centre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507399631"/>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TCD011 International Barley Hub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138982391"/>
                  </a:ext>
                </a:extLst>
              </a:tr>
              <a:tr h="36449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TCD017 Perth Cultural Transformation (City Hall)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17/02/2021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572314785"/>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(b) Discovery Point</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Not required</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23/04/2021</a:t>
                      </a:r>
                    </a:p>
                  </a:txBody>
                  <a:tcPr marL="68580" marR="68580" marT="34290" marB="34290" anchor="ctr"/>
                </a:tc>
                <a:extLst>
                  <a:ext uri="{0D108BD9-81ED-4DB2-BD59-A6C34878D82A}">
                    <a16:rowId xmlns:a16="http://schemas.microsoft.com/office/drawing/2014/main" val="2961958328"/>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TCD013 cyberQuarter</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24/05/2021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1505355851"/>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TCD005 &amp; TCD006 Rural Angus and Rural Perth and Kinross Highspeed Broadband</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13/05/2021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3625154175"/>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TCD007 5G Digital Testbeds</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21/12/2021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17/09/2021</a:t>
                      </a:r>
                    </a:p>
                  </a:txBody>
                  <a:tcPr marL="68580" marR="68580" marT="34290" marB="34290" anchor="ctr"/>
                </a:tc>
                <a:extLst>
                  <a:ext uri="{0D108BD9-81ED-4DB2-BD59-A6C34878D82A}">
                    <a16:rowId xmlns:a16="http://schemas.microsoft.com/office/drawing/2014/main" val="1260225102"/>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TCD029 Stretch Dome Simulator</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26/08/2021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10/12/2021</a:t>
                      </a:r>
                    </a:p>
                  </a:txBody>
                  <a:tcPr marL="68580" marR="68580" marT="34290" marB="34290" anchor="ctr"/>
                </a:tc>
                <a:extLst>
                  <a:ext uri="{0D108BD9-81ED-4DB2-BD59-A6C34878D82A}">
                    <a16:rowId xmlns:a16="http://schemas.microsoft.com/office/drawing/2014/main" val="3316055628"/>
                  </a:ext>
                </a:extLst>
              </a:tr>
              <a:tr h="35494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TCD025 Tay Cities Engineering Partnership </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bl>
          </a:graphicData>
        </a:graphic>
      </p:graphicFrame>
    </p:spTree>
    <p:extLst>
      <p:ext uri="{BB962C8B-B14F-4D97-AF65-F5344CB8AC3E}">
        <p14:creationId xmlns:p14="http://schemas.microsoft.com/office/powerpoint/2010/main" val="206095825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0"/>
            <a:ext cx="12192000" cy="967903"/>
          </a:xfrm>
          <a:solidFill>
            <a:schemeClr val="accent2"/>
          </a:solidFill>
        </p:spPr>
        <p:txBody>
          <a:bodyPr>
            <a:noAutofit/>
          </a:bodyPr>
          <a:lstStyle/>
          <a:p>
            <a:r>
              <a:rPr lang="en-GB" sz="3600" b="1" dirty="0">
                <a:solidFill>
                  <a:schemeClr val="bg1"/>
                </a:solidFill>
              </a:rPr>
              <a:t>Revenue 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nvPr>
        </p:nvGraphicFramePr>
        <p:xfrm>
          <a:off x="2" y="967903"/>
          <a:ext cx="12191999" cy="3051805"/>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3237646">
                  <a:extLst>
                    <a:ext uri="{9D8B030D-6E8A-4147-A177-3AD203B41FA5}">
                      <a16:colId xmlns:a16="http://schemas.microsoft.com/office/drawing/2014/main" val="2221330097"/>
                    </a:ext>
                  </a:extLst>
                </a:gridCol>
                <a:gridCol w="1906083">
                  <a:extLst>
                    <a:ext uri="{9D8B030D-6E8A-4147-A177-3AD203B41FA5}">
                      <a16:colId xmlns:a16="http://schemas.microsoft.com/office/drawing/2014/main" val="3805196238"/>
                    </a:ext>
                  </a:extLst>
                </a:gridCol>
              </a:tblGrid>
              <a:tr h="940687">
                <a:tc>
                  <a:txBody>
                    <a:bodyPr/>
                    <a:lstStyle/>
                    <a:p>
                      <a:pPr algn="l">
                        <a:lnSpc>
                          <a:spcPct val="100000"/>
                        </a:lnSpc>
                      </a:pPr>
                      <a:r>
                        <a:rPr lang="en-GB" sz="1600" b="1" dirty="0">
                          <a:solidFill>
                            <a:schemeClr val="bg1"/>
                          </a:solidFill>
                        </a:rPr>
                        <a:t>Project Reference and Name </a:t>
                      </a:r>
                      <a:endParaRPr lang="en-GB" sz="16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600" b="1" dirty="0">
                          <a:solidFill>
                            <a:schemeClr val="bg1"/>
                          </a:solidFill>
                        </a:rPr>
                        <a:t> Approved by Govts</a:t>
                      </a:r>
                      <a:endParaRPr lang="en-GB" sz="1600" b="1" dirty="0">
                        <a:solidFill>
                          <a:schemeClr val="bg1"/>
                        </a:solidFill>
                      </a:endParaRPr>
                    </a:p>
                  </a:txBody>
                  <a:tcPr marL="76577" marR="76577" marT="38289" marB="38289" anchor="ctr"/>
                </a:tc>
                <a:tc>
                  <a:txBody>
                    <a:bodyPr/>
                    <a:lstStyle/>
                    <a:p>
                      <a:pPr algn="ctr">
                        <a:lnSpc>
                          <a:spcPct val="100000"/>
                        </a:lnSpc>
                      </a:pPr>
                      <a:r>
                        <a:rPr lang="en-GB" sz="1600" b="1" dirty="0">
                          <a:solidFill>
                            <a:schemeClr val="bg1"/>
                          </a:solidFill>
                        </a:rPr>
                        <a:t>Approval by Joint Committee</a:t>
                      </a:r>
                    </a:p>
                  </a:txBody>
                  <a:tcPr marL="76577" marR="76577" marT="38289" marB="38289" anchor="ctr"/>
                </a:tc>
                <a:extLst>
                  <a:ext uri="{0D108BD9-81ED-4DB2-BD59-A6C34878D82A}">
                    <a16:rowId xmlns:a16="http://schemas.microsoft.com/office/drawing/2014/main" val="2773247665"/>
                  </a:ext>
                </a:extLst>
              </a:tr>
              <a:tr h="30899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TCD002 Dundee Airport Investment (Revenue) </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500" b="0" i="0" u="none" strike="noStrike" dirty="0">
                        <a:solidFill>
                          <a:srgbClr val="000000"/>
                        </a:solidFill>
                        <a:effectLst/>
                        <a:latin typeface="Calibri" panose="020F0502020204030204" pitchFamily="34" charset="0"/>
                      </a:endParaRP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12/11/2020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92164133"/>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TCD024 Regional Skills &amp; Employability Development </a:t>
                      </a:r>
                      <a:r>
                        <a:rPr lang="en-GB" sz="1500" b="1" i="0" u="none" strike="noStrike" dirty="0">
                          <a:solidFill>
                            <a:srgbClr val="000000"/>
                          </a:solidFill>
                          <a:effectLst/>
                          <a:latin typeface="Calibri" panose="020F0502020204030204" pitchFamily="34" charset="0"/>
                        </a:rPr>
                        <a:t>Programme</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500" b="1"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26/01/2022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2688848785"/>
                  </a:ext>
                </a:extLst>
              </a:tr>
              <a:tr h="382921">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500" b="0" i="0" u="none" strike="noStrike" dirty="0">
                          <a:solidFill>
                            <a:srgbClr val="000000"/>
                          </a:solidFill>
                          <a:effectLst/>
                          <a:latin typeface="Calibri" panose="020F0502020204030204" pitchFamily="34" charset="0"/>
                        </a:rPr>
                        <a:t>TCD024(a) Skills Programme Manager Post</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5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US" sz="1500" b="0" i="0" u="none" strike="noStrike" dirty="0">
                          <a:solidFill>
                            <a:srgbClr val="000000"/>
                          </a:solidFill>
                          <a:effectLst/>
                          <a:latin typeface="Calibri" panose="020F0502020204030204" pitchFamily="34" charset="0"/>
                        </a:rPr>
                        <a:t>26/01/2022</a:t>
                      </a:r>
                      <a:endParaRPr lang="en-GB" sz="15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500" b="0" i="0" u="none" strike="noStrike" dirty="0">
                          <a:solidFill>
                            <a:srgbClr val="000000"/>
                          </a:solidFill>
                          <a:effectLst/>
                          <a:latin typeface="Calibri" panose="020F0502020204030204" pitchFamily="34" charset="0"/>
                        </a:rPr>
                        <a:t>11/03/2022</a:t>
                      </a:r>
                      <a:endParaRPr lang="en-GB" sz="1500" b="0" i="0" u="none" strike="noStrike" dirty="0">
                        <a:solidFill>
                          <a:srgbClr val="000000"/>
                        </a:solidFill>
                        <a:effectLst/>
                        <a:latin typeface="Calibri" panose="020F0502020204030204" pitchFamily="34" charset="0"/>
                      </a:endParaRPr>
                    </a:p>
                  </a:txBody>
                  <a:tcPr marL="68580" marR="68580" marT="34290" marB="34290" anchor="ctr"/>
                </a:tc>
                <a:extLst>
                  <a:ext uri="{0D108BD9-81ED-4DB2-BD59-A6C34878D82A}">
                    <a16:rowId xmlns:a16="http://schemas.microsoft.com/office/drawing/2014/main" val="1198460498"/>
                  </a:ext>
                </a:extLst>
              </a:tr>
              <a:tr h="30089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TCD025 Tay Cities Engineering Partnership</a:t>
                      </a:r>
                    </a:p>
                    <a:p>
                      <a:pPr marL="0" marR="0" lvl="0" indent="0" algn="l" defTabSz="457200" rtl="0" eaLnBrk="1" fontAlgn="ctr" latinLnBrk="0" hangingPunct="1">
                        <a:lnSpc>
                          <a:spcPct val="100000"/>
                        </a:lnSpc>
                        <a:spcBef>
                          <a:spcPts val="0"/>
                        </a:spcBef>
                        <a:spcAft>
                          <a:spcPts val="0"/>
                        </a:spcAft>
                        <a:buClrTx/>
                        <a:buSzTx/>
                        <a:buFontTx/>
                        <a:buNone/>
                        <a:tabLst/>
                        <a:defRPr/>
                      </a:pPr>
                      <a:endParaRPr lang="en-GB" sz="1500" b="0" i="0" u="none" strike="noStrike" dirty="0">
                        <a:solidFill>
                          <a:srgbClr val="000000"/>
                        </a:solidFill>
                        <a:effectLst/>
                        <a:latin typeface="Calibri" panose="020F0502020204030204" pitchFamily="34" charset="0"/>
                      </a:endParaRP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15/02/2022</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11/03/2022</a:t>
                      </a:r>
                    </a:p>
                  </a:txBody>
                  <a:tcPr marL="68580" marR="68580" marT="34290" marB="34290" anchor="ctr"/>
                </a:tc>
                <a:extLst>
                  <a:ext uri="{0D108BD9-81ED-4DB2-BD59-A6C34878D82A}">
                    <a16:rowId xmlns:a16="http://schemas.microsoft.com/office/drawing/2014/main" val="4102356150"/>
                  </a:ext>
                </a:extLst>
              </a:tr>
            </a:tbl>
          </a:graphicData>
        </a:graphic>
      </p:graphicFrame>
    </p:spTree>
    <p:extLst>
      <p:ext uri="{BB962C8B-B14F-4D97-AF65-F5344CB8AC3E}">
        <p14:creationId xmlns:p14="http://schemas.microsoft.com/office/powerpoint/2010/main" val="250267460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1" y="1"/>
            <a:ext cx="12192000" cy="88669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3 Business Case Timetable - Capital</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4" y="754611"/>
          <a:ext cx="12191998" cy="4840300"/>
        </p:xfrm>
        <a:graphic>
          <a:graphicData uri="http://schemas.openxmlformats.org/drawingml/2006/table">
            <a:tbl>
              <a:tblPr firstRow="1" bandRow="1">
                <a:tableStyleId>{5C22544A-7EE6-4342-B048-85BDC9FD1C3A}</a:tableStyleId>
              </a:tblPr>
              <a:tblGrid>
                <a:gridCol w="3375374">
                  <a:extLst>
                    <a:ext uri="{9D8B030D-6E8A-4147-A177-3AD203B41FA5}">
                      <a16:colId xmlns:a16="http://schemas.microsoft.com/office/drawing/2014/main" val="20000"/>
                    </a:ext>
                  </a:extLst>
                </a:gridCol>
                <a:gridCol w="1102078">
                  <a:extLst>
                    <a:ext uri="{9D8B030D-6E8A-4147-A177-3AD203B41FA5}">
                      <a16:colId xmlns:a16="http://schemas.microsoft.com/office/drawing/2014/main" val="2874877701"/>
                    </a:ext>
                  </a:extLst>
                </a:gridCol>
                <a:gridCol w="1102078">
                  <a:extLst>
                    <a:ext uri="{9D8B030D-6E8A-4147-A177-3AD203B41FA5}">
                      <a16:colId xmlns:a16="http://schemas.microsoft.com/office/drawing/2014/main" val="2277336141"/>
                    </a:ext>
                  </a:extLst>
                </a:gridCol>
                <a:gridCol w="1102078">
                  <a:extLst>
                    <a:ext uri="{9D8B030D-6E8A-4147-A177-3AD203B41FA5}">
                      <a16:colId xmlns:a16="http://schemas.microsoft.com/office/drawing/2014/main" val="4113305000"/>
                    </a:ext>
                  </a:extLst>
                </a:gridCol>
                <a:gridCol w="1102078">
                  <a:extLst>
                    <a:ext uri="{9D8B030D-6E8A-4147-A177-3AD203B41FA5}">
                      <a16:colId xmlns:a16="http://schemas.microsoft.com/office/drawing/2014/main" val="753924794"/>
                    </a:ext>
                  </a:extLst>
                </a:gridCol>
                <a:gridCol w="1102078">
                  <a:extLst>
                    <a:ext uri="{9D8B030D-6E8A-4147-A177-3AD203B41FA5}">
                      <a16:colId xmlns:a16="http://schemas.microsoft.com/office/drawing/2014/main" val="2665030924"/>
                    </a:ext>
                  </a:extLst>
                </a:gridCol>
                <a:gridCol w="1102078">
                  <a:extLst>
                    <a:ext uri="{9D8B030D-6E8A-4147-A177-3AD203B41FA5}">
                      <a16:colId xmlns:a16="http://schemas.microsoft.com/office/drawing/2014/main" val="1239683028"/>
                    </a:ext>
                  </a:extLst>
                </a:gridCol>
                <a:gridCol w="1102078">
                  <a:extLst>
                    <a:ext uri="{9D8B030D-6E8A-4147-A177-3AD203B41FA5}">
                      <a16:colId xmlns:a16="http://schemas.microsoft.com/office/drawing/2014/main" val="572487296"/>
                    </a:ext>
                  </a:extLst>
                </a:gridCol>
                <a:gridCol w="1102078">
                  <a:extLst>
                    <a:ext uri="{9D8B030D-6E8A-4147-A177-3AD203B41FA5}">
                      <a16:colId xmlns:a16="http://schemas.microsoft.com/office/drawing/2014/main" val="3179529198"/>
                    </a:ext>
                  </a:extLst>
                </a:gridCol>
              </a:tblGrid>
              <a:tr h="598375">
                <a:tc>
                  <a:txBody>
                    <a:bodyPr/>
                    <a:lstStyle/>
                    <a:p>
                      <a:r>
                        <a:rPr lang="en-GB" sz="1400" dirty="0"/>
                        <a:t>Project/Programme </a:t>
                      </a:r>
                    </a:p>
                  </a:txBody>
                  <a:tcPr marL="33643" marR="33643" marT="16822" marB="16822">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Jun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Jul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Aug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Sep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Oct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Nov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Dec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400" dirty="0"/>
                        <a:t>January 2023</a:t>
                      </a:r>
                      <a:endParaRPr lang="en-GB" sz="14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20822">
                <a:tc>
                  <a:txBody>
                    <a:bodyPr/>
                    <a:lstStyle/>
                    <a:p>
                      <a:pPr algn="l" fontAlgn="ctr"/>
                      <a:r>
                        <a:rPr lang="en-GB" sz="1200" b="1" i="0" u="none" strike="noStrike" dirty="0">
                          <a:solidFill>
                            <a:srgbClr val="000000"/>
                          </a:solidFill>
                          <a:effectLst/>
                          <a:latin typeface="Calibri" panose="020F0502020204030204" pitchFamily="34" charset="0"/>
                        </a:rPr>
                        <a:t>Low Carbon Transport and Active Travel Hubs Programme</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Programme OBC  to JC</a:t>
                      </a:r>
                      <a:endParaRPr lang="en-GB" sz="12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89555849"/>
                  </a:ext>
                </a:extLst>
              </a:tr>
              <a:tr h="520822">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Calibri" panose="020F0502020204030204" pitchFamily="34" charset="0"/>
                        </a:rPr>
                        <a:t>Low Carbon Transport and Active Travel Hubs Phase 1: Broxden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FBC to JC</a:t>
                      </a: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034465175"/>
                  </a:ext>
                </a:extLst>
              </a:tr>
              <a:tr h="520822">
                <a:tc>
                  <a:txBody>
                    <a:bodyPr/>
                    <a:lstStyle/>
                    <a:p>
                      <a:pPr lvl="0" algn="l" fontAlgn="b"/>
                      <a:r>
                        <a:rPr lang="en-GB" sz="1200" b="1" i="0" u="none" strike="noStrike" dirty="0">
                          <a:solidFill>
                            <a:srgbClr val="000000"/>
                          </a:solidFill>
                          <a:effectLst/>
                          <a:latin typeface="Calibri" panose="020F0502020204030204" pitchFamily="34" charset="0"/>
                        </a:rPr>
                        <a:t>Centre for Agricultural Sustainable Innovation (CASI) Programme* </a:t>
                      </a:r>
                      <a:r>
                        <a:rPr lang="en-GB" sz="1200" b="0" i="0" u="none" strike="noStrike" dirty="0">
                          <a:solidFill>
                            <a:srgbClr val="000000"/>
                          </a:solidFill>
                          <a:effectLst/>
                          <a:latin typeface="Calibri" panose="020F0502020204030204" pitchFamily="34" charset="0"/>
                        </a:rPr>
                        <a:t>(Angus Fund)</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i="1"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Programme 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Programme OBC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6826994"/>
                  </a:ext>
                </a:extLst>
              </a:tr>
              <a:tr h="520822">
                <a:tc>
                  <a:txBody>
                    <a:bodyPr/>
                    <a:lstStyle/>
                    <a:p>
                      <a:pPr lvl="0" algn="l" fontAlgn="b"/>
                      <a:r>
                        <a:rPr lang="en-GB" sz="1200" b="0" i="0" u="none" strike="noStrike" dirty="0">
                          <a:solidFill>
                            <a:srgbClr val="000000"/>
                          </a:solidFill>
                          <a:effectLst/>
                          <a:latin typeface="Calibri" panose="020F0502020204030204" pitchFamily="34" charset="0"/>
                        </a:rPr>
                        <a:t>CASI Programme </a:t>
                      </a:r>
                      <a:r>
                        <a:rPr lang="en-US" sz="1200" b="1" i="0" u="none" strike="noStrike" dirty="0">
                          <a:solidFill>
                            <a:srgbClr val="000000"/>
                          </a:solidFill>
                          <a:effectLst/>
                          <a:latin typeface="Calibri" panose="020F0502020204030204" pitchFamily="34" charset="0"/>
                        </a:rPr>
                        <a:t>CASI HQ Project </a:t>
                      </a:r>
                      <a:r>
                        <a:rPr lang="en-US" sz="1200" b="0" i="0" u="none" strike="noStrike" dirty="0">
                          <a:solidFill>
                            <a:srgbClr val="000000"/>
                          </a:solidFill>
                          <a:effectLst/>
                          <a:latin typeface="Calibri" panose="020F0502020204030204" pitchFamily="34" charset="0"/>
                        </a:rPr>
                        <a:t>(Angus Fund)</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i="1"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BJC to MG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BJC to JC</a:t>
                      </a: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04963090"/>
                  </a:ext>
                </a:extLst>
              </a:tr>
              <a:tr h="520822">
                <a:tc>
                  <a:txBody>
                    <a:bodyPr/>
                    <a:lstStyle/>
                    <a:p>
                      <a:pPr lvl="0" algn="l" fontAlgn="b"/>
                      <a:r>
                        <a:rPr lang="en-GB" sz="1200" b="0" i="0" u="none" strike="noStrike" dirty="0">
                          <a:solidFill>
                            <a:srgbClr val="000000"/>
                          </a:solidFill>
                          <a:effectLst/>
                          <a:latin typeface="Calibri" panose="020F0502020204030204" pitchFamily="34" charset="0"/>
                        </a:rPr>
                        <a:t>CASI Programme</a:t>
                      </a:r>
                      <a:r>
                        <a:rPr lang="en-GB" sz="1200" b="1" i="0" u="none" strike="noStrike" dirty="0">
                          <a:solidFill>
                            <a:srgbClr val="000000"/>
                          </a:solidFill>
                          <a:effectLst/>
                          <a:latin typeface="Calibri" panose="020F0502020204030204" pitchFamily="34" charset="0"/>
                        </a:rPr>
                        <a:t> Crop Quality Centre Project </a:t>
                      </a:r>
                      <a:r>
                        <a:rPr lang="en-GB" sz="1200" b="0" i="0" u="none" strike="noStrike" dirty="0">
                          <a:solidFill>
                            <a:srgbClr val="000000"/>
                          </a:solidFill>
                          <a:effectLst/>
                          <a:latin typeface="Calibri" panose="020F0502020204030204" pitchFamily="34" charset="0"/>
                        </a:rPr>
                        <a:t>(Angus Fund)</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i="1"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highlight>
                          <a:srgbClr val="FFFF00"/>
                        </a:highligh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highlight>
                          <a:srgbClr val="FFFF00"/>
                        </a:highlight>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OBC to MG</a:t>
                      </a:r>
                      <a:endParaRPr lang="en-GB" sz="12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highlight>
                          <a:srgbClr val="FFFF00"/>
                        </a:highlight>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dirty="0">
                        <a:solidFill>
                          <a:schemeClr val="bg1"/>
                        </a:solidFill>
                        <a:highlight>
                          <a:srgbClr val="FFFF00"/>
                        </a:highlight>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30583122"/>
                  </a:ext>
                </a:extLst>
              </a:tr>
              <a:tr h="520822">
                <a:tc>
                  <a:txBody>
                    <a:bodyPr/>
                    <a:lstStyle/>
                    <a:p>
                      <a:pPr lvl="0" algn="l" fontAlgn="b"/>
                      <a:r>
                        <a:rPr lang="en-GB" sz="1200" b="1" i="0" u="none" strike="noStrike" dirty="0">
                          <a:solidFill>
                            <a:srgbClr val="000000"/>
                          </a:solidFill>
                          <a:effectLst/>
                          <a:latin typeface="Calibri" panose="020F0502020204030204" pitchFamily="34" charset="0"/>
                        </a:rPr>
                        <a:t>Mercury Drone Port Project </a:t>
                      </a:r>
                      <a:r>
                        <a:rPr lang="en-GB" sz="1200" b="0" i="0" u="none" strike="noStrike" dirty="0">
                          <a:solidFill>
                            <a:srgbClr val="000000"/>
                          </a:solidFill>
                          <a:effectLst/>
                          <a:latin typeface="Calibri" panose="020F0502020204030204" pitchFamily="34" charset="0"/>
                        </a:rPr>
                        <a:t>(Angus Fund)</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highlight>
                          <a:srgbClr val="FFFF00"/>
                        </a:highligh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BJC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524742096"/>
                  </a:ext>
                </a:extLst>
              </a:tr>
              <a:tr h="520822">
                <a:tc>
                  <a:txBody>
                    <a:bodyPr/>
                    <a:lstStyle/>
                    <a:p>
                      <a:pPr lvl="0" algn="l" fontAlgn="b"/>
                      <a:r>
                        <a:rPr lang="en-GB" sz="1200" b="1" i="0" u="none" strike="noStrike" dirty="0">
                          <a:solidFill>
                            <a:srgbClr val="000000"/>
                          </a:solidFill>
                          <a:effectLst/>
                          <a:latin typeface="Calibri" panose="020F0502020204030204" pitchFamily="34" charset="0"/>
                        </a:rPr>
                        <a:t>Angus Rural Mobility Hub Project </a:t>
                      </a:r>
                      <a:r>
                        <a:rPr lang="en-GB" sz="1200" b="0" i="0" u="none" strike="noStrike" dirty="0">
                          <a:solidFill>
                            <a:srgbClr val="000000"/>
                          </a:solidFill>
                          <a:effectLst/>
                          <a:latin typeface="Calibri" panose="020F0502020204030204" pitchFamily="34" charset="0"/>
                        </a:rPr>
                        <a:t>(Angus Fund)</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FBC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007011779"/>
                  </a:ext>
                </a:extLst>
              </a:tr>
              <a:tr h="520822">
                <a:tc>
                  <a:txBody>
                    <a:bodyPr/>
                    <a:lstStyle/>
                    <a:p>
                      <a:pPr lvl="0" algn="l" fontAlgn="b"/>
                      <a:r>
                        <a:rPr lang="en-GB" sz="1200" b="1" i="0" u="none" strike="noStrike" dirty="0">
                          <a:solidFill>
                            <a:srgbClr val="000000"/>
                          </a:solidFill>
                          <a:effectLst/>
                          <a:latin typeface="Calibri" panose="020F0502020204030204" pitchFamily="34" charset="0"/>
                        </a:rPr>
                        <a:t>Regional Culture and Tourism Investment Programme Refresh</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i="0" dirty="0">
                          <a:solidFill>
                            <a:schemeClr val="tx1"/>
                          </a:solidFill>
                        </a:rPr>
                        <a:t>OBC refresh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400" i="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73643333"/>
                  </a:ext>
                </a:extLst>
              </a:tr>
            </a:tbl>
          </a:graphicData>
        </a:graphic>
      </p:graphicFrame>
      <p:sp>
        <p:nvSpPr>
          <p:cNvPr id="2" name="TextBox 1">
            <a:extLst>
              <a:ext uri="{FF2B5EF4-FFF2-40B4-BE49-F238E27FC236}">
                <a16:creationId xmlns:a16="http://schemas.microsoft.com/office/drawing/2014/main" id="{4DB39491-9B19-4BD9-9256-2CDDB9BA92CA}"/>
              </a:ext>
            </a:extLst>
          </p:cNvPr>
          <p:cNvSpPr txBox="1"/>
          <p:nvPr/>
        </p:nvSpPr>
        <p:spPr>
          <a:xfrm>
            <a:off x="5486400" y="5641724"/>
            <a:ext cx="519437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438086"/>
                </a:solidFill>
                <a:effectLst/>
                <a:uLnTx/>
                <a:uFillTx/>
                <a:latin typeface="Calibri"/>
                <a:ea typeface="+mn-ea"/>
                <a:cs typeface="+mn-cs"/>
              </a:rPr>
              <a:t>*The UK Government has expressed that they will not consider any CASI Programme projects before the Programme is approved by the Governments</a:t>
            </a:r>
            <a:endParaRPr kumimoji="0" lang="en-GB" sz="1200" b="0" i="0" u="none" strike="noStrike" kern="1200" cap="none" spc="0" normalizeH="0" baseline="0" noProof="0" dirty="0">
              <a:ln>
                <a:noFill/>
              </a:ln>
              <a:solidFill>
                <a:srgbClr val="438086"/>
              </a:solidFill>
              <a:effectLst/>
              <a:uLnTx/>
              <a:uFillTx/>
              <a:latin typeface="Calibri"/>
              <a:ea typeface="+mn-ea"/>
              <a:cs typeface="+mn-cs"/>
            </a:endParaRPr>
          </a:p>
        </p:txBody>
      </p:sp>
    </p:spTree>
    <p:extLst>
      <p:ext uri="{BB962C8B-B14F-4D97-AF65-F5344CB8AC3E}">
        <p14:creationId xmlns:p14="http://schemas.microsoft.com/office/powerpoint/2010/main" val="300204966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3F4CEB07-8998-4E1B-A33D-63BC0CC34F1A}"/>
              </a:ext>
            </a:extLst>
          </p:cNvPr>
          <p:cNvSpPr txBox="1">
            <a:spLocks/>
          </p:cNvSpPr>
          <p:nvPr/>
        </p:nvSpPr>
        <p:spPr>
          <a:xfrm>
            <a:off x="0" y="-277090"/>
            <a:ext cx="12192000" cy="1066800"/>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j-ea"/>
                <a:cs typeface="+mj-cs"/>
              </a:rPr>
              <a:t>Year 3 Business Case Timetable - Revenue</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nvPr>
        </p:nvGraphicFramePr>
        <p:xfrm>
          <a:off x="0" y="789710"/>
          <a:ext cx="12191997" cy="4757261"/>
        </p:xfrm>
        <a:graphic>
          <a:graphicData uri="http://schemas.openxmlformats.org/drawingml/2006/table">
            <a:tbl>
              <a:tblPr firstRow="1" bandRow="1">
                <a:tableStyleId>{5C22544A-7EE6-4342-B048-85BDC9FD1C3A}</a:tableStyleId>
              </a:tblPr>
              <a:tblGrid>
                <a:gridCol w="3375373">
                  <a:extLst>
                    <a:ext uri="{9D8B030D-6E8A-4147-A177-3AD203B41FA5}">
                      <a16:colId xmlns:a16="http://schemas.microsoft.com/office/drawing/2014/main" val="20000"/>
                    </a:ext>
                  </a:extLst>
                </a:gridCol>
                <a:gridCol w="1102078">
                  <a:extLst>
                    <a:ext uri="{9D8B030D-6E8A-4147-A177-3AD203B41FA5}">
                      <a16:colId xmlns:a16="http://schemas.microsoft.com/office/drawing/2014/main" val="2874877701"/>
                    </a:ext>
                  </a:extLst>
                </a:gridCol>
                <a:gridCol w="1102078">
                  <a:extLst>
                    <a:ext uri="{9D8B030D-6E8A-4147-A177-3AD203B41FA5}">
                      <a16:colId xmlns:a16="http://schemas.microsoft.com/office/drawing/2014/main" val="2277336141"/>
                    </a:ext>
                  </a:extLst>
                </a:gridCol>
                <a:gridCol w="1102078">
                  <a:extLst>
                    <a:ext uri="{9D8B030D-6E8A-4147-A177-3AD203B41FA5}">
                      <a16:colId xmlns:a16="http://schemas.microsoft.com/office/drawing/2014/main" val="4113305000"/>
                    </a:ext>
                  </a:extLst>
                </a:gridCol>
                <a:gridCol w="1102078">
                  <a:extLst>
                    <a:ext uri="{9D8B030D-6E8A-4147-A177-3AD203B41FA5}">
                      <a16:colId xmlns:a16="http://schemas.microsoft.com/office/drawing/2014/main" val="753924794"/>
                    </a:ext>
                  </a:extLst>
                </a:gridCol>
                <a:gridCol w="1102078">
                  <a:extLst>
                    <a:ext uri="{9D8B030D-6E8A-4147-A177-3AD203B41FA5}">
                      <a16:colId xmlns:a16="http://schemas.microsoft.com/office/drawing/2014/main" val="2665030924"/>
                    </a:ext>
                  </a:extLst>
                </a:gridCol>
                <a:gridCol w="1102078">
                  <a:extLst>
                    <a:ext uri="{9D8B030D-6E8A-4147-A177-3AD203B41FA5}">
                      <a16:colId xmlns:a16="http://schemas.microsoft.com/office/drawing/2014/main" val="1239683028"/>
                    </a:ext>
                  </a:extLst>
                </a:gridCol>
                <a:gridCol w="1102078">
                  <a:extLst>
                    <a:ext uri="{9D8B030D-6E8A-4147-A177-3AD203B41FA5}">
                      <a16:colId xmlns:a16="http://schemas.microsoft.com/office/drawing/2014/main" val="572487296"/>
                    </a:ext>
                  </a:extLst>
                </a:gridCol>
                <a:gridCol w="1102078">
                  <a:extLst>
                    <a:ext uri="{9D8B030D-6E8A-4147-A177-3AD203B41FA5}">
                      <a16:colId xmlns:a16="http://schemas.microsoft.com/office/drawing/2014/main" val="1397525946"/>
                    </a:ext>
                  </a:extLst>
                </a:gridCol>
              </a:tblGrid>
              <a:tr h="794284">
                <a:tc>
                  <a:txBody>
                    <a:bodyPr/>
                    <a:lstStyle/>
                    <a:p>
                      <a:r>
                        <a:rPr lang="en-GB" sz="1400" dirty="0"/>
                        <a:t>Project/Programme </a:t>
                      </a:r>
                    </a:p>
                  </a:txBody>
                  <a:tcPr marL="33643" marR="33643" marT="16822" marB="16822">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Jun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Jul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Aug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Sep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Oct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Nov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400" dirty="0"/>
                        <a:t>Dec 2022</a:t>
                      </a:r>
                    </a:p>
                    <a:p>
                      <a:pPr algn="ctr"/>
                      <a:r>
                        <a:rPr lang="en-GB" sz="14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US" sz="1400" dirty="0"/>
                        <a:t>January 2023</a:t>
                      </a:r>
                      <a:endParaRPr lang="en-GB" sz="14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07749">
                <a:tc>
                  <a:txBody>
                    <a:bodyPr/>
                    <a:lstStyle/>
                    <a:p>
                      <a:pPr lvl="0" algn="l" fontAlgn="b"/>
                      <a:r>
                        <a:rPr lang="en-US" sz="1200" b="0" i="0" u="none" strike="noStrike" dirty="0">
                          <a:solidFill>
                            <a:srgbClr val="000000"/>
                          </a:solidFill>
                          <a:effectLst/>
                          <a:latin typeface="Calibri" panose="020F0502020204030204" pitchFamily="34" charset="0"/>
                        </a:rPr>
                        <a:t>Regional Skills &amp; Employability Development </a:t>
                      </a:r>
                      <a:r>
                        <a:rPr lang="en-US" sz="1200" b="1" i="0" u="none" strike="noStrike" dirty="0">
                          <a:solidFill>
                            <a:srgbClr val="000000"/>
                          </a:solidFill>
                          <a:effectLst/>
                          <a:latin typeface="Calibri" panose="020F0502020204030204" pitchFamily="34" charset="0"/>
                        </a:rPr>
                        <a:t>Programme Refresh</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Programme refresh to MG</a:t>
                      </a:r>
                      <a:endParaRPr lang="en-GB" sz="1200" kern="1200" dirty="0">
                        <a:solidFill>
                          <a:schemeClr val="tx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Programme refresh to JC</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847525886"/>
                  </a:ext>
                </a:extLst>
              </a:tr>
              <a:tr h="780823">
                <a:tc>
                  <a:txBody>
                    <a:bodyPr/>
                    <a:lstStyle/>
                    <a:p>
                      <a:pPr lvl="0" algn="l" fontAlgn="b"/>
                      <a:r>
                        <a:rPr lang="en-GB" sz="1200" b="1" i="0" u="none" strike="noStrike" dirty="0">
                          <a:solidFill>
                            <a:srgbClr val="000000"/>
                          </a:solidFill>
                          <a:effectLst/>
                          <a:latin typeface="Calibri" panose="020F0502020204030204" pitchFamily="34" charset="0"/>
                        </a:rPr>
                        <a:t>Digital Skills Revenue </a:t>
                      </a:r>
                      <a:r>
                        <a:rPr lang="en-GB" sz="1200" b="0" i="0" u="none" strike="noStrike" dirty="0">
                          <a:solidFill>
                            <a:srgbClr val="000000"/>
                          </a:solidFill>
                          <a:effectLst/>
                          <a:latin typeface="Calibri" panose="020F0502020204030204" pitchFamily="34" charset="0"/>
                        </a:rPr>
                        <a:t>(Tay Cities Skills and Employability Development Programme) </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18101742"/>
                  </a:ext>
                </a:extLst>
              </a:tr>
              <a:tr h="767361">
                <a:tc>
                  <a:txBody>
                    <a:bodyPr/>
                    <a:lstStyle/>
                    <a:p>
                      <a:pPr lvl="0" algn="l" fontAlgn="b"/>
                      <a:r>
                        <a:rPr lang="en-GB" sz="1200" b="1" i="0" u="none" strike="noStrike" dirty="0">
                          <a:solidFill>
                            <a:srgbClr val="000000"/>
                          </a:solidFill>
                          <a:effectLst/>
                          <a:latin typeface="Calibri" panose="020F0502020204030204" pitchFamily="34" charset="0"/>
                        </a:rPr>
                        <a:t>Life Sciences </a:t>
                      </a:r>
                      <a:r>
                        <a:rPr lang="en-GB" sz="1200" b="0" i="0" u="none" strike="noStrike" dirty="0">
                          <a:solidFill>
                            <a:srgbClr val="000000"/>
                          </a:solidFill>
                          <a:effectLst/>
                          <a:latin typeface="Calibri" panose="020F0502020204030204" pitchFamily="34" charset="0"/>
                        </a:rPr>
                        <a:t>(Tay Cities Skills and Employability Development Programme)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6845245"/>
                  </a:ext>
                </a:extLst>
              </a:tr>
              <a:tr h="834674">
                <a:tc>
                  <a:txBody>
                    <a:bodyPr/>
                    <a:lstStyle/>
                    <a:p>
                      <a:pPr lvl="0" algn="l" fontAlgn="b"/>
                      <a:r>
                        <a:rPr lang="en-GB" sz="1200" b="1" i="0" u="none" strike="noStrike" dirty="0">
                          <a:solidFill>
                            <a:srgbClr val="000000"/>
                          </a:solidFill>
                          <a:effectLst/>
                          <a:latin typeface="Calibri" panose="020F0502020204030204" pitchFamily="34" charset="0"/>
                        </a:rPr>
                        <a:t>Supporting SME Skills</a:t>
                      </a:r>
                      <a:r>
                        <a:rPr lang="en-GB" sz="1200" b="0" i="0" u="none" strike="noStrike" dirty="0">
                          <a:solidFill>
                            <a:srgbClr val="000000"/>
                          </a:solidFill>
                          <a:effectLst/>
                          <a:latin typeface="Calibri" panose="020F0502020204030204" pitchFamily="34" charset="0"/>
                        </a:rPr>
                        <a:t> (Tay Cities Skills and Employability Development Programme)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198283147"/>
                  </a:ext>
                </a:extLst>
              </a:tr>
              <a:tr h="772370">
                <a:tc>
                  <a:txBody>
                    <a:bodyPr/>
                    <a:lstStyle/>
                    <a:p>
                      <a:pPr lvl="0" algn="l" fontAlgn="b"/>
                      <a:r>
                        <a:rPr lang="en-GB" sz="1200" b="1" i="0" u="none" strike="noStrike" dirty="0">
                          <a:solidFill>
                            <a:srgbClr val="000000"/>
                          </a:solidFill>
                          <a:effectLst/>
                          <a:latin typeface="Calibri" panose="020F0502020204030204" pitchFamily="34" charset="0"/>
                        </a:rPr>
                        <a:t>Hospitality </a:t>
                      </a:r>
                      <a:r>
                        <a:rPr lang="en-GB" sz="1200" b="0" i="0" u="none" strike="noStrike" dirty="0">
                          <a:solidFill>
                            <a:srgbClr val="000000"/>
                          </a:solidFill>
                          <a:effectLst/>
                          <a:latin typeface="Calibri" panose="020F0502020204030204" pitchFamily="34" charset="0"/>
                        </a:rPr>
                        <a:t>(Tay Cities Skills and Employability Development Programme) </a:t>
                      </a:r>
                      <a:endParaRPr lang="en-GB" sz="1200" b="1"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200" kern="1200" dirty="0">
                          <a:solidFill>
                            <a:schemeClr val="bg1"/>
                          </a:solidFill>
                          <a:latin typeface="+mn-lt"/>
                          <a:ea typeface="+mn-ea"/>
                          <a:cs typeface="+mn-cs"/>
                        </a:rPr>
                        <a:t>BJC to JC</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98275182"/>
                  </a:ext>
                </a:extLst>
              </a:tr>
            </a:tbl>
          </a:graphicData>
        </a:graphic>
      </p:graphicFrame>
    </p:spTree>
    <p:extLst>
      <p:ext uri="{BB962C8B-B14F-4D97-AF65-F5344CB8AC3E}">
        <p14:creationId xmlns:p14="http://schemas.microsoft.com/office/powerpoint/2010/main" val="253879242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US" sz="4000" b="1" dirty="0">
                <a:solidFill>
                  <a:schemeClr val="bg1"/>
                </a:solidFill>
              </a:rPr>
              <a:t>Year 3 Capital and Revenue Programme</a:t>
            </a:r>
            <a:endParaRPr lang="en-GB" sz="4000" b="1" dirty="0">
              <a:solidFill>
                <a:schemeClr val="bg1"/>
              </a:solidFill>
            </a:endParaRPr>
          </a:p>
        </p:txBody>
      </p:sp>
      <p:sp>
        <p:nvSpPr>
          <p:cNvPr id="7" name="Content Placeholder 6">
            <a:extLst>
              <a:ext uri="{FF2B5EF4-FFF2-40B4-BE49-F238E27FC236}">
                <a16:creationId xmlns:a16="http://schemas.microsoft.com/office/drawing/2014/main" id="{EEA233A5-D9C4-49D7-8819-EC3E807354FF}"/>
              </a:ext>
            </a:extLst>
          </p:cNvPr>
          <p:cNvSpPr txBox="1">
            <a:spLocks noGrp="1"/>
          </p:cNvSpPr>
          <p:nvPr>
            <p:ph idx="1"/>
          </p:nvPr>
        </p:nvSpPr>
        <p:spPr>
          <a:xfrm>
            <a:off x="311727" y="1143487"/>
            <a:ext cx="11492346" cy="5429179"/>
          </a:xfrm>
          <a:prstGeom prst="rect">
            <a:avLst/>
          </a:prstGeom>
          <a:noFill/>
        </p:spPr>
        <p:txBody>
          <a:bodyPr wrap="square" rtlCol="0">
            <a:spAutoFit/>
          </a:bodyPr>
          <a:lstStyle/>
          <a:p>
            <a:pPr marL="0" indent="0">
              <a:buNone/>
            </a:pPr>
            <a:r>
              <a:rPr lang="en-US" sz="1800" b="1" dirty="0"/>
              <a:t>Headlines: </a:t>
            </a:r>
          </a:p>
          <a:p>
            <a:pPr marL="0" indent="0">
              <a:buNone/>
            </a:pPr>
            <a:endParaRPr lang="en-US" sz="1600" dirty="0"/>
          </a:p>
          <a:p>
            <a:pPr marL="0" indent="0">
              <a:buNone/>
            </a:pPr>
            <a:r>
              <a:rPr lang="en-US" sz="1800" b="1" dirty="0">
                <a:solidFill>
                  <a:schemeClr val="accent2"/>
                </a:solidFill>
              </a:rPr>
              <a:t>Capital</a:t>
            </a:r>
          </a:p>
          <a:p>
            <a:pPr>
              <a:buFont typeface="Wingdings" panose="05000000000000000000" pitchFamily="2" charset="2"/>
              <a:buChar char="§"/>
            </a:pPr>
            <a:r>
              <a:rPr lang="en-US" sz="1800" dirty="0"/>
              <a:t>The Year 3 capital profile entering into Deal was</a:t>
            </a:r>
            <a:r>
              <a:rPr lang="en-US" sz="1800" b="1" dirty="0"/>
              <a:t> £29.32</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The Scottish Government awarded Tay Cities Partnership an acceleration of</a:t>
            </a:r>
            <a:r>
              <a:rPr lang="en-US" sz="1800" b="1" dirty="0"/>
              <a:t> £8m </a:t>
            </a:r>
          </a:p>
          <a:p>
            <a:pPr>
              <a:buFont typeface="Wingdings" panose="05000000000000000000" pitchFamily="2" charset="2"/>
              <a:buChar char="§"/>
            </a:pPr>
            <a:endParaRPr lang="en-US" sz="1800" b="1" dirty="0"/>
          </a:p>
          <a:p>
            <a:pPr>
              <a:buFont typeface="Wingdings" panose="05000000000000000000" pitchFamily="2" charset="2"/>
              <a:buChar char="§"/>
            </a:pPr>
            <a:r>
              <a:rPr lang="en-US" sz="1800" dirty="0"/>
              <a:t>So, the total Capital profile for 22/23 for the Partnership within the Grant Officer letter is </a:t>
            </a:r>
            <a:r>
              <a:rPr lang="en-US" sz="1800" b="1" dirty="0"/>
              <a:t>£37.32m</a:t>
            </a:r>
          </a:p>
          <a:p>
            <a:pPr>
              <a:buFont typeface="Wingdings" panose="05000000000000000000" pitchFamily="2" charset="2"/>
              <a:buChar char="§"/>
            </a:pPr>
            <a:endParaRPr lang="en-US" sz="1800" b="1" dirty="0"/>
          </a:p>
          <a:p>
            <a:pPr marL="0" indent="0">
              <a:buNone/>
            </a:pPr>
            <a:r>
              <a:rPr lang="en-US" sz="1800" b="1" dirty="0">
                <a:solidFill>
                  <a:schemeClr val="accent2"/>
                </a:solidFill>
              </a:rPr>
              <a:t>Revenue </a:t>
            </a:r>
          </a:p>
          <a:p>
            <a:pPr>
              <a:buFont typeface="Wingdings" panose="05000000000000000000" pitchFamily="2" charset="2"/>
              <a:buChar char="§"/>
            </a:pPr>
            <a:r>
              <a:rPr lang="en-US" sz="1800" dirty="0"/>
              <a:t>The Year 3 Revenue profile within the Grant Offer letter is</a:t>
            </a:r>
            <a:r>
              <a:rPr lang="en-US" sz="1800" b="1" dirty="0"/>
              <a:t> £1.01</a:t>
            </a:r>
          </a:p>
          <a:p>
            <a:pPr>
              <a:buFont typeface="Wingdings" panose="05000000000000000000" pitchFamily="2" charset="2"/>
              <a:buChar char="§"/>
            </a:pPr>
            <a:endParaRPr lang="en-US" sz="1600" dirty="0"/>
          </a:p>
          <a:p>
            <a:pPr marL="0" indent="0">
              <a:buNone/>
            </a:pPr>
            <a:endParaRPr lang="en-US" sz="1600" dirty="0"/>
          </a:p>
          <a:p>
            <a:pPr>
              <a:buFont typeface="Wingdings" panose="05000000000000000000" pitchFamily="2" charset="2"/>
              <a:buChar char="§"/>
            </a:pPr>
            <a:endParaRPr lang="en-US" sz="1600" dirty="0"/>
          </a:p>
          <a:p>
            <a:endParaRPr lang="en-US" sz="1600" dirty="0"/>
          </a:p>
          <a:p>
            <a:endParaRPr lang="en-US" sz="1600" dirty="0"/>
          </a:p>
          <a:p>
            <a:endParaRPr lang="en-US" sz="1600" dirty="0"/>
          </a:p>
        </p:txBody>
      </p:sp>
    </p:spTree>
    <p:extLst>
      <p:ext uri="{BB962C8B-B14F-4D97-AF65-F5344CB8AC3E}">
        <p14:creationId xmlns:p14="http://schemas.microsoft.com/office/powerpoint/2010/main" val="25841259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979227"/>
          </a:xfrm>
          <a:solidFill>
            <a:srgbClr val="438086"/>
          </a:solidFill>
        </p:spPr>
        <p:txBody>
          <a:bodyPr>
            <a:normAutofit/>
          </a:bodyPr>
          <a:lstStyle/>
          <a:p>
            <a:r>
              <a:rPr lang="en-GB" sz="4000" b="1" dirty="0">
                <a:solidFill>
                  <a:schemeClr val="bg1"/>
                </a:solidFill>
              </a:rPr>
              <a:t>Inflationary Pressures on the Programme </a:t>
            </a:r>
          </a:p>
        </p:txBody>
      </p:sp>
      <p:sp>
        <p:nvSpPr>
          <p:cNvPr id="6" name="Content Placeholder 5">
            <a:extLst>
              <a:ext uri="{FF2B5EF4-FFF2-40B4-BE49-F238E27FC236}">
                <a16:creationId xmlns:a16="http://schemas.microsoft.com/office/drawing/2014/main" id="{BD82EAC0-2BBC-4BD1-9CF6-BEC824D4F472}"/>
              </a:ext>
            </a:extLst>
          </p:cNvPr>
          <p:cNvSpPr>
            <a:spLocks noGrp="1"/>
          </p:cNvSpPr>
          <p:nvPr>
            <p:ph idx="1"/>
          </p:nvPr>
        </p:nvSpPr>
        <p:spPr>
          <a:xfrm>
            <a:off x="304801" y="1180882"/>
            <a:ext cx="11566070" cy="5345373"/>
          </a:xfrm>
        </p:spPr>
        <p:txBody>
          <a:bodyPr>
            <a:noAutofit/>
          </a:bodyPr>
          <a:lstStyle/>
          <a:p>
            <a:pPr marL="0" indent="0">
              <a:buNone/>
            </a:pPr>
            <a:r>
              <a:rPr lang="en-GB" sz="1800" b="1" dirty="0"/>
              <a:t>Headlines: </a:t>
            </a:r>
          </a:p>
          <a:p>
            <a:pPr marL="0" indent="0">
              <a:buNone/>
            </a:pPr>
            <a:endParaRPr lang="en-GB" sz="1800" b="1" dirty="0"/>
          </a:p>
          <a:p>
            <a:pPr>
              <a:buFont typeface="Wingdings" panose="05000000000000000000" pitchFamily="2" charset="2"/>
              <a:buChar char="§"/>
            </a:pPr>
            <a:r>
              <a:rPr lang="en-US" sz="1800" dirty="0"/>
              <a:t>Inflationary pressures are starting to be highlighted at a National level across all Deals</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The Scottish Government, on behalf of both Governments, is currently doing a Cost Overruns Exercise </a:t>
            </a:r>
          </a:p>
          <a:p>
            <a:pPr>
              <a:buFont typeface="Wingdings" panose="05000000000000000000" pitchFamily="2" charset="2"/>
              <a:buChar char="§"/>
            </a:pPr>
            <a:endParaRPr lang="en-US" sz="1800" dirty="0"/>
          </a:p>
          <a:p>
            <a:pPr>
              <a:buFont typeface="Wingdings" panose="05000000000000000000" pitchFamily="2" charset="2"/>
              <a:buChar char="§"/>
            </a:pPr>
            <a:r>
              <a:rPr lang="en-US" sz="1800" dirty="0"/>
              <a:t>The National P</a:t>
            </a:r>
            <a:r>
              <a:rPr lang="en-GB" sz="1800" dirty="0"/>
              <a:t>MO Networking Group is holding a special meeting on the 6</a:t>
            </a:r>
            <a:r>
              <a:rPr lang="en-GB" sz="1800" baseline="30000" dirty="0"/>
              <a:t>th</a:t>
            </a:r>
            <a:r>
              <a:rPr lang="en-GB" sz="1800" dirty="0"/>
              <a:t> July</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Initial indications are that there could be a potential 25-40% increase in costs </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The Section 95 Officer has requested that the PMO highlight this to Joint Committee members </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An update will be provided as the impact is understood in more detail </a:t>
            </a:r>
          </a:p>
          <a:p>
            <a:pPr marL="0" indent="0">
              <a:buNone/>
            </a:pPr>
            <a:endParaRPr lang="en-US" sz="1800" dirty="0"/>
          </a:p>
          <a:p>
            <a:pPr>
              <a:buFont typeface="Wingdings" panose="05000000000000000000" pitchFamily="2" charset="2"/>
              <a:buChar char="§"/>
            </a:pPr>
            <a:endParaRPr lang="en-US" sz="1800" dirty="0"/>
          </a:p>
          <a:p>
            <a:pPr marL="0" indent="0">
              <a:buNone/>
            </a:pPr>
            <a:endParaRPr lang="en-GB" sz="1800" dirty="0"/>
          </a:p>
        </p:txBody>
      </p:sp>
    </p:spTree>
    <p:extLst>
      <p:ext uri="{BB962C8B-B14F-4D97-AF65-F5344CB8AC3E}">
        <p14:creationId xmlns:p14="http://schemas.microsoft.com/office/powerpoint/2010/main" val="287870079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487"/>
            <a:ext cx="12192000" cy="1143000"/>
          </a:xfrm>
          <a:solidFill>
            <a:srgbClr val="438086"/>
          </a:solidFill>
        </p:spPr>
        <p:txBody>
          <a:bodyPr>
            <a:normAutofit/>
          </a:bodyPr>
          <a:lstStyle/>
          <a:p>
            <a:r>
              <a:rPr lang="en-GB" sz="4000" b="1" dirty="0">
                <a:solidFill>
                  <a:schemeClr val="bg1"/>
                </a:solidFill>
              </a:rPr>
              <a:t>Change Control Requests</a:t>
            </a:r>
          </a:p>
        </p:txBody>
      </p:sp>
      <p:graphicFrame>
        <p:nvGraphicFramePr>
          <p:cNvPr id="2" name="Table 1">
            <a:extLst>
              <a:ext uri="{FF2B5EF4-FFF2-40B4-BE49-F238E27FC236}">
                <a16:creationId xmlns:a16="http://schemas.microsoft.com/office/drawing/2014/main" id="{7B773989-F7E9-414D-9831-7022B8E3887E}"/>
              </a:ext>
            </a:extLst>
          </p:cNvPr>
          <p:cNvGraphicFramePr>
            <a:graphicFrameLocks noGrp="1"/>
          </p:cNvGraphicFramePr>
          <p:nvPr>
            <p:extLst>
              <p:ext uri="{D42A27DB-BD31-4B8C-83A1-F6EECF244321}">
                <p14:modId xmlns:p14="http://schemas.microsoft.com/office/powerpoint/2010/main" val="1350892318"/>
              </p:ext>
            </p:extLst>
          </p:nvPr>
        </p:nvGraphicFramePr>
        <p:xfrm>
          <a:off x="175846" y="1292006"/>
          <a:ext cx="11840308" cy="4245194"/>
        </p:xfrm>
        <a:graphic>
          <a:graphicData uri="http://schemas.openxmlformats.org/drawingml/2006/table">
            <a:tbl>
              <a:tblPr firstRow="1" bandRow="1">
                <a:tableStyleId>{5C22544A-7EE6-4342-B048-85BDC9FD1C3A}</a:tableStyleId>
              </a:tblPr>
              <a:tblGrid>
                <a:gridCol w="3709813">
                  <a:extLst>
                    <a:ext uri="{9D8B030D-6E8A-4147-A177-3AD203B41FA5}">
                      <a16:colId xmlns:a16="http://schemas.microsoft.com/office/drawing/2014/main" val="221535705"/>
                    </a:ext>
                  </a:extLst>
                </a:gridCol>
                <a:gridCol w="1089999">
                  <a:extLst>
                    <a:ext uri="{9D8B030D-6E8A-4147-A177-3AD203B41FA5}">
                      <a16:colId xmlns:a16="http://schemas.microsoft.com/office/drawing/2014/main" val="217237645"/>
                    </a:ext>
                  </a:extLst>
                </a:gridCol>
                <a:gridCol w="1089999">
                  <a:extLst>
                    <a:ext uri="{9D8B030D-6E8A-4147-A177-3AD203B41FA5}">
                      <a16:colId xmlns:a16="http://schemas.microsoft.com/office/drawing/2014/main" val="1586847220"/>
                    </a:ext>
                  </a:extLst>
                </a:gridCol>
                <a:gridCol w="1089999">
                  <a:extLst>
                    <a:ext uri="{9D8B030D-6E8A-4147-A177-3AD203B41FA5}">
                      <a16:colId xmlns:a16="http://schemas.microsoft.com/office/drawing/2014/main" val="1265627572"/>
                    </a:ext>
                  </a:extLst>
                </a:gridCol>
                <a:gridCol w="4860498">
                  <a:extLst>
                    <a:ext uri="{9D8B030D-6E8A-4147-A177-3AD203B41FA5}">
                      <a16:colId xmlns:a16="http://schemas.microsoft.com/office/drawing/2014/main" val="2561316311"/>
                    </a:ext>
                  </a:extLst>
                </a:gridCol>
              </a:tblGrid>
              <a:tr h="580340">
                <a:tc>
                  <a:txBody>
                    <a:bodyPr/>
                    <a:lstStyle/>
                    <a:p>
                      <a:pPr algn="ctr"/>
                      <a:r>
                        <a:rPr lang="en-US" sz="1600" dirty="0"/>
                        <a:t>Programme / Fund / Project</a:t>
                      </a:r>
                    </a:p>
                    <a:p>
                      <a:pPr algn="ctr"/>
                      <a:endParaRPr lang="en-GB" sz="1600" dirty="0"/>
                    </a:p>
                  </a:txBody>
                  <a:tcPr/>
                </a:tc>
                <a:tc>
                  <a:txBody>
                    <a:bodyPr/>
                    <a:lstStyle/>
                    <a:p>
                      <a:pPr algn="ctr"/>
                      <a:r>
                        <a:rPr lang="en-US" sz="1600" dirty="0"/>
                        <a:t>Thematic Board</a:t>
                      </a:r>
                      <a:endParaRPr lang="en-GB" sz="1600" dirty="0"/>
                    </a:p>
                  </a:txBody>
                  <a:tcPr/>
                </a:tc>
                <a:tc>
                  <a:txBody>
                    <a:bodyPr/>
                    <a:lstStyle/>
                    <a:p>
                      <a:pPr algn="ctr"/>
                      <a:r>
                        <a:rPr lang="en-GB" sz="1600" dirty="0"/>
                        <a:t>Govts </a:t>
                      </a:r>
                    </a:p>
                  </a:txBody>
                  <a:tcPr/>
                </a:tc>
                <a:tc>
                  <a:txBody>
                    <a:bodyPr/>
                    <a:lstStyle/>
                    <a:p>
                      <a:pPr algn="ctr"/>
                      <a:r>
                        <a:rPr lang="en-US" sz="1600" dirty="0"/>
                        <a:t>Status</a:t>
                      </a:r>
                      <a:endParaRPr lang="en-GB" sz="1600" dirty="0"/>
                    </a:p>
                  </a:txBody>
                  <a:tcPr/>
                </a:tc>
                <a:tc>
                  <a:txBody>
                    <a:bodyPr/>
                    <a:lstStyle/>
                    <a:p>
                      <a:pPr algn="ctr"/>
                      <a:r>
                        <a:rPr lang="en-US" sz="1600" dirty="0"/>
                        <a:t>Commentary</a:t>
                      </a:r>
                      <a:endParaRPr lang="en-GB" sz="1600" dirty="0"/>
                    </a:p>
                  </a:txBody>
                  <a:tcPr/>
                </a:tc>
                <a:extLst>
                  <a:ext uri="{0D108BD9-81ED-4DB2-BD59-A6C34878D82A}">
                    <a16:rowId xmlns:a16="http://schemas.microsoft.com/office/drawing/2014/main" val="3276341339"/>
                  </a:ext>
                </a:extLst>
              </a:tr>
              <a:tr h="733061">
                <a:tc>
                  <a:txBody>
                    <a:bodyPr/>
                    <a:lstStyle/>
                    <a:p>
                      <a:r>
                        <a:rPr lang="en-US" sz="1400" dirty="0"/>
                        <a:t>Growing the Tay Cities Biomedical Cluster</a:t>
                      </a:r>
                      <a:endParaRPr lang="en-GB" sz="1400" dirty="0"/>
                    </a:p>
                  </a:txBody>
                  <a:tcPr/>
                </a:tc>
                <a:tc>
                  <a:txBody>
                    <a:bodyPr/>
                    <a:lstStyle/>
                    <a:p>
                      <a:r>
                        <a:rPr lang="en-US" sz="1400" dirty="0"/>
                        <a:t>24/01/22</a:t>
                      </a:r>
                      <a:endParaRPr lang="en-GB" sz="1400" dirty="0"/>
                    </a:p>
                  </a:txBody>
                  <a:tcPr>
                    <a:solidFill>
                      <a:srgbClr val="99CC00"/>
                    </a:solidFill>
                  </a:tcPr>
                </a:tc>
                <a:tc>
                  <a:txBody>
                    <a:bodyPr/>
                    <a:lstStyle/>
                    <a:p>
                      <a:r>
                        <a:rPr lang="en-US" sz="1400" dirty="0"/>
                        <a:t>05/01/22</a:t>
                      </a:r>
                      <a:endParaRPr lang="en-GB" sz="1400" dirty="0"/>
                    </a:p>
                  </a:txBody>
                  <a:tcPr>
                    <a:solidFill>
                      <a:srgbClr val="99CC00"/>
                    </a:solidFill>
                  </a:tcPr>
                </a:tc>
                <a:tc>
                  <a:txBody>
                    <a:bodyPr/>
                    <a:lstStyle/>
                    <a:p>
                      <a:r>
                        <a:rPr lang="en-US" sz="1400" dirty="0"/>
                        <a:t>Agreed</a:t>
                      </a:r>
                      <a:endParaRPr lang="en-GB" sz="1400" dirty="0"/>
                    </a:p>
                  </a:txBody>
                  <a:tcPr>
                    <a:solidFill>
                      <a:srgbClr val="99CC00"/>
                    </a:solidFill>
                  </a:tcPr>
                </a:tc>
                <a:tc>
                  <a:txBody>
                    <a:bodyPr/>
                    <a:lstStyle/>
                    <a:p>
                      <a:r>
                        <a:rPr lang="en-US" sz="1400" b="1" dirty="0"/>
                        <a:t>Variation to approved Project Business Case </a:t>
                      </a:r>
                      <a:r>
                        <a:rPr lang="en-US" sz="1400" dirty="0"/>
                        <a:t>- Request to use TCRD funding for land transfer fees agreed by Governments and Partnership</a:t>
                      </a:r>
                    </a:p>
                  </a:txBody>
                  <a:tcPr/>
                </a:tc>
                <a:extLst>
                  <a:ext uri="{0D108BD9-81ED-4DB2-BD59-A6C34878D82A}">
                    <a16:rowId xmlns:a16="http://schemas.microsoft.com/office/drawing/2014/main" val="3584180428"/>
                  </a:ext>
                </a:extLst>
              </a:tr>
              <a:tr h="733061">
                <a:tc>
                  <a:txBody>
                    <a:bodyPr/>
                    <a:lstStyle/>
                    <a:p>
                      <a:r>
                        <a:rPr lang="en-US" sz="1400" dirty="0"/>
                        <a:t>Tay Cities Engineering Partnership</a:t>
                      </a:r>
                      <a:endParaRPr lang="en-GB" sz="1400" dirty="0"/>
                    </a:p>
                  </a:txBody>
                  <a:tcPr/>
                </a:tc>
                <a:tc>
                  <a:txBody>
                    <a:bodyPr/>
                    <a:lstStyle/>
                    <a:p>
                      <a:r>
                        <a:rPr lang="en-US" sz="1400" dirty="0"/>
                        <a:t>01/04/22</a:t>
                      </a:r>
                      <a:endParaRPr lang="en-GB" sz="1400" dirty="0"/>
                    </a:p>
                  </a:txBody>
                  <a:tcPr>
                    <a:solidFill>
                      <a:srgbClr val="99CC00"/>
                    </a:solidFill>
                  </a:tcPr>
                </a:tc>
                <a:tc>
                  <a:txBody>
                    <a:bodyPr/>
                    <a:lstStyle/>
                    <a:p>
                      <a:r>
                        <a:rPr lang="en-US" sz="1400" dirty="0"/>
                        <a:t>29/03/22</a:t>
                      </a:r>
                      <a:endParaRPr lang="en-GB" sz="1400" dirty="0"/>
                    </a:p>
                  </a:txBody>
                  <a:tcPr>
                    <a:solidFill>
                      <a:srgbClr val="99CC00"/>
                    </a:solidFill>
                  </a:tcPr>
                </a:tc>
                <a:tc>
                  <a:txBody>
                    <a:bodyPr/>
                    <a:lstStyle/>
                    <a:p>
                      <a:r>
                        <a:rPr lang="en-US" sz="1400" dirty="0"/>
                        <a:t>Agreed</a:t>
                      </a:r>
                      <a:endParaRPr lang="en-GB" sz="1400" dirty="0"/>
                    </a:p>
                  </a:txBody>
                  <a:tcPr>
                    <a:solidFill>
                      <a:srgbClr val="99CC00"/>
                    </a:solidFill>
                  </a:tcPr>
                </a:tc>
                <a:tc>
                  <a:txBody>
                    <a:bodyPr/>
                    <a:lstStyle/>
                    <a:p>
                      <a:r>
                        <a:rPr lang="en-US" sz="1400" b="1" dirty="0"/>
                        <a:t>Variation to approved Project Business Case </a:t>
                      </a:r>
                      <a:r>
                        <a:rPr lang="en-US" sz="1400" b="0" dirty="0"/>
                        <a:t>- R</a:t>
                      </a:r>
                      <a:r>
                        <a:rPr lang="en-US" sz="1400" dirty="0"/>
                        <a:t>equest to claim project management costs prior to 2021/22 agreed by Governments and Partnership</a:t>
                      </a:r>
                    </a:p>
                  </a:txBody>
                  <a:tcPr/>
                </a:tc>
                <a:extLst>
                  <a:ext uri="{0D108BD9-81ED-4DB2-BD59-A6C34878D82A}">
                    <a16:rowId xmlns:a16="http://schemas.microsoft.com/office/drawing/2014/main" val="1333989538"/>
                  </a:ext>
                </a:extLst>
              </a:tr>
              <a:tr h="733061">
                <a:tc>
                  <a:txBody>
                    <a:bodyPr/>
                    <a:lstStyle/>
                    <a:p>
                      <a:r>
                        <a:rPr lang="en-US" sz="1400" dirty="0"/>
                        <a:t>Advanced Plant Growth Centre &amp; International Barley Hub</a:t>
                      </a:r>
                      <a:endParaRPr lang="en-GB" sz="1400" dirty="0"/>
                    </a:p>
                  </a:txBody>
                  <a:tcPr/>
                </a:tc>
                <a:tc>
                  <a:txBody>
                    <a:bodyPr/>
                    <a:lstStyle/>
                    <a:p>
                      <a:r>
                        <a:rPr lang="en-US" sz="1400" dirty="0"/>
                        <a:t>23/03/22</a:t>
                      </a:r>
                      <a:endParaRPr lang="en-GB" sz="1400" dirty="0"/>
                    </a:p>
                  </a:txBody>
                  <a:tcPr>
                    <a:solidFill>
                      <a:srgbClr val="99CC00"/>
                    </a:solidFill>
                  </a:tcPr>
                </a:tc>
                <a:tc>
                  <a:txBody>
                    <a:bodyPr/>
                    <a:lstStyle/>
                    <a:p>
                      <a:r>
                        <a:rPr lang="en-US" sz="1400" dirty="0"/>
                        <a:t>29/03/22</a:t>
                      </a:r>
                      <a:endParaRPr lang="en-GB" sz="1400" dirty="0"/>
                    </a:p>
                  </a:txBody>
                  <a:tcPr>
                    <a:solidFill>
                      <a:srgbClr val="99CC00"/>
                    </a:solidFill>
                  </a:tcPr>
                </a:tc>
                <a:tc>
                  <a:txBody>
                    <a:bodyPr/>
                    <a:lstStyle/>
                    <a:p>
                      <a:r>
                        <a:rPr lang="en-US" sz="1400" dirty="0"/>
                        <a:t>Agreed</a:t>
                      </a:r>
                      <a:endParaRPr lang="en-GB" sz="1400" dirty="0"/>
                    </a:p>
                  </a:txBody>
                  <a:tcPr>
                    <a:solidFill>
                      <a:srgbClr val="99CC00"/>
                    </a:solidFill>
                  </a:tcPr>
                </a:tc>
                <a:tc>
                  <a:txBody>
                    <a:bodyPr/>
                    <a:lstStyle/>
                    <a:p>
                      <a:r>
                        <a:rPr lang="en-US" sz="1400" b="1" dirty="0"/>
                        <a:t>Variation to approved Project Business Case - </a:t>
                      </a:r>
                      <a:r>
                        <a:rPr lang="en-US" sz="1400" dirty="0"/>
                        <a:t>Request to claim up to £1m to cover archaeological fees agreed by Governments and Partnership. This is attributable to both Projects</a:t>
                      </a:r>
                    </a:p>
                  </a:txBody>
                  <a:tcPr/>
                </a:tc>
                <a:extLst>
                  <a:ext uri="{0D108BD9-81ED-4DB2-BD59-A6C34878D82A}">
                    <a16:rowId xmlns:a16="http://schemas.microsoft.com/office/drawing/2014/main" val="1517600581"/>
                  </a:ext>
                </a:extLst>
              </a:tr>
              <a:tr h="733061">
                <a:tc>
                  <a:txBody>
                    <a:bodyPr/>
                    <a:lstStyle/>
                    <a:p>
                      <a:r>
                        <a:rPr lang="en-US" sz="1400" dirty="0"/>
                        <a:t>Skills Investment Programme - Life Sciences Project </a:t>
                      </a:r>
                      <a:endParaRPr lang="en-GB" sz="1400" dirty="0"/>
                    </a:p>
                  </a:txBody>
                  <a:tcPr/>
                </a:tc>
                <a:tc>
                  <a:txBody>
                    <a:bodyPr/>
                    <a:lstStyle/>
                    <a:p>
                      <a:r>
                        <a:rPr lang="en-US" sz="1400" i="0" dirty="0"/>
                        <a:t>19/04/22</a:t>
                      </a:r>
                      <a:endParaRPr lang="en-GB" sz="1400" i="0" dirty="0"/>
                    </a:p>
                  </a:txBody>
                  <a:tcPr>
                    <a:solidFill>
                      <a:srgbClr val="99CC00"/>
                    </a:solidFill>
                  </a:tcPr>
                </a:tc>
                <a:tc>
                  <a:txBody>
                    <a:bodyPr/>
                    <a:lstStyle/>
                    <a:p>
                      <a:r>
                        <a:rPr lang="en-US" sz="1400" dirty="0"/>
                        <a:t>19/05/22</a:t>
                      </a:r>
                      <a:endParaRPr lang="en-GB" sz="1400" dirty="0"/>
                    </a:p>
                  </a:txBody>
                  <a:tcPr>
                    <a:solidFill>
                      <a:srgbClr val="99CC00"/>
                    </a:solidFill>
                  </a:tcPr>
                </a:tc>
                <a:tc>
                  <a:txBody>
                    <a:bodyPr/>
                    <a:lstStyle/>
                    <a:p>
                      <a:r>
                        <a:rPr lang="en-US" sz="1400" i="0" dirty="0"/>
                        <a:t>Agreed</a:t>
                      </a:r>
                      <a:endParaRPr lang="en-GB" sz="1400" i="0" dirty="0"/>
                    </a:p>
                  </a:txBody>
                  <a:tcPr>
                    <a:solidFill>
                      <a:srgbClr val="99CC00"/>
                    </a:solidFill>
                  </a:tcPr>
                </a:tc>
                <a:tc>
                  <a:txBody>
                    <a:bodyPr/>
                    <a:lstStyle/>
                    <a:p>
                      <a:r>
                        <a:rPr lang="en-US" sz="1400" b="1" dirty="0"/>
                        <a:t>Variation to approved Programme Business Case - </a:t>
                      </a:r>
                      <a:r>
                        <a:rPr lang="en-US" sz="1400" dirty="0"/>
                        <a:t>Request to include AgriTech elements in the project agreed by Governments and Thematic Board</a:t>
                      </a:r>
                      <a:endParaRPr lang="en-GB" sz="1400" dirty="0"/>
                    </a:p>
                  </a:txBody>
                  <a:tcPr/>
                </a:tc>
                <a:extLst>
                  <a:ext uri="{0D108BD9-81ED-4DB2-BD59-A6C34878D82A}">
                    <a16:rowId xmlns:a16="http://schemas.microsoft.com/office/drawing/2014/main" val="1525579625"/>
                  </a:ext>
                </a:extLst>
              </a:tr>
              <a:tr h="73261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Tay Cities Engineering Partnership</a:t>
                      </a:r>
                      <a:endParaRPr lang="en-GB" sz="1400" dirty="0"/>
                    </a:p>
                    <a:p>
                      <a:endParaRPr lang="en-GB" sz="1400" dirty="0"/>
                    </a:p>
                  </a:txBody>
                  <a:tcPr/>
                </a:tc>
                <a:tc>
                  <a:txBody>
                    <a:bodyPr/>
                    <a:lstStyle/>
                    <a:p>
                      <a:r>
                        <a:rPr lang="en-US" sz="1400" i="0" dirty="0"/>
                        <a:t>Shared 20/06/2022</a:t>
                      </a:r>
                      <a:endParaRPr lang="en-GB" sz="1400" i="0" dirty="0"/>
                    </a:p>
                  </a:txBody>
                  <a:tcP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i="0" dirty="0"/>
                        <a:t>Shared 20/06/2022</a:t>
                      </a:r>
                      <a:endParaRPr lang="en-GB" sz="1400" i="0" dirty="0"/>
                    </a:p>
                  </a:txBody>
                  <a:tcPr>
                    <a:solidFill>
                      <a:schemeClr val="bg1">
                        <a:lumMod val="85000"/>
                      </a:schemeClr>
                    </a:solidFill>
                  </a:tcPr>
                </a:tc>
                <a:tc>
                  <a:txBody>
                    <a:bodyPr/>
                    <a:lstStyle/>
                    <a:p>
                      <a:r>
                        <a:rPr lang="en-US" sz="1400" i="0" dirty="0"/>
                        <a:t>Pending review</a:t>
                      </a:r>
                      <a:endParaRPr lang="en-GB" sz="1400" i="0" dirty="0"/>
                    </a:p>
                  </a:txBody>
                  <a:tcPr>
                    <a:solidFill>
                      <a:schemeClr val="bg1">
                        <a:lumMod val="85000"/>
                      </a:schemeClr>
                    </a:solidFill>
                  </a:tcPr>
                </a:tc>
                <a:tc>
                  <a:txBody>
                    <a:bodyPr/>
                    <a:lstStyle/>
                    <a:p>
                      <a:r>
                        <a:rPr lang="en-US" sz="1400" b="1" dirty="0"/>
                        <a:t>Change of governance structure </a:t>
                      </a:r>
                      <a:r>
                        <a:rPr lang="en-US" sz="1400" b="0" dirty="0"/>
                        <a:t>for the project. </a:t>
                      </a:r>
                      <a:endParaRPr lang="en-GB" sz="1400" b="1" dirty="0"/>
                    </a:p>
                  </a:txBody>
                  <a:tcPr/>
                </a:tc>
                <a:extLst>
                  <a:ext uri="{0D108BD9-81ED-4DB2-BD59-A6C34878D82A}">
                    <a16:rowId xmlns:a16="http://schemas.microsoft.com/office/drawing/2014/main" val="2774975871"/>
                  </a:ext>
                </a:extLst>
              </a:tr>
            </a:tbl>
          </a:graphicData>
        </a:graphic>
      </p:graphicFrame>
    </p:spTree>
    <p:extLst>
      <p:ext uri="{BB962C8B-B14F-4D97-AF65-F5344CB8AC3E}">
        <p14:creationId xmlns:p14="http://schemas.microsoft.com/office/powerpoint/2010/main" val="1241084667"/>
      </p:ext>
    </p:extLst>
  </p:cSld>
  <p:clrMapOvr>
    <a:masterClrMapping/>
  </p:clrMapOvr>
  <p:transition spd="slow">
    <p:fade/>
  </p:transition>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14099</TotalTime>
  <Words>1612</Words>
  <Application>Microsoft Office PowerPoint</Application>
  <PresentationFormat>Widescreen</PresentationFormat>
  <Paragraphs>299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 Tay Cities Region Deal  Joint Committee PMO Update  1st July 2022  </vt:lpstr>
      <vt:lpstr>Deal Programme Timetable</vt:lpstr>
      <vt:lpstr>Capital Business Cases with Joint Committee Approval </vt:lpstr>
      <vt:lpstr>Revenue Business Cases with Joint Committee Approval </vt:lpstr>
      <vt:lpstr>PowerPoint Presentation</vt:lpstr>
      <vt:lpstr>PowerPoint Presentation</vt:lpstr>
      <vt:lpstr>Year 3 Capital and Revenue Programme</vt:lpstr>
      <vt:lpstr>Inflationary Pressures on the Programme </vt:lpstr>
      <vt:lpstr>Change Control Requests</vt:lpstr>
      <vt:lpstr>PowerPoint Presentation</vt:lpstr>
      <vt:lpstr>PowerPoint Presentation</vt:lpstr>
      <vt:lpstr> @taycities www.taycities.co.uk </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Laidlay</dc:creator>
  <cp:lastModifiedBy>Lauren Hollas</cp:lastModifiedBy>
  <cp:revision>990</cp:revision>
  <cp:lastPrinted>2022-05-25T15:25:40Z</cp:lastPrinted>
  <dcterms:created xsi:type="dcterms:W3CDTF">2017-02-22T16:33:41Z</dcterms:created>
  <dcterms:modified xsi:type="dcterms:W3CDTF">2022-07-01T11:08:02Z</dcterms:modified>
</cp:coreProperties>
</file>