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310" r:id="rId2"/>
    <p:sldId id="691" r:id="rId3"/>
    <p:sldId id="690" r:id="rId4"/>
    <p:sldId id="755" r:id="rId5"/>
    <p:sldId id="643" r:id="rId6"/>
    <p:sldId id="738" r:id="rId7"/>
    <p:sldId id="754" r:id="rId8"/>
    <p:sldId id="743" r:id="rId9"/>
    <p:sldId id="742" r:id="rId10"/>
    <p:sldId id="645" r:id="rId11"/>
    <p:sldId id="279" r:id="rId12"/>
    <p:sldId id="417" r:id="rId13"/>
  </p:sldIdLst>
  <p:sldSz cx="12192000" cy="6858000"/>
  <p:notesSz cx="6808788" cy="9940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en Hollas" initials="LH" lastIdx="13" clrIdx="0">
    <p:extLst>
      <p:ext uri="{19B8F6BF-5375-455C-9EA6-DF929625EA0E}">
        <p15:presenceInfo xmlns:p15="http://schemas.microsoft.com/office/powerpoint/2012/main" userId="Lauren Hollas" providerId="None"/>
      </p:ext>
    </p:extLst>
  </p:cmAuthor>
  <p:cmAuthor id="2" name="Mark Mitchell" initials="MM" lastIdx="2" clrIdx="1">
    <p:extLst>
      <p:ext uri="{19B8F6BF-5375-455C-9EA6-DF929625EA0E}">
        <p15:presenceInfo xmlns:p15="http://schemas.microsoft.com/office/powerpoint/2012/main" userId="S-1-5-21-3096672398-278972198-339084223-3087" providerId="AD"/>
      </p:ext>
    </p:extLst>
  </p:cmAuthor>
  <p:cmAuthor id="3" name="Lauren Hollas" initials="LH [2]" lastIdx="10" clrIdx="2">
    <p:extLst>
      <p:ext uri="{19B8F6BF-5375-455C-9EA6-DF929625EA0E}">
        <p15:presenceInfo xmlns:p15="http://schemas.microsoft.com/office/powerpoint/2012/main" userId="S-1-5-21-3096672398-278972198-339084223-376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D1DA"/>
    <a:srgbClr val="53548A"/>
    <a:srgbClr val="9394BE"/>
    <a:srgbClr val="E9E9ED"/>
    <a:srgbClr val="002060"/>
    <a:srgbClr val="5C92B5"/>
    <a:srgbClr val="008080"/>
    <a:srgbClr val="438086"/>
    <a:srgbClr val="CC33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50" autoAdjust="0"/>
    <p:restoredTop sz="94918" autoAdjust="0"/>
  </p:normalViewPr>
  <p:slideViewPr>
    <p:cSldViewPr snapToGrid="0" snapToObjects="1">
      <p:cViewPr varScale="1">
        <p:scale>
          <a:sx n="82" d="100"/>
          <a:sy n="82" d="100"/>
        </p:scale>
        <p:origin x="1050" y="84"/>
      </p:cViewPr>
      <p:guideLst>
        <p:guide orient="horz" pos="2160"/>
        <p:guide pos="3840"/>
      </p:guideLst>
    </p:cSldViewPr>
  </p:slideViewPr>
  <p:outlineViewPr>
    <p:cViewPr>
      <p:scale>
        <a:sx n="33" d="100"/>
        <a:sy n="33" d="100"/>
      </p:scale>
      <p:origin x="0" y="-27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50474" cy="497046"/>
          </a:xfrm>
          <a:prstGeom prst="rect">
            <a:avLst/>
          </a:prstGeom>
        </p:spPr>
        <p:txBody>
          <a:bodyPr vert="horz" lIns="91705" tIns="45853" rIns="91705" bIns="45853" rtlCol="0"/>
          <a:lstStyle>
            <a:lvl1pPr algn="l">
              <a:defRPr sz="1200"/>
            </a:lvl1pPr>
          </a:lstStyle>
          <a:p>
            <a:endParaRPr lang="en-GB" dirty="0"/>
          </a:p>
        </p:txBody>
      </p:sp>
      <p:sp>
        <p:nvSpPr>
          <p:cNvPr id="3" name="Date Placeholder 2"/>
          <p:cNvSpPr>
            <a:spLocks noGrp="1"/>
          </p:cNvSpPr>
          <p:nvPr>
            <p:ph type="dt" sz="quarter" idx="1"/>
          </p:nvPr>
        </p:nvSpPr>
        <p:spPr>
          <a:xfrm>
            <a:off x="3856739" y="0"/>
            <a:ext cx="2950474" cy="497046"/>
          </a:xfrm>
          <a:prstGeom prst="rect">
            <a:avLst/>
          </a:prstGeom>
        </p:spPr>
        <p:txBody>
          <a:bodyPr vert="horz" lIns="91705" tIns="45853" rIns="91705" bIns="45853" rtlCol="0"/>
          <a:lstStyle>
            <a:lvl1pPr algn="r">
              <a:defRPr sz="1200"/>
            </a:lvl1pPr>
          </a:lstStyle>
          <a:p>
            <a:fld id="{C47BAEFB-5582-4F25-B10D-D6FCA81BF879}" type="datetimeFigureOut">
              <a:rPr lang="en-GB" smtClean="0"/>
              <a:t>01/07/2022</a:t>
            </a:fld>
            <a:endParaRPr lang="en-GB" dirty="0"/>
          </a:p>
        </p:txBody>
      </p:sp>
      <p:sp>
        <p:nvSpPr>
          <p:cNvPr id="4" name="Footer Placeholder 3"/>
          <p:cNvSpPr>
            <a:spLocks noGrp="1"/>
          </p:cNvSpPr>
          <p:nvPr>
            <p:ph type="ftr" sz="quarter" idx="2"/>
          </p:nvPr>
        </p:nvSpPr>
        <p:spPr>
          <a:xfrm>
            <a:off x="1" y="9442154"/>
            <a:ext cx="2950474" cy="497046"/>
          </a:xfrm>
          <a:prstGeom prst="rect">
            <a:avLst/>
          </a:prstGeom>
        </p:spPr>
        <p:txBody>
          <a:bodyPr vert="horz" lIns="91705" tIns="45853" rIns="91705" bIns="45853"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6739" y="9442154"/>
            <a:ext cx="2950474" cy="497046"/>
          </a:xfrm>
          <a:prstGeom prst="rect">
            <a:avLst/>
          </a:prstGeom>
        </p:spPr>
        <p:txBody>
          <a:bodyPr vert="horz" lIns="91705" tIns="45853" rIns="91705" bIns="45853" rtlCol="0" anchor="b"/>
          <a:lstStyle>
            <a:lvl1pPr algn="r">
              <a:defRPr sz="1200"/>
            </a:lvl1pPr>
          </a:lstStyle>
          <a:p>
            <a:fld id="{7B018B29-EAD3-4608-AD5E-AB183EB7C014}" type="slidenum">
              <a:rPr lang="en-GB" smtClean="0"/>
              <a:t>‹#›</a:t>
            </a:fld>
            <a:endParaRPr lang="en-GB" dirty="0"/>
          </a:p>
        </p:txBody>
      </p:sp>
    </p:spTree>
    <p:extLst>
      <p:ext uri="{BB962C8B-B14F-4D97-AF65-F5344CB8AC3E}">
        <p14:creationId xmlns:p14="http://schemas.microsoft.com/office/powerpoint/2010/main" val="15420779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006" cy="498640"/>
          </a:xfrm>
          <a:prstGeom prst="rect">
            <a:avLst/>
          </a:prstGeom>
        </p:spPr>
        <p:txBody>
          <a:bodyPr vert="horz" lIns="91705" tIns="45853" rIns="91705" bIns="45853" rtlCol="0"/>
          <a:lstStyle>
            <a:lvl1pPr algn="l">
              <a:defRPr sz="1200"/>
            </a:lvl1pPr>
          </a:lstStyle>
          <a:p>
            <a:endParaRPr lang="en-GB" dirty="0"/>
          </a:p>
        </p:txBody>
      </p:sp>
      <p:sp>
        <p:nvSpPr>
          <p:cNvPr id="3" name="Date Placeholder 2"/>
          <p:cNvSpPr>
            <a:spLocks noGrp="1"/>
          </p:cNvSpPr>
          <p:nvPr>
            <p:ph type="dt" idx="1"/>
          </p:nvPr>
        </p:nvSpPr>
        <p:spPr>
          <a:xfrm>
            <a:off x="3856192" y="0"/>
            <a:ext cx="2951006" cy="498640"/>
          </a:xfrm>
          <a:prstGeom prst="rect">
            <a:avLst/>
          </a:prstGeom>
        </p:spPr>
        <p:txBody>
          <a:bodyPr vert="horz" lIns="91705" tIns="45853" rIns="91705" bIns="45853" rtlCol="0"/>
          <a:lstStyle>
            <a:lvl1pPr algn="r">
              <a:defRPr sz="1200"/>
            </a:lvl1pPr>
          </a:lstStyle>
          <a:p>
            <a:fld id="{0F2F0473-A0D7-4279-9A13-D3FE143A644F}" type="datetimeFigureOut">
              <a:rPr lang="en-GB" smtClean="0"/>
              <a:t>01/07/2022</a:t>
            </a:fld>
            <a:endParaRPr lang="en-GB" dirty="0"/>
          </a:p>
        </p:txBody>
      </p:sp>
      <p:sp>
        <p:nvSpPr>
          <p:cNvPr id="4" name="Slide Image Placehold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705" tIns="45853" rIns="91705" bIns="45853" rtlCol="0" anchor="ctr"/>
          <a:lstStyle/>
          <a:p>
            <a:endParaRPr lang="en-GB" dirty="0"/>
          </a:p>
        </p:txBody>
      </p:sp>
      <p:sp>
        <p:nvSpPr>
          <p:cNvPr id="5" name="Notes Placeholder 4"/>
          <p:cNvSpPr>
            <a:spLocks noGrp="1"/>
          </p:cNvSpPr>
          <p:nvPr>
            <p:ph type="body" sz="quarter" idx="3"/>
          </p:nvPr>
        </p:nvSpPr>
        <p:spPr>
          <a:xfrm>
            <a:off x="680879" y="4784071"/>
            <a:ext cx="5447030" cy="3914239"/>
          </a:xfrm>
          <a:prstGeom prst="rect">
            <a:avLst/>
          </a:prstGeom>
        </p:spPr>
        <p:txBody>
          <a:bodyPr vert="horz" lIns="91705" tIns="45853" rIns="91705" bIns="4585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287"/>
            <a:ext cx="2951006" cy="498639"/>
          </a:xfrm>
          <a:prstGeom prst="rect">
            <a:avLst/>
          </a:prstGeom>
        </p:spPr>
        <p:txBody>
          <a:bodyPr vert="horz" lIns="91705" tIns="45853" rIns="91705" bIns="45853"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6192" y="9442287"/>
            <a:ext cx="2951006" cy="498639"/>
          </a:xfrm>
          <a:prstGeom prst="rect">
            <a:avLst/>
          </a:prstGeom>
        </p:spPr>
        <p:txBody>
          <a:bodyPr vert="horz" lIns="91705" tIns="45853" rIns="91705" bIns="45853" rtlCol="0" anchor="b"/>
          <a:lstStyle>
            <a:lvl1pPr algn="r">
              <a:defRPr sz="1200"/>
            </a:lvl1pPr>
          </a:lstStyle>
          <a:p>
            <a:fld id="{7C525C1F-1449-4927-8A37-56D9E4211574}" type="slidenum">
              <a:rPr lang="en-GB" smtClean="0"/>
              <a:t>‹#›</a:t>
            </a:fld>
            <a:endParaRPr lang="en-GB" dirty="0"/>
          </a:p>
        </p:txBody>
      </p:sp>
    </p:spTree>
    <p:extLst>
      <p:ext uri="{BB962C8B-B14F-4D97-AF65-F5344CB8AC3E}">
        <p14:creationId xmlns:p14="http://schemas.microsoft.com/office/powerpoint/2010/main" val="779161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1243013"/>
            <a:ext cx="5961062" cy="33543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0181BAD-1CA0-4543-9B56-3B8CDE643466}" type="slidenum">
              <a:rPr lang="en-GB" smtClean="0"/>
              <a:t>1</a:t>
            </a:fld>
            <a:endParaRPr lang="en-GB" dirty="0"/>
          </a:p>
        </p:txBody>
      </p:sp>
    </p:spTree>
    <p:extLst>
      <p:ext uri="{BB962C8B-B14F-4D97-AF65-F5344CB8AC3E}">
        <p14:creationId xmlns:p14="http://schemas.microsoft.com/office/powerpoint/2010/main" val="1215800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C525C1F-1449-4927-8A37-56D9E421157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34011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1243013"/>
            <a:ext cx="5961062" cy="33543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D26AEF-6252-4051-969C-E1DAC4E5696F}"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549740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C525C1F-1449-4927-8A37-56D9E4211574}" type="slidenum">
              <a:rPr lang="en-GB" smtClean="0"/>
              <a:t>12</a:t>
            </a:fld>
            <a:endParaRPr lang="en-GB" dirty="0"/>
          </a:p>
        </p:txBody>
      </p:sp>
    </p:spTree>
    <p:extLst>
      <p:ext uri="{BB962C8B-B14F-4D97-AF65-F5344CB8AC3E}">
        <p14:creationId xmlns:p14="http://schemas.microsoft.com/office/powerpoint/2010/main" val="3146648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C525C1F-1449-4927-8A37-56D9E421157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07639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C525C1F-1449-4927-8A37-56D9E421157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6544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C525C1F-1449-4927-8A37-56D9E421157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58270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C525C1F-1449-4927-8A37-56D9E421157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6824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C525C1F-1449-4927-8A37-56D9E421157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28665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C525C1F-1449-4927-8A37-56D9E4211574}" type="slidenum">
              <a:rPr lang="en-GB" smtClean="0"/>
              <a:t>7</a:t>
            </a:fld>
            <a:endParaRPr lang="en-GB" dirty="0"/>
          </a:p>
        </p:txBody>
      </p:sp>
    </p:spTree>
    <p:extLst>
      <p:ext uri="{BB962C8B-B14F-4D97-AF65-F5344CB8AC3E}">
        <p14:creationId xmlns:p14="http://schemas.microsoft.com/office/powerpoint/2010/main" val="31323075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C525C1F-1449-4927-8A37-56D9E4211574}" type="slidenum">
              <a:rPr lang="en-GB" smtClean="0"/>
              <a:t>8</a:t>
            </a:fld>
            <a:endParaRPr lang="en-GB" dirty="0"/>
          </a:p>
        </p:txBody>
      </p:sp>
    </p:spTree>
    <p:extLst>
      <p:ext uri="{BB962C8B-B14F-4D97-AF65-F5344CB8AC3E}">
        <p14:creationId xmlns:p14="http://schemas.microsoft.com/office/powerpoint/2010/main" val="38592342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C525C1F-1449-4927-8A37-56D9E421157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56555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D147C779-6A8B-3641-881C-F07EE0FBB20F}" type="datetimeFigureOut">
              <a:rPr lang="en-US" smtClean="0"/>
              <a:t>7/1/2022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2E9B20-F23D-CE46-A7AF-B4A06FA9F413}" type="slidenum">
              <a:rPr lang="en-US" smtClean="0"/>
              <a:t>‹#›</a:t>
            </a:fld>
            <a:endParaRPr lang="en-US" dirty="0"/>
          </a:p>
        </p:txBody>
      </p:sp>
    </p:spTree>
    <p:extLst>
      <p:ext uri="{BB962C8B-B14F-4D97-AF65-F5344CB8AC3E}">
        <p14:creationId xmlns:p14="http://schemas.microsoft.com/office/powerpoint/2010/main" val="3359706740"/>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147C779-6A8B-3641-881C-F07EE0FBB20F}" type="datetimeFigureOut">
              <a:rPr lang="en-US" smtClean="0"/>
              <a:t>7/1/2022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2E9B20-F23D-CE46-A7AF-B4A06FA9F413}" type="slidenum">
              <a:rPr lang="en-US" smtClean="0"/>
              <a:t>‹#›</a:t>
            </a:fld>
            <a:endParaRPr lang="en-US" dirty="0"/>
          </a:p>
        </p:txBody>
      </p:sp>
    </p:spTree>
    <p:extLst>
      <p:ext uri="{BB962C8B-B14F-4D97-AF65-F5344CB8AC3E}">
        <p14:creationId xmlns:p14="http://schemas.microsoft.com/office/powerpoint/2010/main" val="3346118386"/>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147C779-6A8B-3641-881C-F07EE0FBB20F}" type="datetimeFigureOut">
              <a:rPr lang="en-US" smtClean="0"/>
              <a:t>7/1/2022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2E9B20-F23D-CE46-A7AF-B4A06FA9F413}" type="slidenum">
              <a:rPr lang="en-US" smtClean="0"/>
              <a:t>‹#›</a:t>
            </a:fld>
            <a:endParaRPr lang="en-US" dirty="0"/>
          </a:p>
        </p:txBody>
      </p:sp>
    </p:spTree>
    <p:extLst>
      <p:ext uri="{BB962C8B-B14F-4D97-AF65-F5344CB8AC3E}">
        <p14:creationId xmlns:p14="http://schemas.microsoft.com/office/powerpoint/2010/main" val="1953295357"/>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a:xfrm>
            <a:off x="609600" y="1600201"/>
            <a:ext cx="10972800" cy="39239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147C779-6A8B-3641-881C-F07EE0FBB20F}" type="datetimeFigureOut">
              <a:rPr lang="en-US" smtClean="0"/>
              <a:t>7/1/2022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2E9B20-F23D-CE46-A7AF-B4A06FA9F413}" type="slidenum">
              <a:rPr lang="en-US" smtClean="0"/>
              <a:t>‹#›</a:t>
            </a:fld>
            <a:endParaRPr lang="en-US" dirty="0"/>
          </a:p>
        </p:txBody>
      </p:sp>
    </p:spTree>
    <p:extLst>
      <p:ext uri="{BB962C8B-B14F-4D97-AF65-F5344CB8AC3E}">
        <p14:creationId xmlns:p14="http://schemas.microsoft.com/office/powerpoint/2010/main" val="2466199526"/>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147C779-6A8B-3641-881C-F07EE0FBB20F}" type="datetimeFigureOut">
              <a:rPr lang="en-US" smtClean="0"/>
              <a:t>7/1/2022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2E9B20-F23D-CE46-A7AF-B4A06FA9F413}" type="slidenum">
              <a:rPr lang="en-US" smtClean="0"/>
              <a:t>‹#›</a:t>
            </a:fld>
            <a:endParaRPr lang="en-US" dirty="0"/>
          </a:p>
        </p:txBody>
      </p:sp>
    </p:spTree>
    <p:extLst>
      <p:ext uri="{BB962C8B-B14F-4D97-AF65-F5344CB8AC3E}">
        <p14:creationId xmlns:p14="http://schemas.microsoft.com/office/powerpoint/2010/main" val="4171512278"/>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197600" y="159894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D147C779-6A8B-3641-881C-F07EE0FBB20F}" type="datetimeFigureOut">
              <a:rPr lang="en-US" smtClean="0"/>
              <a:t>7/1/2022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2E9B20-F23D-CE46-A7AF-B4A06FA9F413}" type="slidenum">
              <a:rPr lang="en-US" smtClean="0"/>
              <a:t>‹#›</a:t>
            </a:fld>
            <a:endParaRPr lang="en-US" dirty="0"/>
          </a:p>
        </p:txBody>
      </p:sp>
    </p:spTree>
    <p:extLst>
      <p:ext uri="{BB962C8B-B14F-4D97-AF65-F5344CB8AC3E}">
        <p14:creationId xmlns:p14="http://schemas.microsoft.com/office/powerpoint/2010/main" val="1213860966"/>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D147C779-6A8B-3641-881C-F07EE0FBB20F}" type="datetimeFigureOut">
              <a:rPr lang="en-US" smtClean="0"/>
              <a:t>7/1/2022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62E9B20-F23D-CE46-A7AF-B4A06FA9F413}" type="slidenum">
              <a:rPr lang="en-US" smtClean="0"/>
              <a:t>‹#›</a:t>
            </a:fld>
            <a:endParaRPr lang="en-US" dirty="0"/>
          </a:p>
        </p:txBody>
      </p:sp>
    </p:spTree>
    <p:extLst>
      <p:ext uri="{BB962C8B-B14F-4D97-AF65-F5344CB8AC3E}">
        <p14:creationId xmlns:p14="http://schemas.microsoft.com/office/powerpoint/2010/main" val="3371529220"/>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D147C779-6A8B-3641-881C-F07EE0FBB20F}" type="datetimeFigureOut">
              <a:rPr lang="en-US" smtClean="0"/>
              <a:t>7/1/2022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62E9B20-F23D-CE46-A7AF-B4A06FA9F413}" type="slidenum">
              <a:rPr lang="en-US" smtClean="0"/>
              <a:t>‹#›</a:t>
            </a:fld>
            <a:endParaRPr lang="en-US" dirty="0"/>
          </a:p>
        </p:txBody>
      </p:sp>
    </p:spTree>
    <p:extLst>
      <p:ext uri="{BB962C8B-B14F-4D97-AF65-F5344CB8AC3E}">
        <p14:creationId xmlns:p14="http://schemas.microsoft.com/office/powerpoint/2010/main" val="3598397947"/>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47C779-6A8B-3641-881C-F07EE0FBB20F}" type="datetimeFigureOut">
              <a:rPr lang="en-US" smtClean="0"/>
              <a:t>7/1/2022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62E9B20-F23D-CE46-A7AF-B4A06FA9F413}" type="slidenum">
              <a:rPr lang="en-US" smtClean="0"/>
              <a:t>‹#›</a:t>
            </a:fld>
            <a:endParaRPr lang="en-US" dirty="0"/>
          </a:p>
        </p:txBody>
      </p:sp>
    </p:spTree>
    <p:extLst>
      <p:ext uri="{BB962C8B-B14F-4D97-AF65-F5344CB8AC3E}">
        <p14:creationId xmlns:p14="http://schemas.microsoft.com/office/powerpoint/2010/main" val="1199987525"/>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D147C779-6A8B-3641-881C-F07EE0FBB20F}" type="datetimeFigureOut">
              <a:rPr lang="en-US" smtClean="0"/>
              <a:t>7/1/2022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2E9B20-F23D-CE46-A7AF-B4A06FA9F413}" type="slidenum">
              <a:rPr lang="en-US" smtClean="0"/>
              <a:t>‹#›</a:t>
            </a:fld>
            <a:endParaRPr lang="en-US" dirty="0"/>
          </a:p>
        </p:txBody>
      </p:sp>
    </p:spTree>
    <p:extLst>
      <p:ext uri="{BB962C8B-B14F-4D97-AF65-F5344CB8AC3E}">
        <p14:creationId xmlns:p14="http://schemas.microsoft.com/office/powerpoint/2010/main" val="934196684"/>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D147C779-6A8B-3641-881C-F07EE0FBB20F}" type="datetimeFigureOut">
              <a:rPr lang="en-US" smtClean="0"/>
              <a:t>7/1/2022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2E9B20-F23D-CE46-A7AF-B4A06FA9F413}" type="slidenum">
              <a:rPr lang="en-US" smtClean="0"/>
              <a:t>‹#›</a:t>
            </a:fld>
            <a:endParaRPr lang="en-US" dirty="0"/>
          </a:p>
        </p:txBody>
      </p:sp>
    </p:spTree>
    <p:extLst>
      <p:ext uri="{BB962C8B-B14F-4D97-AF65-F5344CB8AC3E}">
        <p14:creationId xmlns:p14="http://schemas.microsoft.com/office/powerpoint/2010/main" val="3181933845"/>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file://localhost/Volumes/Katherine/Katherine's%20jobs/Jobs%20in%20progress/Tay%20Cities%20Deal/Tay%20Cities%20powerpoint/Tay%20Cities%20powerpoint%20slide.jp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47C779-6A8B-3641-881C-F07EE0FBB20F}" type="datetimeFigureOut">
              <a:rPr lang="en-US" smtClean="0"/>
              <a:t>7/1/2022</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2E9B20-F23D-CE46-A7AF-B4A06FA9F413}" type="slidenum">
              <a:rPr lang="en-US" smtClean="0"/>
              <a:t>‹#›</a:t>
            </a:fld>
            <a:endParaRPr lang="en-US" dirty="0"/>
          </a:p>
        </p:txBody>
      </p:sp>
      <p:pic>
        <p:nvPicPr>
          <p:cNvPr id="7" name="Tay Cities powerpoint slide.jpg" descr="/Volumes/Katherine/Katherine's jobs/Jobs in progress/Tay Cities Deal/Tay Cities powerpoint/Tay Cities powerpoint slide.jpg"/>
          <p:cNvPicPr>
            <a:picLocks noChangeAspect="1"/>
          </p:cNvPicPr>
          <p:nvPr userDrawn="1"/>
        </p:nvPicPr>
        <p:blipFill>
          <a:blip r:embed="rId13" r:link="rId1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162510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taycities.co.uk/" TargetMode="External"/><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93987"/>
            <a:ext cx="10363200" cy="1470025"/>
          </a:xfrm>
        </p:spPr>
        <p:txBody>
          <a:bodyPr>
            <a:noAutofit/>
          </a:bodyPr>
          <a:lstStyle/>
          <a:p>
            <a:br>
              <a:rPr lang="en-US" sz="4000" b="1" dirty="0">
                <a:solidFill>
                  <a:srgbClr val="438086"/>
                </a:solidFill>
              </a:rPr>
            </a:br>
            <a:r>
              <a:rPr lang="en-US" sz="4000" b="1" dirty="0">
                <a:solidFill>
                  <a:srgbClr val="438086"/>
                </a:solidFill>
              </a:rPr>
              <a:t>Tay Cities Region Deal </a:t>
            </a:r>
            <a:br>
              <a:rPr lang="en-US" sz="4000" b="1" dirty="0">
                <a:solidFill>
                  <a:srgbClr val="438086"/>
                </a:solidFill>
              </a:rPr>
            </a:br>
            <a:r>
              <a:rPr lang="en-US" sz="4000" b="1" dirty="0">
                <a:solidFill>
                  <a:srgbClr val="438086"/>
                </a:solidFill>
              </a:rPr>
              <a:t>Joint Committee</a:t>
            </a:r>
            <a:br>
              <a:rPr lang="en-US" sz="4000" b="1" dirty="0">
                <a:solidFill>
                  <a:srgbClr val="438086"/>
                </a:solidFill>
              </a:rPr>
            </a:br>
            <a:r>
              <a:rPr lang="en-US" sz="4000" b="1" dirty="0">
                <a:solidFill>
                  <a:srgbClr val="438086"/>
                </a:solidFill>
              </a:rPr>
              <a:t>PMO Update</a:t>
            </a:r>
            <a:br>
              <a:rPr lang="en-US" sz="4000" b="1" dirty="0">
                <a:solidFill>
                  <a:srgbClr val="438086"/>
                </a:solidFill>
              </a:rPr>
            </a:br>
            <a:br>
              <a:rPr lang="en-US" sz="4000" b="1" dirty="0">
                <a:solidFill>
                  <a:srgbClr val="438086"/>
                </a:solidFill>
              </a:rPr>
            </a:br>
            <a:r>
              <a:rPr lang="en-US" sz="3600" b="1" dirty="0">
                <a:solidFill>
                  <a:srgbClr val="438086"/>
                </a:solidFill>
              </a:rPr>
              <a:t>1</a:t>
            </a:r>
            <a:r>
              <a:rPr lang="en-US" sz="3600" b="1" baseline="30000" dirty="0">
                <a:solidFill>
                  <a:srgbClr val="438086"/>
                </a:solidFill>
              </a:rPr>
              <a:t>st</a:t>
            </a:r>
            <a:r>
              <a:rPr lang="en-US" sz="3600" b="1" dirty="0">
                <a:solidFill>
                  <a:srgbClr val="438086"/>
                </a:solidFill>
              </a:rPr>
              <a:t> July 2022</a:t>
            </a:r>
            <a:br>
              <a:rPr lang="en-US" sz="4000" b="1" dirty="0">
                <a:solidFill>
                  <a:srgbClr val="438086"/>
                </a:solidFill>
              </a:rPr>
            </a:br>
            <a:r>
              <a:rPr lang="en-US" sz="4000" b="1" dirty="0">
                <a:solidFill>
                  <a:srgbClr val="438086"/>
                </a:solidFill>
              </a:rPr>
              <a:t> </a:t>
            </a:r>
          </a:p>
        </p:txBody>
      </p:sp>
    </p:spTree>
    <p:extLst>
      <p:ext uri="{BB962C8B-B14F-4D97-AF65-F5344CB8AC3E}">
        <p14:creationId xmlns:p14="http://schemas.microsoft.com/office/powerpoint/2010/main" val="4040500199"/>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EE875DBA-4C73-4E65-9B77-885367408386}"/>
              </a:ext>
            </a:extLst>
          </p:cNvPr>
          <p:cNvGraphicFramePr>
            <a:graphicFrameLocks noGrp="1"/>
          </p:cNvGraphicFramePr>
          <p:nvPr>
            <p:ph idx="1"/>
            <p:extLst>
              <p:ext uri="{D42A27DB-BD31-4B8C-83A1-F6EECF244321}">
                <p14:modId xmlns:p14="http://schemas.microsoft.com/office/powerpoint/2010/main" val="3521847243"/>
              </p:ext>
            </p:extLst>
          </p:nvPr>
        </p:nvGraphicFramePr>
        <p:xfrm>
          <a:off x="0" y="757012"/>
          <a:ext cx="12192000" cy="6100988"/>
        </p:xfrm>
        <a:graphic>
          <a:graphicData uri="http://schemas.openxmlformats.org/drawingml/2006/table">
            <a:tbl>
              <a:tblPr firstRow="1" bandRow="1">
                <a:tableStyleId>{5C22544A-7EE6-4342-B048-85BDC9FD1C3A}</a:tableStyleId>
              </a:tblPr>
              <a:tblGrid>
                <a:gridCol w="1701890">
                  <a:extLst>
                    <a:ext uri="{9D8B030D-6E8A-4147-A177-3AD203B41FA5}">
                      <a16:colId xmlns:a16="http://schemas.microsoft.com/office/drawing/2014/main" val="1762636126"/>
                    </a:ext>
                  </a:extLst>
                </a:gridCol>
                <a:gridCol w="745456">
                  <a:extLst>
                    <a:ext uri="{9D8B030D-6E8A-4147-A177-3AD203B41FA5}">
                      <a16:colId xmlns:a16="http://schemas.microsoft.com/office/drawing/2014/main" val="1261284111"/>
                    </a:ext>
                  </a:extLst>
                </a:gridCol>
                <a:gridCol w="860551">
                  <a:extLst>
                    <a:ext uri="{9D8B030D-6E8A-4147-A177-3AD203B41FA5}">
                      <a16:colId xmlns:a16="http://schemas.microsoft.com/office/drawing/2014/main" val="3289470289"/>
                    </a:ext>
                  </a:extLst>
                </a:gridCol>
                <a:gridCol w="713336">
                  <a:extLst>
                    <a:ext uri="{9D8B030D-6E8A-4147-A177-3AD203B41FA5}">
                      <a16:colId xmlns:a16="http://schemas.microsoft.com/office/drawing/2014/main" val="1487595379"/>
                    </a:ext>
                  </a:extLst>
                </a:gridCol>
                <a:gridCol w="7561168">
                  <a:extLst>
                    <a:ext uri="{9D8B030D-6E8A-4147-A177-3AD203B41FA5}">
                      <a16:colId xmlns:a16="http://schemas.microsoft.com/office/drawing/2014/main" val="2468574422"/>
                    </a:ext>
                  </a:extLst>
                </a:gridCol>
                <a:gridCol w="609599">
                  <a:extLst>
                    <a:ext uri="{9D8B030D-6E8A-4147-A177-3AD203B41FA5}">
                      <a16:colId xmlns:a16="http://schemas.microsoft.com/office/drawing/2014/main" val="3744633973"/>
                    </a:ext>
                  </a:extLst>
                </a:gridCol>
              </a:tblGrid>
              <a:tr h="378045">
                <a:tc>
                  <a:txBody>
                    <a:bodyPr/>
                    <a:lstStyle/>
                    <a:p>
                      <a:pPr marL="0" indent="0">
                        <a:buFont typeface="Arial" panose="020B0604020202020204" pitchFamily="34" charset="0"/>
                        <a:buNone/>
                      </a:pPr>
                      <a:r>
                        <a:rPr lang="en-GB" sz="1200" dirty="0">
                          <a:latin typeface="+mn-lt"/>
                        </a:rPr>
                        <a:t>Risk</a:t>
                      </a:r>
                    </a:p>
                  </a:txBody>
                  <a:tcPr marL="51435" marR="51435" marT="25718" marB="25718" anchor="ctr"/>
                </a:tc>
                <a:tc>
                  <a:txBody>
                    <a:bodyPr/>
                    <a:lstStyle/>
                    <a:p>
                      <a:pPr marL="0" indent="0">
                        <a:buFont typeface="Arial" panose="020B0604020202020204" pitchFamily="34" charset="0"/>
                        <a:buNone/>
                      </a:pPr>
                      <a:r>
                        <a:rPr lang="en-GB" sz="1200" dirty="0">
                          <a:latin typeface="+mn-lt"/>
                        </a:rPr>
                        <a:t>Impact</a:t>
                      </a:r>
                      <a:endParaRPr lang="en-GB" sz="1200" b="1" dirty="0">
                        <a:solidFill>
                          <a:schemeClr val="bg1"/>
                        </a:solidFill>
                        <a:latin typeface="+mn-lt"/>
                        <a:cs typeface="Arial" panose="020B0604020202020204" pitchFamily="34" charset="0"/>
                      </a:endParaRPr>
                    </a:p>
                  </a:txBody>
                  <a:tcPr marL="51435" marR="51435" marT="25718" marB="25718" anchor="ctr"/>
                </a:tc>
                <a:tc>
                  <a:txBody>
                    <a:bodyPr/>
                    <a:lstStyle/>
                    <a:p>
                      <a:pPr marL="0" indent="0">
                        <a:buFont typeface="Arial" panose="020B0604020202020204" pitchFamily="34" charset="0"/>
                        <a:buNone/>
                      </a:pPr>
                      <a:r>
                        <a:rPr lang="en-GB" sz="1200" dirty="0">
                          <a:latin typeface="+mn-lt"/>
                        </a:rPr>
                        <a:t>Likelihood</a:t>
                      </a:r>
                      <a:endParaRPr lang="en-GB" sz="1200" b="1" dirty="0">
                        <a:solidFill>
                          <a:schemeClr val="bg1"/>
                        </a:solidFill>
                        <a:latin typeface="+mn-lt"/>
                        <a:cs typeface="Arial" panose="020B0604020202020204" pitchFamily="34" charset="0"/>
                      </a:endParaRPr>
                    </a:p>
                  </a:txBody>
                  <a:tcPr marL="51435" marR="51435" marT="25718" marB="25718" anchor="ctr"/>
                </a:tc>
                <a:tc>
                  <a:txBody>
                    <a:bodyPr/>
                    <a:lstStyle/>
                    <a:p>
                      <a:pPr marL="0" indent="0" algn="ctr">
                        <a:buFont typeface="Arial" panose="020B0604020202020204" pitchFamily="34" charset="0"/>
                        <a:buNone/>
                      </a:pPr>
                      <a:r>
                        <a:rPr lang="en-GB" sz="1200" dirty="0">
                          <a:latin typeface="+mn-lt"/>
                        </a:rPr>
                        <a:t>Severity</a:t>
                      </a:r>
                      <a:endParaRPr lang="en-GB" sz="1200" b="1" dirty="0">
                        <a:solidFill>
                          <a:schemeClr val="bg1"/>
                        </a:solidFill>
                        <a:latin typeface="+mn-lt"/>
                        <a:cs typeface="Arial" panose="020B0604020202020204" pitchFamily="34" charset="0"/>
                      </a:endParaRPr>
                    </a:p>
                  </a:txBody>
                  <a:tcPr marL="51435" marR="51435" marT="25718" marB="25718" anchor="ctr"/>
                </a:tc>
                <a:tc gridSpan="2">
                  <a:txBody>
                    <a:bodyPr/>
                    <a:lstStyle/>
                    <a:p>
                      <a:pPr marL="0" indent="0">
                        <a:buFont typeface="Arial" panose="020B0604020202020204" pitchFamily="34" charset="0"/>
                        <a:buNone/>
                      </a:pPr>
                      <a:r>
                        <a:rPr lang="en-GB" sz="1200" dirty="0">
                          <a:latin typeface="+mn-lt"/>
                        </a:rPr>
                        <a:t>Resolution</a:t>
                      </a:r>
                      <a:r>
                        <a:rPr lang="en-GB" sz="1200" baseline="0" dirty="0">
                          <a:latin typeface="+mn-lt"/>
                        </a:rPr>
                        <a:t> Plan or Mitigating Action</a:t>
                      </a:r>
                    </a:p>
                  </a:txBody>
                  <a:tcPr marL="51435" marR="51435" marT="25718" marB="25718" anchor="ctr"/>
                </a:tc>
                <a:tc hMerge="1">
                  <a:txBody>
                    <a:bodyPr/>
                    <a:lstStyle/>
                    <a:p>
                      <a:endParaRPr lang="en-GB"/>
                    </a:p>
                  </a:txBody>
                  <a:tcPr/>
                </a:tc>
                <a:extLst>
                  <a:ext uri="{0D108BD9-81ED-4DB2-BD59-A6C34878D82A}">
                    <a16:rowId xmlns:a16="http://schemas.microsoft.com/office/drawing/2014/main" val="315200717"/>
                  </a:ext>
                </a:extLst>
              </a:tr>
              <a:tr h="2997382">
                <a:tc>
                  <a:txBody>
                    <a:bodyPr/>
                    <a:lstStyle/>
                    <a:p>
                      <a:pPr lvl="0" algn="l" fontAlgn="t"/>
                      <a:r>
                        <a:rPr lang="en-US" sz="1300" b="0" i="0" u="none" strike="noStrike" dirty="0">
                          <a:solidFill>
                            <a:srgbClr val="000000"/>
                          </a:solidFill>
                          <a:effectLst/>
                          <a:latin typeface="+mn-lt"/>
                        </a:rPr>
                        <a:t>Global Supply Chain Issues. Combined effect of Brexit / Covid / Ukraine Conflict</a:t>
                      </a:r>
                      <a:endParaRPr lang="en-GB" sz="1300" b="0" i="0" u="none" strike="noStrike" dirty="0">
                        <a:solidFill>
                          <a:srgbClr val="000000"/>
                        </a:solidFill>
                        <a:effectLst/>
                        <a:latin typeface="+mn-lt"/>
                      </a:endParaRPr>
                    </a:p>
                  </a:txBody>
                  <a:tcPr marL="0" marR="0" marT="0" marB="0"/>
                </a:tc>
                <a:tc>
                  <a:txBody>
                    <a:bodyPr/>
                    <a:lstStyle/>
                    <a:p>
                      <a:pPr algn="ctr" fontAlgn="t"/>
                      <a:r>
                        <a:rPr lang="en-US" sz="1300" b="0" i="0" u="none" strike="noStrike" dirty="0">
                          <a:solidFill>
                            <a:srgbClr val="000000"/>
                          </a:solidFill>
                          <a:effectLst/>
                          <a:latin typeface="+mn-lt"/>
                          <a:cs typeface="Arial" panose="020B0604020202020204" pitchFamily="34" charset="0"/>
                        </a:rPr>
                        <a:t>5</a:t>
                      </a:r>
                      <a:endParaRPr lang="en-GB" sz="1300" b="0" i="0" u="none" strike="noStrike" dirty="0">
                        <a:solidFill>
                          <a:srgbClr val="000000"/>
                        </a:solidFill>
                        <a:effectLst/>
                        <a:latin typeface="+mn-lt"/>
                        <a:cs typeface="Arial" panose="020B0604020202020204" pitchFamily="34" charset="0"/>
                      </a:endParaRPr>
                    </a:p>
                  </a:txBody>
                  <a:tcPr marL="5358" marR="5358" marT="5358" marB="0" anchor="ctr"/>
                </a:tc>
                <a:tc>
                  <a:txBody>
                    <a:bodyPr/>
                    <a:lstStyle/>
                    <a:p>
                      <a:pPr algn="ctr" fontAlgn="t"/>
                      <a:r>
                        <a:rPr lang="en-US" sz="1300" b="0" i="0" u="none" strike="noStrike" dirty="0">
                          <a:solidFill>
                            <a:srgbClr val="000000"/>
                          </a:solidFill>
                          <a:effectLst/>
                          <a:latin typeface="+mn-lt"/>
                          <a:cs typeface="Arial" panose="020B0604020202020204" pitchFamily="34" charset="0"/>
                        </a:rPr>
                        <a:t>5</a:t>
                      </a:r>
                      <a:endParaRPr lang="en-GB" sz="1300" b="0" i="0" u="none" strike="noStrike" dirty="0">
                        <a:solidFill>
                          <a:srgbClr val="000000"/>
                        </a:solidFill>
                        <a:effectLst/>
                        <a:latin typeface="+mn-lt"/>
                        <a:cs typeface="Arial" panose="020B0604020202020204" pitchFamily="34" charset="0"/>
                      </a:endParaRPr>
                    </a:p>
                  </a:txBody>
                  <a:tcPr marL="5358" marR="5358" marT="5358" marB="0" anchor="ctr"/>
                </a:tc>
                <a:tc>
                  <a:txBody>
                    <a:bodyPr/>
                    <a:lstStyle/>
                    <a:p>
                      <a:pPr marL="0" marR="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300" b="1">
                          <a:solidFill>
                            <a:schemeClr val="bg1"/>
                          </a:solidFill>
                          <a:latin typeface="+mn-lt"/>
                          <a:cs typeface="Arial" panose="020B0604020202020204" pitchFamily="34" charset="0"/>
                        </a:rPr>
                        <a:t>25</a:t>
                      </a:r>
                      <a:endParaRPr lang="en-GB" sz="1300" b="1" dirty="0">
                        <a:solidFill>
                          <a:schemeClr val="bg1"/>
                        </a:solidFill>
                        <a:latin typeface="+mn-lt"/>
                        <a:cs typeface="Arial" panose="020B0604020202020204" pitchFamily="34" charset="0"/>
                      </a:endParaRPr>
                    </a:p>
                  </a:txBody>
                  <a:tcPr marL="51435" marR="51435" marT="25718" marB="25718" anchor="ctr">
                    <a:solidFill>
                      <a:srgbClr val="C00000"/>
                    </a:solidFill>
                  </a:tcPr>
                </a:tc>
                <a:tc>
                  <a:txBody>
                    <a:bodyPr/>
                    <a:lstStyle/>
                    <a:p>
                      <a:pPr marL="171450" indent="-171450" algn="l" fontAlgn="t">
                        <a:buFont typeface="Wingdings" panose="05000000000000000000" pitchFamily="2" charset="2"/>
                        <a:buChar char="§"/>
                      </a:pPr>
                      <a:r>
                        <a:rPr lang="en-US" sz="1300" b="0" i="0" u="none" strike="noStrike" dirty="0">
                          <a:solidFill>
                            <a:srgbClr val="000000"/>
                          </a:solidFill>
                          <a:effectLst/>
                          <a:latin typeface="+mn-lt"/>
                          <a:cs typeface="Arial" panose="020B0604020202020204" pitchFamily="34" charset="0"/>
                        </a:rPr>
                        <a:t>Projects are indicating less impact on staff resources, but significant impacts on availability and cost of materials.</a:t>
                      </a:r>
                      <a:r>
                        <a:rPr lang="en-GB" sz="1300" b="0" i="0" u="none" strike="noStrike" dirty="0">
                          <a:solidFill>
                            <a:srgbClr val="000000"/>
                          </a:solidFill>
                          <a:effectLst/>
                          <a:latin typeface="+mn-lt"/>
                          <a:cs typeface="Arial" panose="020B0604020202020204" pitchFamily="34" charset="0"/>
                        </a:rPr>
                        <a:t> PMO working with SG, UKG, SE and Projects to understand supply chain exposures and contingency plans. </a:t>
                      </a:r>
                    </a:p>
                    <a:p>
                      <a:pPr marL="171450" indent="-171450" algn="l" fontAlgn="t">
                        <a:buFont typeface="Wingdings" panose="05000000000000000000" pitchFamily="2" charset="2"/>
                        <a:buChar char="§"/>
                      </a:pPr>
                      <a:endParaRPr lang="en-GB" sz="1300" b="0" i="0" u="none" strike="noStrike" dirty="0">
                        <a:solidFill>
                          <a:srgbClr val="000000"/>
                        </a:solidFill>
                        <a:effectLst/>
                        <a:latin typeface="+mn-lt"/>
                        <a:cs typeface="Arial" panose="020B0604020202020204" pitchFamily="34" charset="0"/>
                      </a:endParaRPr>
                    </a:p>
                    <a:p>
                      <a:pPr marL="171450" indent="-171450" algn="l" fontAlgn="t">
                        <a:buFont typeface="Wingdings" panose="05000000000000000000" pitchFamily="2" charset="2"/>
                        <a:buChar char="§"/>
                      </a:pPr>
                      <a:r>
                        <a:rPr lang="en-GB" sz="1300" b="0" i="0" u="none" strike="noStrike" dirty="0">
                          <a:solidFill>
                            <a:srgbClr val="000000"/>
                          </a:solidFill>
                          <a:effectLst/>
                          <a:latin typeface="+mn-lt"/>
                          <a:cs typeface="Arial" panose="020B0604020202020204" pitchFamily="34" charset="0"/>
                        </a:rPr>
                        <a:t>Monitoring of impacts on project costs / tenders received through r</a:t>
                      </a:r>
                      <a:r>
                        <a:rPr lang="en-GB" sz="1300" u="none" strike="noStrike" dirty="0">
                          <a:effectLst/>
                          <a:latin typeface="+mn-lt"/>
                        </a:rPr>
                        <a:t>egular updating of progress report and monthly financial forecasts</a:t>
                      </a:r>
                      <a:r>
                        <a:rPr lang="en-GB" sz="1300" b="0" i="0" u="none" strike="noStrike" dirty="0">
                          <a:solidFill>
                            <a:srgbClr val="000000"/>
                          </a:solidFill>
                          <a:effectLst/>
                          <a:latin typeface="+mn-lt"/>
                          <a:cs typeface="Arial" panose="020B0604020202020204" pitchFamily="34" charset="0"/>
                        </a:rPr>
                        <a:t> and feedback to the partnership and Governments.  Impacts on outputs &amp; benefits of individual projects as a result of inflationary increases to be managed through the agreed change control process. None indicated at this time.</a:t>
                      </a:r>
                    </a:p>
                    <a:p>
                      <a:pPr marL="171450" indent="-171450" algn="l" fontAlgn="t">
                        <a:buFont typeface="Wingdings" panose="05000000000000000000" pitchFamily="2" charset="2"/>
                        <a:buChar char="§"/>
                      </a:pPr>
                      <a:endParaRPr lang="en-GB" sz="1300" b="0" i="0" u="none" strike="noStrike" dirty="0">
                        <a:solidFill>
                          <a:srgbClr val="000000"/>
                        </a:solidFill>
                        <a:effectLst/>
                        <a:latin typeface="+mn-lt"/>
                        <a:cs typeface="Arial" panose="020B0604020202020204" pitchFamily="34" charset="0"/>
                      </a:endParaRPr>
                    </a:p>
                    <a:p>
                      <a:pPr marL="171450" marR="0" lvl="0" indent="-171450" algn="l" defTabSz="457200" rtl="0" eaLnBrk="1" fontAlgn="t" latinLnBrk="0" hangingPunct="1">
                        <a:lnSpc>
                          <a:spcPct val="100000"/>
                        </a:lnSpc>
                        <a:spcBef>
                          <a:spcPts val="0"/>
                        </a:spcBef>
                        <a:spcAft>
                          <a:spcPts val="0"/>
                        </a:spcAft>
                        <a:buClrTx/>
                        <a:buSzTx/>
                        <a:buFont typeface="Wingdings" panose="05000000000000000000" pitchFamily="2" charset="2"/>
                        <a:buChar char="§"/>
                        <a:tabLst/>
                        <a:defRPr/>
                      </a:pPr>
                      <a:r>
                        <a:rPr lang="en-GB" sz="1300" u="none" strike="noStrike" dirty="0">
                          <a:effectLst/>
                          <a:latin typeface="+mn-lt"/>
                        </a:rPr>
                        <a:t>Scottish Enterprise (SE) leading on behalf of the Partnership work to understand supply chain exposures and contingency plans, with a workshop proposed. S.E. have shared a Brexit Exposure tool. </a:t>
                      </a:r>
                    </a:p>
                  </a:txBody>
                  <a:tcPr marL="5358" marR="5358" marT="5358" marB="0"/>
                </a:tc>
                <a:tc>
                  <a:txBody>
                    <a:bodyPr/>
                    <a:lstStyle/>
                    <a:p>
                      <a:pPr marL="171450" indent="-171450" algn="l" fontAlgn="t">
                        <a:buFont typeface="Arial" panose="020B0604020202020204" pitchFamily="34" charset="0"/>
                        <a:buChar char="•"/>
                      </a:pPr>
                      <a:endParaRPr lang="en-GB" sz="1300" b="0" i="0" u="none" strike="noStrike" dirty="0">
                        <a:solidFill>
                          <a:srgbClr val="000000"/>
                        </a:solidFill>
                        <a:effectLst/>
                        <a:latin typeface="+mn-lt"/>
                        <a:cs typeface="Arial" panose="020B0604020202020204" pitchFamily="34" charset="0"/>
                      </a:endParaRPr>
                    </a:p>
                  </a:txBody>
                  <a:tcPr marL="5358" marR="5358" marT="5358" marB="0"/>
                </a:tc>
                <a:extLst>
                  <a:ext uri="{0D108BD9-81ED-4DB2-BD59-A6C34878D82A}">
                    <a16:rowId xmlns:a16="http://schemas.microsoft.com/office/drawing/2014/main" val="3415497086"/>
                  </a:ext>
                </a:extLst>
              </a:tr>
              <a:tr h="2725561">
                <a:tc>
                  <a:txBody>
                    <a:bodyPr/>
                    <a:lstStyle/>
                    <a:p>
                      <a:pPr algn="l" fontAlgn="t"/>
                      <a:r>
                        <a:rPr lang="en-GB" sz="1300" b="0" i="0" u="none" strike="noStrike" dirty="0">
                          <a:solidFill>
                            <a:srgbClr val="000000"/>
                          </a:solidFill>
                          <a:effectLst/>
                          <a:latin typeface="+mn-lt"/>
                        </a:rPr>
                        <a:t>Programme Management</a:t>
                      </a:r>
                    </a:p>
                  </a:txBody>
                  <a:tcPr marL="0" marR="0" marT="0" marB="0"/>
                </a:tc>
                <a:tc>
                  <a:txBody>
                    <a:bodyPr/>
                    <a:lstStyle/>
                    <a:p>
                      <a:pPr algn="ctr" fontAlgn="t"/>
                      <a:r>
                        <a:rPr lang="en-US" sz="1300" b="0" i="0" u="none" strike="noStrike" dirty="0">
                          <a:solidFill>
                            <a:srgbClr val="000000"/>
                          </a:solidFill>
                          <a:effectLst/>
                          <a:latin typeface="+mn-lt"/>
                          <a:cs typeface="Arial" panose="020B0604020202020204" pitchFamily="34" charset="0"/>
                        </a:rPr>
                        <a:t>5</a:t>
                      </a:r>
                      <a:endParaRPr lang="en-GB" sz="1300" b="0" i="0" u="none" strike="noStrike" dirty="0">
                        <a:solidFill>
                          <a:srgbClr val="000000"/>
                        </a:solidFill>
                        <a:effectLst/>
                        <a:latin typeface="+mn-lt"/>
                        <a:cs typeface="Arial" panose="020B0604020202020204" pitchFamily="34" charset="0"/>
                      </a:endParaRPr>
                    </a:p>
                  </a:txBody>
                  <a:tcPr marL="5358" marR="5358" marT="5358" marB="0" anchor="ctr"/>
                </a:tc>
                <a:tc>
                  <a:txBody>
                    <a:bodyPr/>
                    <a:lstStyle/>
                    <a:p>
                      <a:pPr algn="ctr" fontAlgn="t"/>
                      <a:r>
                        <a:rPr lang="en-US" sz="1300" b="0" i="0" u="none" strike="noStrike" dirty="0">
                          <a:solidFill>
                            <a:srgbClr val="000000"/>
                          </a:solidFill>
                          <a:effectLst/>
                          <a:latin typeface="+mn-lt"/>
                          <a:cs typeface="Arial" panose="020B0604020202020204" pitchFamily="34" charset="0"/>
                        </a:rPr>
                        <a:t>4</a:t>
                      </a:r>
                      <a:endParaRPr lang="en-GB" sz="1300" b="0" i="0" u="none" strike="noStrike" dirty="0">
                        <a:solidFill>
                          <a:srgbClr val="000000"/>
                        </a:solidFill>
                        <a:effectLst/>
                        <a:latin typeface="+mn-lt"/>
                        <a:cs typeface="Arial" panose="020B0604020202020204" pitchFamily="34" charset="0"/>
                      </a:endParaRPr>
                    </a:p>
                  </a:txBody>
                  <a:tcPr marL="5358" marR="5358" marT="5358" marB="0" anchor="ctr"/>
                </a:tc>
                <a:tc>
                  <a:txBody>
                    <a:bodyPr/>
                    <a:lstStyle/>
                    <a:p>
                      <a:pPr marL="0" marR="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300" b="1" dirty="0">
                          <a:solidFill>
                            <a:schemeClr val="bg1"/>
                          </a:solidFill>
                          <a:latin typeface="+mn-lt"/>
                          <a:cs typeface="Arial" panose="020B0604020202020204" pitchFamily="34" charset="0"/>
                        </a:rPr>
                        <a:t>2</a:t>
                      </a:r>
                      <a:r>
                        <a:rPr lang="en-GB" sz="1300" b="1" dirty="0">
                          <a:solidFill>
                            <a:schemeClr val="bg1"/>
                          </a:solidFill>
                          <a:latin typeface="+mn-lt"/>
                          <a:cs typeface="Arial" panose="020B0604020202020204" pitchFamily="34" charset="0"/>
                        </a:rPr>
                        <a:t>0</a:t>
                      </a:r>
                    </a:p>
                  </a:txBody>
                  <a:tcPr marL="51435" marR="51435" marT="25718" marB="25718" anchor="ctr">
                    <a:solidFill>
                      <a:srgbClr val="C00000"/>
                    </a:solidFill>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u="none" strike="noStrike" dirty="0">
                          <a:effectLst/>
                          <a:latin typeface="+mn-lt"/>
                        </a:rPr>
                        <a:t>A number of projects have incurred underspends against their awarded drawdown profiles. All underspend is be in ‘year 10’ at the Project Owners risk. </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300" u="none" strike="noStrike" dirty="0">
                        <a:effectLst/>
                        <a:latin typeface="+mn-lt"/>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u="none" strike="noStrike" dirty="0">
                          <a:effectLst/>
                          <a:latin typeface="+mn-lt"/>
                        </a:rPr>
                        <a:t>Due to inflationary pressures, there is a risk that awards to projects later in the Deal may represent less value for money and has the potential to impact on the deliverables for each project. The severity of the risk has increased.</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300" u="none" strike="noStrike" dirty="0">
                        <a:effectLst/>
                        <a:latin typeface="+mn-lt"/>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u="none" strike="noStrike" dirty="0">
                          <a:effectLst/>
                          <a:latin typeface="+mn-lt"/>
                        </a:rPr>
                        <a:t>A number of projects are indicating increased construction costs. Many have indicated they have had to address this through Value Engineering which has highlighted potential risks to outputs and benefits. The PMO will monitor this through the Project Owner meetings. </a:t>
                      </a:r>
                    </a:p>
                  </a:txBody>
                  <a:tcPr marL="5358" marR="5358" marT="5358" marB="0"/>
                </a:tc>
                <a:tc>
                  <a:txBody>
                    <a:bodyPr/>
                    <a:lstStyle/>
                    <a:p>
                      <a:pPr marL="171450" indent="-171450">
                        <a:buFont typeface="Arial" panose="020B0604020202020204" pitchFamily="34" charset="0"/>
                        <a:buChar char="•"/>
                      </a:pPr>
                      <a:endParaRPr lang="en-GB" sz="1300" b="0" i="0" u="none" strike="noStrike" dirty="0">
                        <a:solidFill>
                          <a:srgbClr val="000000"/>
                        </a:solidFill>
                        <a:effectLst/>
                        <a:highlight>
                          <a:srgbClr val="FFFF00"/>
                        </a:highlight>
                        <a:latin typeface="+mn-lt"/>
                        <a:cs typeface="Arial" panose="020B0604020202020204" pitchFamily="34" charset="0"/>
                      </a:endParaRPr>
                    </a:p>
                  </a:txBody>
                  <a:tcPr marL="5358" marR="5358" marT="5358" marB="0"/>
                </a:tc>
                <a:extLst>
                  <a:ext uri="{0D108BD9-81ED-4DB2-BD59-A6C34878D82A}">
                    <a16:rowId xmlns:a16="http://schemas.microsoft.com/office/drawing/2014/main" val="2150072166"/>
                  </a:ext>
                </a:extLst>
              </a:tr>
            </a:tbl>
          </a:graphicData>
        </a:graphic>
      </p:graphicFrame>
      <p:sp>
        <p:nvSpPr>
          <p:cNvPr id="8" name="Rectangle 7">
            <a:extLst>
              <a:ext uri="{FF2B5EF4-FFF2-40B4-BE49-F238E27FC236}">
                <a16:creationId xmlns:a16="http://schemas.microsoft.com/office/drawing/2014/main" id="{8D258BE1-5200-4EF0-BF23-5C471CF50627}"/>
              </a:ext>
            </a:extLst>
          </p:cNvPr>
          <p:cNvSpPr/>
          <p:nvPr/>
        </p:nvSpPr>
        <p:spPr>
          <a:xfrm>
            <a:off x="9372912" y="491799"/>
            <a:ext cx="2486578" cy="261610"/>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white"/>
                </a:solidFill>
                <a:effectLst/>
                <a:uLnTx/>
                <a:uFillTx/>
                <a:latin typeface="Calibri"/>
                <a:ea typeface="+mn-ea"/>
                <a:cs typeface="+mn-cs"/>
              </a:rPr>
              <a:t>PMO lead Clare Slater, Project Manager </a:t>
            </a:r>
          </a:p>
        </p:txBody>
      </p:sp>
      <p:sp>
        <p:nvSpPr>
          <p:cNvPr id="10" name="Title 1">
            <a:extLst>
              <a:ext uri="{FF2B5EF4-FFF2-40B4-BE49-F238E27FC236}">
                <a16:creationId xmlns:a16="http://schemas.microsoft.com/office/drawing/2014/main" id="{3E396339-77EB-4FF6-8743-207467B68D11}"/>
              </a:ext>
            </a:extLst>
          </p:cNvPr>
          <p:cNvSpPr txBox="1">
            <a:spLocks/>
          </p:cNvSpPr>
          <p:nvPr/>
        </p:nvSpPr>
        <p:spPr>
          <a:xfrm>
            <a:off x="0" y="-15826"/>
            <a:ext cx="12192000" cy="769236"/>
          </a:xfrm>
          <a:prstGeom prst="rect">
            <a:avLst/>
          </a:prstGeom>
          <a:solidFill>
            <a:schemeClr val="accent2"/>
          </a:solidFill>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GB" sz="3600" b="1" i="0" u="none" strike="noStrike" kern="1200" cap="none" spc="0" normalizeH="0" baseline="0" noProof="0" dirty="0">
                <a:ln>
                  <a:noFill/>
                </a:ln>
                <a:solidFill>
                  <a:prstClr val="white"/>
                </a:solidFill>
                <a:effectLst/>
                <a:uLnTx/>
                <a:uFillTx/>
                <a:latin typeface="Calibri"/>
                <a:ea typeface="+mj-ea"/>
                <a:cs typeface="+mj-cs"/>
              </a:rPr>
              <a:t>Programme Risk Register</a:t>
            </a:r>
          </a:p>
        </p:txBody>
      </p:sp>
      <p:sp>
        <p:nvSpPr>
          <p:cNvPr id="11" name="Rectangle 10">
            <a:extLst>
              <a:ext uri="{FF2B5EF4-FFF2-40B4-BE49-F238E27FC236}">
                <a16:creationId xmlns:a16="http://schemas.microsoft.com/office/drawing/2014/main" id="{EA49D763-F1F0-4A27-8EDC-D20BB815E5B6}"/>
              </a:ext>
            </a:extLst>
          </p:cNvPr>
          <p:cNvSpPr/>
          <p:nvPr/>
        </p:nvSpPr>
        <p:spPr>
          <a:xfrm>
            <a:off x="9237591" y="368792"/>
            <a:ext cx="2680862" cy="276999"/>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alibri"/>
                <a:ea typeface="+mn-ea"/>
                <a:cs typeface="+mn-cs"/>
              </a:rPr>
              <a:t>PMO lead Clare Slater, Project Manager </a:t>
            </a:r>
          </a:p>
        </p:txBody>
      </p:sp>
      <p:pic>
        <p:nvPicPr>
          <p:cNvPr id="9" name="Picture 8">
            <a:extLst>
              <a:ext uri="{FF2B5EF4-FFF2-40B4-BE49-F238E27FC236}">
                <a16:creationId xmlns:a16="http://schemas.microsoft.com/office/drawing/2014/main" id="{9740BBF1-C5A7-4B6C-8D4A-E50ED967107A}"/>
              </a:ext>
            </a:extLst>
          </p:cNvPr>
          <p:cNvPicPr>
            <a:picLocks noChangeAspect="1"/>
          </p:cNvPicPr>
          <p:nvPr/>
        </p:nvPicPr>
        <p:blipFill>
          <a:blip r:embed="rId3"/>
          <a:stretch>
            <a:fillRect/>
          </a:stretch>
        </p:blipFill>
        <p:spPr>
          <a:xfrm>
            <a:off x="11636446" y="5259506"/>
            <a:ext cx="457435" cy="452964"/>
          </a:xfrm>
          <a:prstGeom prst="rect">
            <a:avLst/>
          </a:prstGeom>
        </p:spPr>
      </p:pic>
      <p:pic>
        <p:nvPicPr>
          <p:cNvPr id="5" name="Picture 4">
            <a:extLst>
              <a:ext uri="{FF2B5EF4-FFF2-40B4-BE49-F238E27FC236}">
                <a16:creationId xmlns:a16="http://schemas.microsoft.com/office/drawing/2014/main" id="{0E15F5F3-7E83-47CC-804C-05373A8F6E96}"/>
              </a:ext>
            </a:extLst>
          </p:cNvPr>
          <p:cNvPicPr>
            <a:picLocks noChangeAspect="1"/>
          </p:cNvPicPr>
          <p:nvPr/>
        </p:nvPicPr>
        <p:blipFill>
          <a:blip r:embed="rId4"/>
          <a:stretch>
            <a:fillRect/>
          </a:stretch>
        </p:blipFill>
        <p:spPr>
          <a:xfrm>
            <a:off x="11647925" y="2331662"/>
            <a:ext cx="423129" cy="423129"/>
          </a:xfrm>
          <a:prstGeom prst="rect">
            <a:avLst/>
          </a:prstGeom>
        </p:spPr>
      </p:pic>
    </p:spTree>
    <p:extLst>
      <p:ext uri="{BB962C8B-B14F-4D97-AF65-F5344CB8AC3E}">
        <p14:creationId xmlns:p14="http://schemas.microsoft.com/office/powerpoint/2010/main" val="3648026612"/>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C97808B7-8642-4BBB-972B-EFBA55F6E4A4}"/>
              </a:ext>
            </a:extLst>
          </p:cNvPr>
          <p:cNvGraphicFramePr>
            <a:graphicFrameLocks noGrp="1"/>
          </p:cNvGraphicFramePr>
          <p:nvPr>
            <p:extLst>
              <p:ext uri="{D42A27DB-BD31-4B8C-83A1-F6EECF244321}">
                <p14:modId xmlns:p14="http://schemas.microsoft.com/office/powerpoint/2010/main" val="416948488"/>
              </p:ext>
            </p:extLst>
          </p:nvPr>
        </p:nvGraphicFramePr>
        <p:xfrm>
          <a:off x="20782" y="914065"/>
          <a:ext cx="12150435" cy="5943936"/>
        </p:xfrm>
        <a:graphic>
          <a:graphicData uri="http://schemas.openxmlformats.org/drawingml/2006/table">
            <a:tbl>
              <a:tblPr firstRow="1" bandRow="1">
                <a:tableStyleId>{5C22544A-7EE6-4342-B048-85BDC9FD1C3A}</a:tableStyleId>
              </a:tblPr>
              <a:tblGrid>
                <a:gridCol w="1814944">
                  <a:extLst>
                    <a:ext uri="{9D8B030D-6E8A-4147-A177-3AD203B41FA5}">
                      <a16:colId xmlns:a16="http://schemas.microsoft.com/office/drawing/2014/main" val="20001"/>
                    </a:ext>
                  </a:extLst>
                </a:gridCol>
                <a:gridCol w="775855">
                  <a:extLst>
                    <a:ext uri="{9D8B030D-6E8A-4147-A177-3AD203B41FA5}">
                      <a16:colId xmlns:a16="http://schemas.microsoft.com/office/drawing/2014/main" val="3329784663"/>
                    </a:ext>
                  </a:extLst>
                </a:gridCol>
                <a:gridCol w="847662">
                  <a:extLst>
                    <a:ext uri="{9D8B030D-6E8A-4147-A177-3AD203B41FA5}">
                      <a16:colId xmlns:a16="http://schemas.microsoft.com/office/drawing/2014/main" val="2049826642"/>
                    </a:ext>
                  </a:extLst>
                </a:gridCol>
                <a:gridCol w="690193">
                  <a:extLst>
                    <a:ext uri="{9D8B030D-6E8A-4147-A177-3AD203B41FA5}">
                      <a16:colId xmlns:a16="http://schemas.microsoft.com/office/drawing/2014/main" val="20002"/>
                    </a:ext>
                  </a:extLst>
                </a:gridCol>
                <a:gridCol w="7464552">
                  <a:extLst>
                    <a:ext uri="{9D8B030D-6E8A-4147-A177-3AD203B41FA5}">
                      <a16:colId xmlns:a16="http://schemas.microsoft.com/office/drawing/2014/main" val="20003"/>
                    </a:ext>
                  </a:extLst>
                </a:gridCol>
                <a:gridCol w="557229">
                  <a:extLst>
                    <a:ext uri="{9D8B030D-6E8A-4147-A177-3AD203B41FA5}">
                      <a16:colId xmlns:a16="http://schemas.microsoft.com/office/drawing/2014/main" val="3507897315"/>
                    </a:ext>
                  </a:extLst>
                </a:gridCol>
              </a:tblGrid>
              <a:tr h="474365">
                <a:tc>
                  <a:txBody>
                    <a:bodyPr/>
                    <a:lstStyle/>
                    <a:p>
                      <a:pPr marL="0" indent="0" algn="l">
                        <a:buFont typeface="Arial" panose="020B0604020202020204" pitchFamily="34" charset="0"/>
                        <a:buNone/>
                      </a:pPr>
                      <a:r>
                        <a:rPr lang="en-GB" sz="1300" dirty="0"/>
                        <a:t>Risk</a:t>
                      </a:r>
                    </a:p>
                    <a:p>
                      <a:pPr marL="0" indent="0" algn="l">
                        <a:buFont typeface="Arial" panose="020B0604020202020204" pitchFamily="34" charset="0"/>
                        <a:buNone/>
                      </a:pPr>
                      <a:endParaRPr lang="en-GB" sz="1300" b="1" dirty="0">
                        <a:solidFill>
                          <a:schemeClr val="bg1"/>
                        </a:solidFill>
                        <a:latin typeface="+mn-lt"/>
                        <a:cs typeface="Arial" panose="020B0604020202020204" pitchFamily="34" charset="0"/>
                      </a:endParaRPr>
                    </a:p>
                  </a:txBody>
                  <a:tcPr marL="51435" marR="51435" marT="25718" marB="25718" anchor="ctr"/>
                </a:tc>
                <a:tc>
                  <a:txBody>
                    <a:bodyPr/>
                    <a:lstStyle/>
                    <a:p>
                      <a:pPr marL="0" indent="0" algn="l">
                        <a:buFont typeface="Arial" panose="020B0604020202020204" pitchFamily="34" charset="0"/>
                        <a:buNone/>
                      </a:pPr>
                      <a:r>
                        <a:rPr lang="en-GB" sz="1300" dirty="0"/>
                        <a:t>Impact</a:t>
                      </a:r>
                      <a:endParaRPr lang="en-GB" sz="1300" b="1" dirty="0">
                        <a:solidFill>
                          <a:schemeClr val="bg1"/>
                        </a:solidFill>
                        <a:latin typeface="+mn-lt"/>
                        <a:cs typeface="Arial" panose="020B0604020202020204" pitchFamily="34" charset="0"/>
                      </a:endParaRPr>
                    </a:p>
                  </a:txBody>
                  <a:tcPr marL="51435" marR="51435" marT="25718" marB="25718" anchor="ctr"/>
                </a:tc>
                <a:tc>
                  <a:txBody>
                    <a:bodyPr/>
                    <a:lstStyle/>
                    <a:p>
                      <a:pPr marL="0" indent="0" algn="l">
                        <a:buFont typeface="Arial" panose="020B0604020202020204" pitchFamily="34" charset="0"/>
                        <a:buNone/>
                      </a:pPr>
                      <a:r>
                        <a:rPr lang="en-GB" sz="1300" dirty="0"/>
                        <a:t>Likelihood</a:t>
                      </a:r>
                      <a:endParaRPr lang="en-GB" sz="1300" b="1" dirty="0">
                        <a:solidFill>
                          <a:schemeClr val="bg1"/>
                        </a:solidFill>
                        <a:latin typeface="+mn-lt"/>
                        <a:cs typeface="Arial" panose="020B0604020202020204" pitchFamily="34" charset="0"/>
                      </a:endParaRPr>
                    </a:p>
                  </a:txBody>
                  <a:tcPr marL="51435" marR="51435" marT="25718" marB="25718" anchor="ctr"/>
                </a:tc>
                <a:tc>
                  <a:txBody>
                    <a:bodyPr/>
                    <a:lstStyle/>
                    <a:p>
                      <a:pPr marL="0" indent="0" algn="l">
                        <a:buFont typeface="Arial" panose="020B0604020202020204" pitchFamily="34" charset="0"/>
                        <a:buNone/>
                      </a:pPr>
                      <a:r>
                        <a:rPr lang="en-GB" sz="1300" dirty="0"/>
                        <a:t>Severity</a:t>
                      </a:r>
                    </a:p>
                  </a:txBody>
                  <a:tcPr marL="51435" marR="51435" marT="25718" marB="25718" anchor="ctr"/>
                </a:tc>
                <a:tc gridSpan="2">
                  <a:txBody>
                    <a:bodyPr/>
                    <a:lstStyle/>
                    <a:p>
                      <a:pPr marL="0" indent="0" algn="l">
                        <a:buFont typeface="Arial" panose="020B0604020202020204" pitchFamily="34" charset="0"/>
                        <a:buNone/>
                      </a:pPr>
                      <a:r>
                        <a:rPr lang="en-GB" sz="1300" dirty="0"/>
                        <a:t>Resolution</a:t>
                      </a:r>
                      <a:r>
                        <a:rPr lang="en-GB" sz="1300" baseline="0" dirty="0"/>
                        <a:t> Plan or Mitigating Action</a:t>
                      </a:r>
                      <a:endParaRPr lang="en-GB" sz="1300" b="1" baseline="0" dirty="0">
                        <a:solidFill>
                          <a:schemeClr val="bg1"/>
                        </a:solidFill>
                        <a:latin typeface="+mn-lt"/>
                        <a:cs typeface="Arial" panose="020B0604020202020204" pitchFamily="34" charset="0"/>
                      </a:endParaRPr>
                    </a:p>
                  </a:txBody>
                  <a:tcPr marL="51435" marR="51435" marT="25718" marB="25718" anchor="ctr"/>
                </a:tc>
                <a:tc hMerge="1">
                  <a:txBody>
                    <a:bodyPr/>
                    <a:lstStyle/>
                    <a:p>
                      <a:endParaRPr lang="en-GB"/>
                    </a:p>
                  </a:txBody>
                  <a:tcPr/>
                </a:tc>
                <a:extLst>
                  <a:ext uri="{0D108BD9-81ED-4DB2-BD59-A6C34878D82A}">
                    <a16:rowId xmlns:a16="http://schemas.microsoft.com/office/drawing/2014/main" val="10001"/>
                  </a:ext>
                </a:extLst>
              </a:tr>
              <a:tr h="1679451">
                <a:tc>
                  <a:txBody>
                    <a:bodyPr/>
                    <a:lstStyle/>
                    <a:p>
                      <a:pPr algn="l" fontAlgn="t"/>
                      <a:r>
                        <a:rPr lang="en-GB" sz="1300" u="none" strike="noStrike" dirty="0">
                          <a:effectLst/>
                        </a:rPr>
                        <a:t>PMO resource and capacity issues</a:t>
                      </a:r>
                      <a:endParaRPr lang="en-GB" sz="1300" b="0" i="0" u="none" strike="noStrike" dirty="0">
                        <a:solidFill>
                          <a:srgbClr val="000000"/>
                        </a:solidFill>
                        <a:effectLst/>
                        <a:latin typeface="Calibri" panose="020F0502020204030204" pitchFamily="34" charset="0"/>
                      </a:endParaRPr>
                    </a:p>
                  </a:txBody>
                  <a:tcPr marL="0" marR="0" marT="0" marB="0"/>
                </a:tc>
                <a:tc>
                  <a:txBody>
                    <a:bodyPr/>
                    <a:lstStyle/>
                    <a:p>
                      <a:pPr algn="ctr" fontAlgn="t"/>
                      <a:r>
                        <a:rPr lang="en-GB" sz="1300" u="none" strike="noStrike" dirty="0">
                          <a:effectLst/>
                        </a:rPr>
                        <a:t>4</a:t>
                      </a:r>
                      <a:endParaRPr lang="en-GB" sz="1300" b="0" i="0" u="none" strike="noStrike" dirty="0">
                        <a:solidFill>
                          <a:srgbClr val="000000"/>
                        </a:solidFill>
                        <a:effectLst/>
                        <a:latin typeface="+mn-lt"/>
                        <a:cs typeface="Arial" panose="020B0604020202020204" pitchFamily="34" charset="0"/>
                      </a:endParaRPr>
                    </a:p>
                  </a:txBody>
                  <a:tcPr marL="5358" marR="5358" marT="5358" marB="0" anchor="ctr"/>
                </a:tc>
                <a:tc>
                  <a:txBody>
                    <a:bodyPr/>
                    <a:lstStyle/>
                    <a:p>
                      <a:pPr algn="ctr" fontAlgn="t"/>
                      <a:r>
                        <a:rPr lang="en-GB" sz="1300" u="none" strike="noStrike" dirty="0">
                          <a:effectLst/>
                        </a:rPr>
                        <a:t>4</a:t>
                      </a:r>
                      <a:endParaRPr lang="en-GB" sz="1300" b="0" i="0" u="none" strike="noStrike" dirty="0">
                        <a:solidFill>
                          <a:srgbClr val="000000"/>
                        </a:solidFill>
                        <a:effectLst/>
                        <a:latin typeface="+mn-lt"/>
                        <a:cs typeface="Arial" panose="020B0604020202020204" pitchFamily="34" charset="0"/>
                      </a:endParaRPr>
                    </a:p>
                  </a:txBody>
                  <a:tcPr marL="5358" marR="5358" marT="5358" marB="0" anchor="ctr"/>
                </a:tc>
                <a:tc>
                  <a:txBody>
                    <a:bodyPr/>
                    <a:lstStyle/>
                    <a:p>
                      <a:pPr marL="0" marR="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300" b="1" dirty="0">
                          <a:solidFill>
                            <a:schemeClr val="bg1"/>
                          </a:solidFill>
                        </a:rPr>
                        <a:t>16</a:t>
                      </a:r>
                      <a:endParaRPr lang="en-GB" sz="1300" b="1" dirty="0">
                        <a:solidFill>
                          <a:schemeClr val="bg1"/>
                        </a:solidFill>
                        <a:latin typeface="+mn-lt"/>
                        <a:cs typeface="Arial" panose="020B0604020202020204" pitchFamily="34" charset="0"/>
                      </a:endParaRPr>
                    </a:p>
                  </a:txBody>
                  <a:tcPr marL="51435" marR="51435" marT="25718" marB="25718" anchor="ctr">
                    <a:solidFill>
                      <a:srgbClr val="C00000"/>
                    </a:solidFill>
                  </a:tcPr>
                </a:tc>
                <a:tc>
                  <a:txBody>
                    <a:bodyPr/>
                    <a:lstStyle/>
                    <a:p>
                      <a:pPr marL="171450" indent="-171450" algn="l" fontAlgn="t">
                        <a:buFont typeface="Wingdings" panose="05000000000000000000" pitchFamily="2" charset="2"/>
                        <a:buChar char="§"/>
                      </a:pPr>
                      <a:r>
                        <a:rPr lang="en-GB" sz="1300" u="none" strike="noStrike" dirty="0">
                          <a:effectLst/>
                        </a:rPr>
                        <a:t>Taking staff time to be trained will put PMO capacity under pressure and for at least 6 months after recruitment.</a:t>
                      </a:r>
                    </a:p>
                    <a:p>
                      <a:pPr marL="171450" indent="-171450" algn="l" fontAlgn="t">
                        <a:buFont typeface="Wingdings" panose="05000000000000000000" pitchFamily="2" charset="2"/>
                        <a:buChar char="§"/>
                      </a:pPr>
                      <a:endParaRPr lang="en-US" sz="1300" u="none" strike="noStrike" dirty="0">
                        <a:effectLst/>
                      </a:endParaRPr>
                    </a:p>
                    <a:p>
                      <a:pPr marL="171450" marR="0" lvl="0" indent="-171450" algn="l" defTabSz="457200" rtl="0" eaLnBrk="1" fontAlgn="t" latinLnBrk="0" hangingPunct="1">
                        <a:lnSpc>
                          <a:spcPct val="100000"/>
                        </a:lnSpc>
                        <a:spcBef>
                          <a:spcPts val="0"/>
                        </a:spcBef>
                        <a:spcAft>
                          <a:spcPts val="0"/>
                        </a:spcAft>
                        <a:buClrTx/>
                        <a:buSzTx/>
                        <a:buFont typeface="Wingdings" panose="05000000000000000000" pitchFamily="2" charset="2"/>
                        <a:buChar char="§"/>
                        <a:tabLst/>
                        <a:defRPr/>
                      </a:pPr>
                      <a:r>
                        <a:rPr lang="en-GB" sz="1300" u="none" strike="noStrike" dirty="0">
                          <a:effectLst/>
                        </a:rPr>
                        <a:t>New Project Manager in Team, however it resulted in loss of Project Officer.  Loss of PMO administrator/coordinator through retirement.  More permanent contracts being considered in line with other Deal PMO’s and partners.  </a:t>
                      </a:r>
                      <a:r>
                        <a:rPr lang="en-US" sz="1300" u="none" strike="noStrike" dirty="0">
                          <a:effectLst/>
                        </a:rPr>
                        <a:t>Project Officer role now has to be re-advertised.</a:t>
                      </a:r>
                      <a:endParaRPr lang="en-GB" sz="1300" u="none" strike="noStrike" dirty="0">
                        <a:effectLst/>
                      </a:endParaRPr>
                    </a:p>
                    <a:p>
                      <a:pPr marL="0" indent="0" algn="l" fontAlgn="t">
                        <a:buFont typeface="Wingdings" panose="05000000000000000000" pitchFamily="2" charset="2"/>
                        <a:buNone/>
                      </a:pPr>
                      <a:endParaRPr lang="en-GB" sz="1300" u="none" strike="noStrike" dirty="0">
                        <a:effectLst/>
                      </a:endParaRPr>
                    </a:p>
                  </a:txBody>
                  <a:tcPr marL="0" marR="0" marT="0" marB="0"/>
                </a:tc>
                <a:tc>
                  <a:txBody>
                    <a:bodyPr/>
                    <a:lstStyle/>
                    <a:p>
                      <a:pPr marL="171450" indent="-171450" algn="l" fontAlgn="t">
                        <a:buFont typeface="Arial" panose="020B0604020202020204" pitchFamily="34" charset="0"/>
                        <a:buChar char="•"/>
                      </a:pPr>
                      <a:endParaRPr lang="en-GB" sz="1300" b="0" i="0" u="none" strike="noStrike" dirty="0">
                        <a:solidFill>
                          <a:srgbClr val="000000"/>
                        </a:solidFill>
                        <a:effectLst/>
                        <a:highlight>
                          <a:srgbClr val="FFFF00"/>
                        </a:highlight>
                        <a:latin typeface="Calibri" panose="020F0502020204030204" pitchFamily="34" charset="0"/>
                      </a:endParaRPr>
                    </a:p>
                  </a:txBody>
                  <a:tcPr marL="0" marR="0" marT="0" marB="0"/>
                </a:tc>
                <a:extLst>
                  <a:ext uri="{0D108BD9-81ED-4DB2-BD59-A6C34878D82A}">
                    <a16:rowId xmlns:a16="http://schemas.microsoft.com/office/drawing/2014/main" val="2815116686"/>
                  </a:ext>
                </a:extLst>
              </a:tr>
              <a:tr h="1895060">
                <a:tc>
                  <a:txBody>
                    <a:bodyPr/>
                    <a:lstStyle/>
                    <a:p>
                      <a:pPr lvl="0" algn="l" fontAlgn="t"/>
                      <a:r>
                        <a:rPr lang="en-GB" sz="1300" u="none" strike="noStrike" dirty="0">
                          <a:effectLst/>
                          <a:latin typeface="+mn-lt"/>
                        </a:rPr>
                        <a:t>Delays in development and approval of business cases</a:t>
                      </a:r>
                      <a:endParaRPr lang="en-GB" sz="1300" b="0" i="0" u="none" strike="noStrike" dirty="0">
                        <a:solidFill>
                          <a:schemeClr val="tx1"/>
                        </a:solidFill>
                        <a:effectLst/>
                        <a:latin typeface="+mn-lt"/>
                      </a:endParaRPr>
                    </a:p>
                  </a:txBody>
                  <a:tcPr marL="0" marR="0" marT="0" marB="0"/>
                </a:tc>
                <a:tc>
                  <a:txBody>
                    <a:bodyPr/>
                    <a:lstStyle/>
                    <a:p>
                      <a:pPr algn="ctr" fontAlgn="t"/>
                      <a:r>
                        <a:rPr lang="en-GB" sz="1300" u="none" strike="noStrike" dirty="0">
                          <a:effectLst/>
                          <a:latin typeface="+mn-lt"/>
                        </a:rPr>
                        <a:t>4</a:t>
                      </a:r>
                      <a:endParaRPr lang="en-GB" sz="1300" b="0" i="0" u="none" strike="noStrike" dirty="0">
                        <a:solidFill>
                          <a:srgbClr val="000000"/>
                        </a:solidFill>
                        <a:effectLst/>
                        <a:latin typeface="+mn-lt"/>
                        <a:cs typeface="Arial" panose="020B0604020202020204" pitchFamily="34" charset="0"/>
                      </a:endParaRPr>
                    </a:p>
                  </a:txBody>
                  <a:tcPr marL="5358" marR="5358" marT="5358" marB="0" anchor="ctr"/>
                </a:tc>
                <a:tc>
                  <a:txBody>
                    <a:bodyPr/>
                    <a:lstStyle/>
                    <a:p>
                      <a:pPr algn="ctr" fontAlgn="t"/>
                      <a:r>
                        <a:rPr lang="en-GB" sz="1300" u="none" strike="noStrike" dirty="0">
                          <a:effectLst/>
                          <a:latin typeface="+mn-lt"/>
                        </a:rPr>
                        <a:t>4</a:t>
                      </a:r>
                      <a:endParaRPr lang="en-GB" sz="1300" b="0" i="0" u="none" strike="noStrike" dirty="0">
                        <a:solidFill>
                          <a:srgbClr val="000000"/>
                        </a:solidFill>
                        <a:effectLst/>
                        <a:latin typeface="+mn-lt"/>
                        <a:cs typeface="Arial" panose="020B0604020202020204" pitchFamily="34" charset="0"/>
                      </a:endParaRPr>
                    </a:p>
                  </a:txBody>
                  <a:tcPr marL="5358" marR="5358" marT="5358" marB="0" anchor="ctr"/>
                </a:tc>
                <a:tc>
                  <a:txBody>
                    <a:bodyPr/>
                    <a:lstStyle/>
                    <a:p>
                      <a:pPr marL="0" marR="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300" b="1" dirty="0">
                          <a:solidFill>
                            <a:schemeClr val="bg1"/>
                          </a:solidFill>
                          <a:latin typeface="+mn-lt"/>
                        </a:rPr>
                        <a:t>16</a:t>
                      </a:r>
                      <a:endParaRPr lang="en-GB" sz="1300" b="1" dirty="0">
                        <a:solidFill>
                          <a:schemeClr val="bg1"/>
                        </a:solidFill>
                        <a:latin typeface="+mn-lt"/>
                        <a:cs typeface="Arial" panose="020B0604020202020204" pitchFamily="34" charset="0"/>
                      </a:endParaRPr>
                    </a:p>
                  </a:txBody>
                  <a:tcPr marL="51435" marR="51435" marT="25718" marB="25718" anchor="ctr">
                    <a:solidFill>
                      <a:srgbClr val="C00000"/>
                    </a:solidFill>
                  </a:tcPr>
                </a:tc>
                <a:tc>
                  <a:txBody>
                    <a:bodyPr/>
                    <a:lstStyle/>
                    <a:p>
                      <a:pPr marL="171450" lvl="0" indent="-171450">
                        <a:buFont typeface="Wingdings" panose="05000000000000000000" pitchFamily="2" charset="2"/>
                        <a:buChar char="§"/>
                      </a:pPr>
                      <a:r>
                        <a:rPr lang="en-GB" sz="1300" kern="1200" dirty="0">
                          <a:effectLst/>
                          <a:latin typeface="+mn-lt"/>
                        </a:rPr>
                        <a:t>PMO working closely with project leads and policy leads within UKG and SG to support business case development and approval to an agreed timeline. Issues e.g. project capacity &amp; Covid-19 to be raised through governance.</a:t>
                      </a:r>
                    </a:p>
                    <a:p>
                      <a:pPr marL="0" marR="0" lvl="0" indent="0" algn="l" defTabSz="4572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GB" sz="1300" kern="1200" dirty="0">
                        <a:effectLst/>
                        <a:latin typeface="+mn-lt"/>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1300" u="none" strike="noStrike" dirty="0">
                          <a:effectLst/>
                          <a:latin typeface="+mn-lt"/>
                        </a:rPr>
                        <a:t>Programme of Outreach and Virtual events outlining governance timescales to mitigate delays in development with projects;</a:t>
                      </a: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GB" sz="1300" u="none" strike="noStrike" dirty="0">
                        <a:effectLst/>
                        <a:latin typeface="+mn-lt"/>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1300" u="none" strike="noStrike" dirty="0">
                          <a:effectLst/>
                          <a:latin typeface="+mn-lt"/>
                        </a:rPr>
                        <a:t>Regular meetings with projects have been set up to keep regular contact with projects. </a:t>
                      </a:r>
                      <a:r>
                        <a:rPr lang="en-GB" sz="1300" kern="1200" dirty="0">
                          <a:effectLst/>
                          <a:latin typeface="+mn-lt"/>
                        </a:rPr>
                        <a:t>Regular programme monitoring and reporting.</a:t>
                      </a:r>
                    </a:p>
                  </a:txBody>
                  <a:tcPr marL="5358" marR="5358" marT="5358" marB="0"/>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300" b="0" i="0" u="none" strike="noStrike" dirty="0">
                        <a:solidFill>
                          <a:srgbClr val="000000"/>
                        </a:solidFill>
                        <a:effectLst/>
                        <a:latin typeface="+mn-lt"/>
                        <a:cs typeface="Arial" panose="020B0604020202020204" pitchFamily="34" charset="0"/>
                      </a:endParaRPr>
                    </a:p>
                  </a:txBody>
                  <a:tcPr marL="5358" marR="5358" marT="5358" marB="0"/>
                </a:tc>
                <a:extLst>
                  <a:ext uri="{0D108BD9-81ED-4DB2-BD59-A6C34878D82A}">
                    <a16:rowId xmlns:a16="http://schemas.microsoft.com/office/drawing/2014/main" val="1249253824"/>
                  </a:ext>
                </a:extLst>
              </a:tr>
              <a:tr h="1895060">
                <a:tc>
                  <a:txBody>
                    <a:bodyPr/>
                    <a:lstStyle/>
                    <a:p>
                      <a:pPr algn="l" fontAlgn="t"/>
                      <a:r>
                        <a:rPr lang="en-GB" sz="1300" u="none" strike="noStrike" dirty="0">
                          <a:effectLst/>
                        </a:rPr>
                        <a:t>Failure to deliver individual projects within the TCD programme</a:t>
                      </a:r>
                      <a:endParaRPr lang="en-GB" sz="1300" b="0" i="0" u="none" strike="noStrike" dirty="0">
                        <a:solidFill>
                          <a:srgbClr val="000000"/>
                        </a:solidFill>
                        <a:effectLst/>
                        <a:latin typeface="Calibri" panose="020F0502020204030204" pitchFamily="34" charset="0"/>
                      </a:endParaRPr>
                    </a:p>
                  </a:txBody>
                  <a:tcPr marL="0" marR="0" marT="0" marB="0"/>
                </a:tc>
                <a:tc>
                  <a:txBody>
                    <a:bodyPr/>
                    <a:lstStyle/>
                    <a:p>
                      <a:pPr algn="ctr" fontAlgn="t"/>
                      <a:r>
                        <a:rPr lang="en-GB" sz="1300" u="none" strike="noStrike" dirty="0">
                          <a:effectLst/>
                        </a:rPr>
                        <a:t>4</a:t>
                      </a:r>
                      <a:endParaRPr lang="en-GB" sz="1300" b="0" i="0" u="none" strike="noStrike" dirty="0">
                        <a:solidFill>
                          <a:srgbClr val="000000"/>
                        </a:solidFill>
                        <a:effectLst/>
                        <a:latin typeface="+mn-lt"/>
                        <a:cs typeface="Arial" panose="020B0604020202020204" pitchFamily="34" charset="0"/>
                      </a:endParaRPr>
                    </a:p>
                  </a:txBody>
                  <a:tcPr marL="5358" marR="5358" marT="5358" marB="0" anchor="ctr"/>
                </a:tc>
                <a:tc>
                  <a:txBody>
                    <a:bodyPr/>
                    <a:lstStyle/>
                    <a:p>
                      <a:pPr algn="ctr" fontAlgn="t"/>
                      <a:r>
                        <a:rPr lang="en-GB" sz="1300" u="none" strike="noStrike" dirty="0">
                          <a:effectLst/>
                        </a:rPr>
                        <a:t>4</a:t>
                      </a:r>
                      <a:endParaRPr lang="en-GB" sz="1300" b="0" i="0" u="none" strike="noStrike" dirty="0">
                        <a:solidFill>
                          <a:srgbClr val="000000"/>
                        </a:solidFill>
                        <a:effectLst/>
                        <a:latin typeface="+mn-lt"/>
                        <a:cs typeface="Arial" panose="020B0604020202020204" pitchFamily="34" charset="0"/>
                      </a:endParaRPr>
                    </a:p>
                  </a:txBody>
                  <a:tcPr marL="5358" marR="5358" marT="5358" marB="0" anchor="ctr"/>
                </a:tc>
                <a:tc>
                  <a:txBody>
                    <a:bodyPr/>
                    <a:lstStyle/>
                    <a:p>
                      <a:pPr marL="0" marR="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300" b="1" dirty="0">
                          <a:solidFill>
                            <a:schemeClr val="bg1"/>
                          </a:solidFill>
                        </a:rPr>
                        <a:t>16</a:t>
                      </a:r>
                      <a:endParaRPr lang="en-GB" sz="1300" b="1" dirty="0">
                        <a:solidFill>
                          <a:schemeClr val="bg1"/>
                        </a:solidFill>
                        <a:latin typeface="+mn-lt"/>
                        <a:cs typeface="Arial" panose="020B0604020202020204" pitchFamily="34" charset="0"/>
                      </a:endParaRPr>
                    </a:p>
                  </a:txBody>
                  <a:tcPr marL="51435" marR="51435" marT="25718" marB="25718" anchor="ctr">
                    <a:solidFill>
                      <a:srgbClr val="C00000"/>
                    </a:solidFill>
                  </a:tcPr>
                </a:tc>
                <a:tc>
                  <a:txBody>
                    <a:bodyPr/>
                    <a:lstStyle/>
                    <a:p>
                      <a:pPr marL="171450" indent="-171450">
                        <a:buFont typeface="Wingdings" panose="05000000000000000000" pitchFamily="2" charset="2"/>
                        <a:buChar char="§"/>
                      </a:pPr>
                      <a:r>
                        <a:rPr lang="en-GB" sz="1300" u="none" strike="noStrike" dirty="0">
                          <a:effectLst/>
                        </a:rPr>
                        <a:t>Regular dialogue/reporting around progress takes place between PMO and Project Leads where issues are raised in advance and, if appropriate, escalated to Government &amp; Partnership </a:t>
                      </a:r>
                    </a:p>
                    <a:p>
                      <a:pPr marL="171450" indent="-171450">
                        <a:buFont typeface="Wingdings" panose="05000000000000000000" pitchFamily="2" charset="2"/>
                        <a:buChar char="§"/>
                      </a:pPr>
                      <a:endParaRPr lang="en-GB" sz="1300" u="none" strike="noStrike" dirty="0">
                        <a:effectLst/>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1300" u="none" strike="noStrike" dirty="0">
                          <a:effectLst/>
                        </a:rPr>
                        <a:t>Programme Management reporting in place. Regular meetings with year 3 and 4 projects have been set up to keep regular contact with projects.</a:t>
                      </a:r>
                    </a:p>
                    <a:p>
                      <a:pPr marL="0" indent="0">
                        <a:buFont typeface="Wingdings" panose="05000000000000000000" pitchFamily="2" charset="2"/>
                        <a:buNone/>
                      </a:pPr>
                      <a:endParaRPr lang="en-GB" sz="1300" u="none" strike="noStrike" dirty="0">
                        <a:effectLst/>
                      </a:endParaRPr>
                    </a:p>
                    <a:p>
                      <a:pPr marL="171450" indent="-171450">
                        <a:buFont typeface="Wingdings" panose="05000000000000000000" pitchFamily="2" charset="2"/>
                        <a:buChar char="§"/>
                      </a:pPr>
                      <a:r>
                        <a:rPr lang="en-GB" sz="1300" u="none" strike="noStrike" dirty="0">
                          <a:effectLst/>
                        </a:rPr>
                        <a:t>Management Group and other governance arrangements in place to monitor project development. PMO will escalate any issues relating to individual projects through existing governance arrangements</a:t>
                      </a:r>
                    </a:p>
                    <a:p>
                      <a:pPr marL="171450" indent="-171450">
                        <a:buFont typeface="Wingdings" panose="05000000000000000000" pitchFamily="2" charset="2"/>
                        <a:buChar char="§"/>
                      </a:pPr>
                      <a:endParaRPr lang="en-GB" sz="1300" u="none" strike="noStrike" dirty="0">
                        <a:effectLst/>
                      </a:endParaRPr>
                    </a:p>
                  </a:txBody>
                  <a:tcPr marL="5358" marR="5358" marT="5358" marB="0"/>
                </a:tc>
                <a:tc>
                  <a:txBody>
                    <a:bodyPr/>
                    <a:lstStyle/>
                    <a:p>
                      <a:pPr marL="171450" indent="-171450">
                        <a:buFont typeface="Arial" panose="020B0604020202020204" pitchFamily="34" charset="0"/>
                        <a:buChar char="•"/>
                      </a:pPr>
                      <a:endParaRPr lang="en-GB" sz="1300" b="0" i="0" u="none" strike="noStrike" dirty="0">
                        <a:solidFill>
                          <a:srgbClr val="000000"/>
                        </a:solidFill>
                        <a:effectLst/>
                        <a:latin typeface="+mn-lt"/>
                        <a:cs typeface="Arial" panose="020B0604020202020204" pitchFamily="34" charset="0"/>
                      </a:endParaRPr>
                    </a:p>
                  </a:txBody>
                  <a:tcPr marL="5358" marR="5358" marT="5358" marB="0"/>
                </a:tc>
                <a:extLst>
                  <a:ext uri="{0D108BD9-81ED-4DB2-BD59-A6C34878D82A}">
                    <a16:rowId xmlns:a16="http://schemas.microsoft.com/office/drawing/2014/main" val="998025860"/>
                  </a:ext>
                </a:extLst>
              </a:tr>
            </a:tbl>
          </a:graphicData>
        </a:graphic>
      </p:graphicFrame>
      <p:pic>
        <p:nvPicPr>
          <p:cNvPr id="7" name="Picture 6">
            <a:extLst>
              <a:ext uri="{FF2B5EF4-FFF2-40B4-BE49-F238E27FC236}">
                <a16:creationId xmlns:a16="http://schemas.microsoft.com/office/drawing/2014/main" id="{5903D647-E464-46B2-B0F0-D75286E2D0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56982" y="2026565"/>
            <a:ext cx="446087" cy="452964"/>
          </a:xfrm>
          <a:prstGeom prst="rect">
            <a:avLst/>
          </a:prstGeom>
        </p:spPr>
      </p:pic>
      <p:pic>
        <p:nvPicPr>
          <p:cNvPr id="11" name="Picture 10">
            <a:extLst>
              <a:ext uri="{FF2B5EF4-FFF2-40B4-BE49-F238E27FC236}">
                <a16:creationId xmlns:a16="http://schemas.microsoft.com/office/drawing/2014/main" id="{CE602018-1A1B-4605-8FE7-251BA03EC7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5409" y="3780240"/>
            <a:ext cx="446087" cy="452964"/>
          </a:xfrm>
          <a:prstGeom prst="rect">
            <a:avLst/>
          </a:prstGeom>
        </p:spPr>
      </p:pic>
      <p:sp>
        <p:nvSpPr>
          <p:cNvPr id="9" name="Title 1">
            <a:extLst>
              <a:ext uri="{FF2B5EF4-FFF2-40B4-BE49-F238E27FC236}">
                <a16:creationId xmlns:a16="http://schemas.microsoft.com/office/drawing/2014/main" id="{5D0BB44C-DDF3-497F-933E-4A897AEEDB0F}"/>
              </a:ext>
            </a:extLst>
          </p:cNvPr>
          <p:cNvSpPr txBox="1">
            <a:spLocks/>
          </p:cNvSpPr>
          <p:nvPr/>
        </p:nvSpPr>
        <p:spPr>
          <a:xfrm>
            <a:off x="0" y="-15827"/>
            <a:ext cx="12192000" cy="929892"/>
          </a:xfrm>
          <a:prstGeom prst="rect">
            <a:avLst/>
          </a:prstGeom>
          <a:solidFill>
            <a:schemeClr val="accent2"/>
          </a:solidFill>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GB" sz="3600" b="1" i="0" u="none" strike="noStrike" kern="1200" cap="none" spc="0" normalizeH="0" baseline="0" noProof="0" dirty="0">
                <a:ln>
                  <a:noFill/>
                </a:ln>
                <a:solidFill>
                  <a:prstClr val="white"/>
                </a:solidFill>
                <a:effectLst/>
                <a:uLnTx/>
                <a:uFillTx/>
                <a:latin typeface="Calibri"/>
                <a:ea typeface="+mj-ea"/>
                <a:cs typeface="+mj-cs"/>
              </a:rPr>
              <a:t>Programme Risk Register</a:t>
            </a:r>
          </a:p>
        </p:txBody>
      </p:sp>
      <p:sp>
        <p:nvSpPr>
          <p:cNvPr id="8" name="Rectangle 7">
            <a:extLst>
              <a:ext uri="{FF2B5EF4-FFF2-40B4-BE49-F238E27FC236}">
                <a16:creationId xmlns:a16="http://schemas.microsoft.com/office/drawing/2014/main" id="{1B760984-42F9-42AC-BC9A-58BE2EA78081}"/>
              </a:ext>
            </a:extLst>
          </p:cNvPr>
          <p:cNvSpPr/>
          <p:nvPr/>
        </p:nvSpPr>
        <p:spPr>
          <a:xfrm>
            <a:off x="9237591" y="491799"/>
            <a:ext cx="2680862" cy="276999"/>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alibri"/>
                <a:ea typeface="+mn-ea"/>
                <a:cs typeface="+mn-cs"/>
              </a:rPr>
              <a:t>PMO lead Clare Slater, Project Manager </a:t>
            </a:r>
          </a:p>
        </p:txBody>
      </p:sp>
      <p:pic>
        <p:nvPicPr>
          <p:cNvPr id="12" name="Picture 11">
            <a:extLst>
              <a:ext uri="{FF2B5EF4-FFF2-40B4-BE49-F238E27FC236}">
                <a16:creationId xmlns:a16="http://schemas.microsoft.com/office/drawing/2014/main" id="{314C5C6B-A0FE-4B6F-AA12-23161998045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88234" y="5717453"/>
            <a:ext cx="446087" cy="452964"/>
          </a:xfrm>
          <a:prstGeom prst="rect">
            <a:avLst/>
          </a:prstGeom>
        </p:spPr>
      </p:pic>
    </p:spTree>
    <p:extLst>
      <p:ext uri="{BB962C8B-B14F-4D97-AF65-F5344CB8AC3E}">
        <p14:creationId xmlns:p14="http://schemas.microsoft.com/office/powerpoint/2010/main" val="3107977645"/>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5030892"/>
          </a:xfrm>
        </p:spPr>
        <p:txBody>
          <a:bodyPr>
            <a:normAutofit/>
          </a:bodyPr>
          <a:lstStyle/>
          <a:p>
            <a:br>
              <a:rPr lang="en-GB" dirty="0">
                <a:solidFill>
                  <a:schemeClr val="accent6">
                    <a:lumMod val="75000"/>
                  </a:schemeClr>
                </a:solidFill>
              </a:rPr>
            </a:br>
            <a:r>
              <a:rPr lang="en-GB" dirty="0">
                <a:solidFill>
                  <a:schemeClr val="accent2"/>
                </a:solidFill>
              </a:rPr>
              <a:t>@taycities</a:t>
            </a:r>
            <a:br>
              <a:rPr lang="en-GB" dirty="0">
                <a:solidFill>
                  <a:schemeClr val="accent6">
                    <a:lumMod val="75000"/>
                  </a:schemeClr>
                </a:solidFill>
              </a:rPr>
            </a:br>
            <a:r>
              <a:rPr lang="en-GB" dirty="0">
                <a:hlinkClick r:id="rId3"/>
              </a:rPr>
              <a:t>www.taycities.co.uk</a:t>
            </a:r>
            <a:br>
              <a:rPr lang="en-GB" dirty="0"/>
            </a:br>
            <a:endParaRPr lang="en-GB" dirty="0">
              <a:solidFill>
                <a:schemeClr val="accent6">
                  <a:lumMod val="75000"/>
                </a:schemeClr>
              </a:solidFill>
            </a:endParaRPr>
          </a:p>
        </p:txBody>
      </p:sp>
    </p:spTree>
    <p:extLst>
      <p:ext uri="{BB962C8B-B14F-4D97-AF65-F5344CB8AC3E}">
        <p14:creationId xmlns:p14="http://schemas.microsoft.com/office/powerpoint/2010/main" val="2703017191"/>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F7E8FA9-1B6A-465A-992E-CBC19BECFD2B}"/>
              </a:ext>
            </a:extLst>
          </p:cNvPr>
          <p:cNvSpPr>
            <a:spLocks noGrp="1"/>
          </p:cNvSpPr>
          <p:nvPr>
            <p:ph type="title"/>
          </p:nvPr>
        </p:nvSpPr>
        <p:spPr>
          <a:xfrm>
            <a:off x="-1" y="-29817"/>
            <a:ext cx="12191999" cy="824947"/>
          </a:xfrm>
          <a:solidFill>
            <a:srgbClr val="438086"/>
          </a:solidFill>
        </p:spPr>
        <p:txBody>
          <a:bodyPr>
            <a:noAutofit/>
          </a:bodyPr>
          <a:lstStyle/>
          <a:p>
            <a:r>
              <a:rPr lang="en-GB" sz="3600" b="1" dirty="0">
                <a:solidFill>
                  <a:schemeClr val="bg1"/>
                </a:solidFill>
              </a:rPr>
              <a:t>Deal Programme Timetable</a:t>
            </a:r>
          </a:p>
        </p:txBody>
      </p:sp>
      <p:sp>
        <p:nvSpPr>
          <p:cNvPr id="2" name="Content Placeholder 1">
            <a:extLst>
              <a:ext uri="{FF2B5EF4-FFF2-40B4-BE49-F238E27FC236}">
                <a16:creationId xmlns:a16="http://schemas.microsoft.com/office/drawing/2014/main" id="{D437E3A2-9EFD-4D95-8CE2-64E430592D9A}"/>
              </a:ext>
            </a:extLst>
          </p:cNvPr>
          <p:cNvSpPr>
            <a:spLocks noGrp="1"/>
          </p:cNvSpPr>
          <p:nvPr>
            <p:ph idx="1"/>
          </p:nvPr>
        </p:nvSpPr>
        <p:spPr/>
        <p:txBody>
          <a:bodyPr/>
          <a:lstStyle/>
          <a:p>
            <a:endParaRPr lang="en-GB"/>
          </a:p>
        </p:txBody>
      </p:sp>
      <p:graphicFrame>
        <p:nvGraphicFramePr>
          <p:cNvPr id="10" name="Content Placeholder 3">
            <a:extLst>
              <a:ext uri="{FF2B5EF4-FFF2-40B4-BE49-F238E27FC236}">
                <a16:creationId xmlns:a16="http://schemas.microsoft.com/office/drawing/2014/main" id="{507F8F40-B433-413B-BEE0-1664A6A8822C}"/>
              </a:ext>
            </a:extLst>
          </p:cNvPr>
          <p:cNvGraphicFramePr>
            <a:graphicFrameLocks/>
          </p:cNvGraphicFramePr>
          <p:nvPr>
            <p:extLst/>
          </p:nvPr>
        </p:nvGraphicFramePr>
        <p:xfrm>
          <a:off x="-1" y="773684"/>
          <a:ext cx="12191996" cy="6084316"/>
        </p:xfrm>
        <a:graphic>
          <a:graphicData uri="http://schemas.openxmlformats.org/drawingml/2006/table">
            <a:tbl>
              <a:tblPr firstRow="1" bandRow="1">
                <a:tableStyleId>{5C22544A-7EE6-4342-B048-85BDC9FD1C3A}</a:tableStyleId>
              </a:tblPr>
              <a:tblGrid>
                <a:gridCol w="3634251">
                  <a:extLst>
                    <a:ext uri="{9D8B030D-6E8A-4147-A177-3AD203B41FA5}">
                      <a16:colId xmlns:a16="http://schemas.microsoft.com/office/drawing/2014/main" val="20000"/>
                    </a:ext>
                  </a:extLst>
                </a:gridCol>
                <a:gridCol w="1222535">
                  <a:extLst>
                    <a:ext uri="{9D8B030D-6E8A-4147-A177-3AD203B41FA5}">
                      <a16:colId xmlns:a16="http://schemas.microsoft.com/office/drawing/2014/main" val="2633067513"/>
                    </a:ext>
                  </a:extLst>
                </a:gridCol>
                <a:gridCol w="1222535">
                  <a:extLst>
                    <a:ext uri="{9D8B030D-6E8A-4147-A177-3AD203B41FA5}">
                      <a16:colId xmlns:a16="http://schemas.microsoft.com/office/drawing/2014/main" val="3927331108"/>
                    </a:ext>
                  </a:extLst>
                </a:gridCol>
                <a:gridCol w="1222535">
                  <a:extLst>
                    <a:ext uri="{9D8B030D-6E8A-4147-A177-3AD203B41FA5}">
                      <a16:colId xmlns:a16="http://schemas.microsoft.com/office/drawing/2014/main" val="1375832731"/>
                    </a:ext>
                  </a:extLst>
                </a:gridCol>
                <a:gridCol w="1222535">
                  <a:extLst>
                    <a:ext uri="{9D8B030D-6E8A-4147-A177-3AD203B41FA5}">
                      <a16:colId xmlns:a16="http://schemas.microsoft.com/office/drawing/2014/main" val="2887941090"/>
                    </a:ext>
                  </a:extLst>
                </a:gridCol>
                <a:gridCol w="1222535">
                  <a:extLst>
                    <a:ext uri="{9D8B030D-6E8A-4147-A177-3AD203B41FA5}">
                      <a16:colId xmlns:a16="http://schemas.microsoft.com/office/drawing/2014/main" val="4205400809"/>
                    </a:ext>
                  </a:extLst>
                </a:gridCol>
                <a:gridCol w="1222535">
                  <a:extLst>
                    <a:ext uri="{9D8B030D-6E8A-4147-A177-3AD203B41FA5}">
                      <a16:colId xmlns:a16="http://schemas.microsoft.com/office/drawing/2014/main" val="4015833415"/>
                    </a:ext>
                  </a:extLst>
                </a:gridCol>
                <a:gridCol w="1222535">
                  <a:extLst>
                    <a:ext uri="{9D8B030D-6E8A-4147-A177-3AD203B41FA5}">
                      <a16:colId xmlns:a16="http://schemas.microsoft.com/office/drawing/2014/main" val="2777118819"/>
                    </a:ext>
                  </a:extLst>
                </a:gridCol>
              </a:tblGrid>
              <a:tr h="490366">
                <a:tc>
                  <a:txBody>
                    <a:bodyPr/>
                    <a:lstStyle/>
                    <a:p>
                      <a:r>
                        <a:rPr lang="en-GB" sz="1200" dirty="0">
                          <a:latin typeface="+mn-lt"/>
                        </a:rPr>
                        <a:t>Activity</a:t>
                      </a:r>
                    </a:p>
                  </a:txBody>
                  <a:tcPr marL="44857" marR="44857" marT="22429" marB="22429">
                    <a:lnL w="12700" cmpd="sng">
                      <a:noFill/>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tcPr>
                </a:tc>
                <a:tc>
                  <a:txBody>
                    <a:bodyPr/>
                    <a:lstStyle/>
                    <a:p>
                      <a:pPr algn="ctr"/>
                      <a:r>
                        <a:rPr lang="en-GB" sz="1200" dirty="0">
                          <a:latin typeface="+mn-lt"/>
                        </a:rPr>
                        <a:t>June 2022</a:t>
                      </a:r>
                    </a:p>
                    <a:p>
                      <a:pPr algn="ctr"/>
                      <a:r>
                        <a:rPr lang="en-GB" sz="1200" dirty="0">
                          <a:latin typeface="+mn-lt"/>
                        </a:rPr>
                        <a:t>Joint Committee</a:t>
                      </a:r>
                    </a:p>
                  </a:txBody>
                  <a:tcPr marL="44857" marR="44857" marT="22429" marB="22429">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200" dirty="0">
                          <a:latin typeface="+mn-lt"/>
                        </a:rPr>
                        <a:t>July 2022</a:t>
                      </a:r>
                      <a:endParaRPr lang="en-GB" sz="1200" dirty="0">
                        <a:latin typeface="+mn-lt"/>
                      </a:endParaRPr>
                    </a:p>
                  </a:txBody>
                  <a:tcPr marL="44857" marR="44857" marT="22429" marB="22429">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200" dirty="0">
                          <a:latin typeface="+mn-lt"/>
                        </a:rPr>
                        <a:t>August 2022</a:t>
                      </a:r>
                      <a:endParaRPr lang="en-GB" sz="1200" dirty="0">
                        <a:latin typeface="+mn-lt"/>
                      </a:endParaRPr>
                    </a:p>
                  </a:txBody>
                  <a:tcPr marL="44857" marR="44857" marT="22429" marB="22429">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200" dirty="0">
                          <a:latin typeface="+mn-lt"/>
                        </a:rPr>
                        <a:t>September 2022</a:t>
                      </a:r>
                    </a:p>
                    <a:p>
                      <a:pPr algn="ctr"/>
                      <a:r>
                        <a:rPr lang="en-US" sz="1200" dirty="0">
                          <a:latin typeface="+mn-lt"/>
                        </a:rPr>
                        <a:t>Joint Committee</a:t>
                      </a:r>
                      <a:endParaRPr lang="en-GB" sz="1200" dirty="0">
                        <a:latin typeface="+mn-lt"/>
                      </a:endParaRPr>
                    </a:p>
                  </a:txBody>
                  <a:tcPr marL="44857" marR="44857" marT="22429" marB="22429">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200" dirty="0">
                          <a:latin typeface="+mn-lt"/>
                        </a:rPr>
                        <a:t>October 2022</a:t>
                      </a:r>
                      <a:endParaRPr lang="en-GB" sz="1200" dirty="0">
                        <a:latin typeface="+mn-lt"/>
                      </a:endParaRPr>
                    </a:p>
                  </a:txBody>
                  <a:tcPr marL="44857" marR="44857" marT="22429" marB="22429">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200" dirty="0">
                          <a:latin typeface="+mn-lt"/>
                        </a:rPr>
                        <a:t>November 2022</a:t>
                      </a:r>
                      <a:endParaRPr lang="en-GB" sz="1200" dirty="0">
                        <a:latin typeface="+mn-lt"/>
                      </a:endParaRPr>
                    </a:p>
                  </a:txBody>
                  <a:tcPr marL="44857" marR="44857" marT="22429" marB="22429">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200" dirty="0">
                          <a:latin typeface="+mn-lt"/>
                        </a:rPr>
                        <a:t>December 2022 Joint Committee</a:t>
                      </a:r>
                      <a:endParaRPr lang="en-GB" sz="1200" dirty="0">
                        <a:latin typeface="+mn-lt"/>
                      </a:endParaRPr>
                    </a:p>
                  </a:txBody>
                  <a:tcPr marL="44857" marR="44857" marT="22429" marB="22429">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618502">
                <a:tc>
                  <a:txBody>
                    <a:bodyPr/>
                    <a:lstStyle/>
                    <a:p>
                      <a:pPr algn="l" fontAlgn="ctr"/>
                      <a:r>
                        <a:rPr lang="en-GB" sz="1200" b="1" i="0" u="none" strike="noStrike" dirty="0">
                          <a:solidFill>
                            <a:srgbClr val="000000"/>
                          </a:solidFill>
                          <a:effectLst/>
                          <a:latin typeface="+mn-lt"/>
                        </a:rPr>
                        <a:t>2022/23 Grant Offer Letter</a:t>
                      </a:r>
                      <a:r>
                        <a:rPr lang="en-GB" sz="1200" b="0" i="0" u="none" strike="noStrike" dirty="0">
                          <a:solidFill>
                            <a:srgbClr val="000000"/>
                          </a:solidFill>
                          <a:effectLst/>
                          <a:latin typeface="+mn-lt"/>
                        </a:rPr>
                        <a:t> – Scottish Government have shared a draft. </a:t>
                      </a:r>
                    </a:p>
                  </a:txBody>
                  <a:tcPr marL="44857" marR="44857" marT="22429" marB="22429"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200" dirty="0">
                          <a:solidFill>
                            <a:schemeClr val="bg1"/>
                          </a:solidFill>
                          <a:latin typeface="+mn-lt"/>
                        </a:rPr>
                        <a:t>24</a:t>
                      </a:r>
                      <a:r>
                        <a:rPr lang="en-US" sz="1200" baseline="30000" dirty="0">
                          <a:solidFill>
                            <a:schemeClr val="bg1"/>
                          </a:solidFill>
                          <a:latin typeface="+mn-lt"/>
                        </a:rPr>
                        <a:t>th</a:t>
                      </a:r>
                      <a:r>
                        <a:rPr lang="en-US" sz="1200" dirty="0">
                          <a:solidFill>
                            <a:schemeClr val="bg1"/>
                          </a:solidFill>
                          <a:latin typeface="+mn-lt"/>
                        </a:rPr>
                        <a:t> June 2022</a:t>
                      </a:r>
                      <a:endParaRPr lang="en-GB" sz="12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897794934"/>
                  </a:ext>
                </a:extLst>
              </a:tr>
              <a:tr h="490366">
                <a:tc>
                  <a:txBody>
                    <a:bodyPr/>
                    <a:lstStyle/>
                    <a:p>
                      <a:pPr lvl="0" algn="l" fontAlgn="b"/>
                      <a:r>
                        <a:rPr lang="en-US" sz="1200" b="1" i="0" u="none" strike="noStrike" dirty="0">
                          <a:solidFill>
                            <a:srgbClr val="000000"/>
                          </a:solidFill>
                          <a:effectLst/>
                          <a:latin typeface="+mn-lt"/>
                        </a:rPr>
                        <a:t>Quarterly Performance Report</a:t>
                      </a:r>
                      <a:r>
                        <a:rPr lang="en-US" sz="1200" b="0" i="0" u="none" strike="noStrike" dirty="0">
                          <a:solidFill>
                            <a:srgbClr val="000000"/>
                          </a:solidFill>
                          <a:effectLst/>
                          <a:latin typeface="+mn-lt"/>
                        </a:rPr>
                        <a:t> - financial forecasting and risks</a:t>
                      </a:r>
                      <a:endParaRPr lang="en-GB" sz="1200" b="1" i="0" u="none" strike="noStrike" dirty="0">
                        <a:solidFill>
                          <a:srgbClr val="000000"/>
                        </a:solidFill>
                        <a:effectLst/>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200" dirty="0">
                          <a:solidFill>
                            <a:schemeClr val="bg1"/>
                          </a:solidFill>
                          <a:latin typeface="+mn-lt"/>
                        </a:rPr>
                        <a:t>30</a:t>
                      </a:r>
                      <a:r>
                        <a:rPr lang="en-US" sz="1200" baseline="30000" dirty="0">
                          <a:solidFill>
                            <a:schemeClr val="bg1"/>
                          </a:solidFill>
                          <a:latin typeface="+mn-lt"/>
                        </a:rPr>
                        <a:t>th</a:t>
                      </a:r>
                      <a:r>
                        <a:rPr lang="en-US" sz="1200" dirty="0">
                          <a:solidFill>
                            <a:schemeClr val="bg1"/>
                          </a:solidFill>
                          <a:latin typeface="+mn-lt"/>
                        </a:rPr>
                        <a:t> June 2022</a:t>
                      </a:r>
                      <a:endParaRPr lang="en-GB" sz="12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394BE"/>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200" dirty="0">
                          <a:solidFill>
                            <a:schemeClr val="bg1"/>
                          </a:solidFill>
                          <a:latin typeface="+mn-lt"/>
                        </a:rPr>
                        <a:t>Meeting with Governments</a:t>
                      </a:r>
                      <a:endParaRPr lang="en-GB" sz="12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200" dirty="0">
                          <a:solidFill>
                            <a:schemeClr val="bg1"/>
                          </a:solidFill>
                          <a:latin typeface="+mn-lt"/>
                        </a:rPr>
                        <a:t>30</a:t>
                      </a:r>
                      <a:r>
                        <a:rPr lang="en-US" sz="1200" baseline="30000" dirty="0">
                          <a:solidFill>
                            <a:schemeClr val="bg1"/>
                          </a:solidFill>
                          <a:latin typeface="+mn-lt"/>
                        </a:rPr>
                        <a:t>th</a:t>
                      </a:r>
                      <a:r>
                        <a:rPr lang="en-US" sz="1200" dirty="0">
                          <a:solidFill>
                            <a:schemeClr val="bg1"/>
                          </a:solidFill>
                          <a:latin typeface="+mn-lt"/>
                        </a:rPr>
                        <a:t> September 2022</a:t>
                      </a:r>
                      <a:endParaRPr lang="en-GB" sz="12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394BE"/>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200" dirty="0">
                          <a:solidFill>
                            <a:schemeClr val="bg1"/>
                          </a:solidFill>
                          <a:latin typeface="+mn-lt"/>
                        </a:rPr>
                        <a:t>Meeting with Governments</a:t>
                      </a:r>
                      <a:endParaRPr lang="en-GB" sz="12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200" dirty="0">
                          <a:solidFill>
                            <a:schemeClr val="bg1"/>
                          </a:solidFill>
                          <a:latin typeface="+mn-lt"/>
                        </a:rPr>
                        <a:t>31</a:t>
                      </a:r>
                      <a:r>
                        <a:rPr lang="en-US" sz="1200" baseline="30000" dirty="0">
                          <a:solidFill>
                            <a:schemeClr val="bg1"/>
                          </a:solidFill>
                          <a:latin typeface="+mn-lt"/>
                        </a:rPr>
                        <a:t>st</a:t>
                      </a:r>
                      <a:r>
                        <a:rPr lang="en-US" sz="1200" dirty="0">
                          <a:solidFill>
                            <a:schemeClr val="bg1"/>
                          </a:solidFill>
                          <a:latin typeface="+mn-lt"/>
                        </a:rPr>
                        <a:t> December 2022</a:t>
                      </a:r>
                      <a:endParaRPr lang="en-GB" sz="12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394BE"/>
                    </a:solidFill>
                  </a:tcPr>
                </a:tc>
                <a:extLst>
                  <a:ext uri="{0D108BD9-81ED-4DB2-BD59-A6C34878D82A}">
                    <a16:rowId xmlns:a16="http://schemas.microsoft.com/office/drawing/2014/main" val="3856284267"/>
                  </a:ext>
                </a:extLst>
              </a:tr>
              <a:tr h="708764">
                <a:tc>
                  <a:txBody>
                    <a:bodyPr/>
                    <a:lstStyle/>
                    <a:p>
                      <a:pPr lvl="0" algn="l" fontAlgn="b"/>
                      <a:r>
                        <a:rPr lang="en-GB" sz="1200" b="1" i="0" u="none" strike="noStrike" dirty="0">
                          <a:solidFill>
                            <a:srgbClr val="000000"/>
                          </a:solidFill>
                          <a:effectLst/>
                          <a:latin typeface="+mn-lt"/>
                        </a:rPr>
                        <a:t>Implementation Plan </a:t>
                      </a:r>
                      <a:r>
                        <a:rPr lang="en-GB" sz="1200" b="0" i="0" u="none" strike="noStrike" dirty="0">
                          <a:solidFill>
                            <a:srgbClr val="000000"/>
                          </a:solidFill>
                          <a:effectLst/>
                          <a:latin typeface="+mn-lt"/>
                        </a:rPr>
                        <a:t> - Annual Review of Plan due with Governments by 30</a:t>
                      </a:r>
                      <a:r>
                        <a:rPr lang="en-GB" sz="1200" b="0" i="0" u="none" strike="noStrike" baseline="30000" dirty="0">
                          <a:solidFill>
                            <a:srgbClr val="000000"/>
                          </a:solidFill>
                          <a:effectLst/>
                          <a:latin typeface="+mn-lt"/>
                        </a:rPr>
                        <a:t>th</a:t>
                      </a:r>
                      <a:r>
                        <a:rPr lang="en-GB" sz="1200" b="0" i="0" u="none" strike="noStrike" dirty="0">
                          <a:solidFill>
                            <a:srgbClr val="000000"/>
                          </a:solidFill>
                          <a:effectLst/>
                          <a:latin typeface="+mn-lt"/>
                        </a:rPr>
                        <a:t> June 2022</a:t>
                      </a: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200" dirty="0">
                          <a:solidFill>
                            <a:schemeClr val="bg1"/>
                          </a:solidFill>
                          <a:latin typeface="+mn-lt"/>
                        </a:rPr>
                        <a:t>30</a:t>
                      </a:r>
                      <a:r>
                        <a:rPr lang="en-US" sz="1200" baseline="30000" dirty="0">
                          <a:solidFill>
                            <a:schemeClr val="bg1"/>
                          </a:solidFill>
                          <a:latin typeface="+mn-lt"/>
                        </a:rPr>
                        <a:t>th</a:t>
                      </a:r>
                      <a:r>
                        <a:rPr lang="en-US" sz="1200" dirty="0">
                          <a:solidFill>
                            <a:schemeClr val="bg1"/>
                          </a:solidFill>
                          <a:latin typeface="+mn-lt"/>
                        </a:rPr>
                        <a:t> June 2022 to Govt subject to MG approval</a:t>
                      </a:r>
                      <a:endParaRPr lang="en-GB" sz="12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394BE"/>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200" dirty="0">
                          <a:solidFill>
                            <a:schemeClr val="bg1"/>
                          </a:solidFill>
                          <a:latin typeface="+mn-lt"/>
                        </a:rPr>
                        <a:t>28</a:t>
                      </a:r>
                      <a:r>
                        <a:rPr lang="en-US" sz="1200" baseline="30000" dirty="0">
                          <a:solidFill>
                            <a:schemeClr val="bg1"/>
                          </a:solidFill>
                          <a:latin typeface="+mn-lt"/>
                        </a:rPr>
                        <a:t>th</a:t>
                      </a:r>
                      <a:r>
                        <a:rPr lang="en-US" sz="1200" dirty="0">
                          <a:solidFill>
                            <a:schemeClr val="bg1"/>
                          </a:solidFill>
                          <a:latin typeface="+mn-lt"/>
                        </a:rPr>
                        <a:t> July 2022 </a:t>
                      </a:r>
                    </a:p>
                    <a:p>
                      <a:pPr marL="0" marR="0" lvl="0" indent="0" algn="ctr" defTabSz="342900" rtl="0" eaLnBrk="1" fontAlgn="auto" latinLnBrk="0" hangingPunct="1">
                        <a:lnSpc>
                          <a:spcPct val="100000"/>
                        </a:lnSpc>
                        <a:spcBef>
                          <a:spcPts val="0"/>
                        </a:spcBef>
                        <a:spcAft>
                          <a:spcPts val="0"/>
                        </a:spcAft>
                        <a:buClrTx/>
                        <a:buSzTx/>
                        <a:buFontTx/>
                        <a:buNone/>
                        <a:tabLst/>
                        <a:defRPr/>
                      </a:pPr>
                      <a:r>
                        <a:rPr lang="en-US" sz="1200" dirty="0">
                          <a:solidFill>
                            <a:schemeClr val="bg1"/>
                          </a:solidFill>
                          <a:latin typeface="+mn-lt"/>
                        </a:rPr>
                        <a:t>MG approval</a:t>
                      </a:r>
                      <a:endParaRPr lang="en-GB" sz="12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687099798"/>
                  </a:ext>
                </a:extLst>
              </a:tr>
              <a:tr h="708764">
                <a:tc>
                  <a:txBody>
                    <a:bodyPr/>
                    <a:lstStyle/>
                    <a:p>
                      <a:pPr lvl="0" algn="l" fontAlgn="b"/>
                      <a:r>
                        <a:rPr lang="en-GB" sz="1200" b="1" i="0" u="none" strike="noStrike" dirty="0">
                          <a:solidFill>
                            <a:srgbClr val="000000"/>
                          </a:solidFill>
                          <a:effectLst/>
                          <a:latin typeface="+mn-lt"/>
                        </a:rPr>
                        <a:t>Benefits Realisation Plan - </a:t>
                      </a:r>
                      <a:r>
                        <a:rPr lang="en-GB" sz="1200" b="0" i="0" u="none" strike="noStrike" dirty="0">
                          <a:solidFill>
                            <a:srgbClr val="000000"/>
                          </a:solidFill>
                          <a:effectLst/>
                          <a:latin typeface="+mn-lt"/>
                        </a:rPr>
                        <a:t>continued liaison with all projects to develop Logic Chain Models and Q2/Q4 reporting.</a:t>
                      </a: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200" dirty="0">
                          <a:solidFill>
                            <a:schemeClr val="bg1"/>
                          </a:solidFill>
                          <a:latin typeface="+mn-lt"/>
                        </a:rPr>
                        <a:t>30</a:t>
                      </a:r>
                      <a:r>
                        <a:rPr lang="en-US" sz="1200" baseline="30000" dirty="0">
                          <a:solidFill>
                            <a:schemeClr val="bg1"/>
                          </a:solidFill>
                          <a:latin typeface="+mn-lt"/>
                        </a:rPr>
                        <a:t>th</a:t>
                      </a:r>
                      <a:r>
                        <a:rPr lang="en-US" sz="1200" dirty="0">
                          <a:solidFill>
                            <a:schemeClr val="bg1"/>
                          </a:solidFill>
                          <a:latin typeface="+mn-lt"/>
                        </a:rPr>
                        <a:t> September 2022  reporting</a:t>
                      </a: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394BE"/>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US" sz="12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US" sz="12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US" sz="12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718767913"/>
                  </a:ext>
                </a:extLst>
              </a:tr>
              <a:tr h="708764">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200" b="1" i="0" u="none" strike="noStrike" dirty="0">
                          <a:solidFill>
                            <a:srgbClr val="000000"/>
                          </a:solidFill>
                          <a:effectLst/>
                          <a:latin typeface="+mn-lt"/>
                        </a:rPr>
                        <a:t>Term Forecast </a:t>
                      </a:r>
                      <a:r>
                        <a:rPr lang="en-US" sz="1200" b="0" i="0" u="none" strike="noStrike" dirty="0">
                          <a:solidFill>
                            <a:srgbClr val="000000"/>
                          </a:solidFill>
                          <a:effectLst/>
                          <a:latin typeface="+mn-lt"/>
                        </a:rPr>
                        <a:t>– Q2 and Q4 Grant Offer Letter requirement</a:t>
                      </a:r>
                    </a:p>
                    <a:p>
                      <a:pPr marL="0" marR="0" lvl="0" indent="0" algn="l" defTabSz="457200" rtl="0" eaLnBrk="1" fontAlgn="b" latinLnBrk="0" hangingPunct="1">
                        <a:lnSpc>
                          <a:spcPct val="100000"/>
                        </a:lnSpc>
                        <a:spcBef>
                          <a:spcPts val="0"/>
                        </a:spcBef>
                        <a:spcAft>
                          <a:spcPts val="0"/>
                        </a:spcAft>
                        <a:buClrTx/>
                        <a:buSzTx/>
                        <a:buFontTx/>
                        <a:buNone/>
                        <a:tabLst/>
                        <a:defRPr/>
                      </a:pPr>
                      <a:endParaRPr lang="en-GB" sz="1200" b="1" i="0" u="none" strike="noStrike" dirty="0">
                        <a:solidFill>
                          <a:srgbClr val="000000"/>
                        </a:solidFill>
                        <a:effectLst/>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200" kern="1200" dirty="0">
                          <a:solidFill>
                            <a:schemeClr val="bg1"/>
                          </a:solidFill>
                          <a:latin typeface="+mn-lt"/>
                          <a:ea typeface="+mn-ea"/>
                          <a:cs typeface="+mn-cs"/>
                        </a:rPr>
                        <a:t>31</a:t>
                      </a:r>
                      <a:r>
                        <a:rPr lang="en-US" sz="1200" kern="1200" baseline="30000" dirty="0">
                          <a:solidFill>
                            <a:schemeClr val="bg1"/>
                          </a:solidFill>
                          <a:latin typeface="+mn-lt"/>
                          <a:ea typeface="+mn-ea"/>
                          <a:cs typeface="+mn-cs"/>
                        </a:rPr>
                        <a:t>st</a:t>
                      </a:r>
                      <a:r>
                        <a:rPr lang="en-US" sz="1200" kern="1200" dirty="0">
                          <a:solidFill>
                            <a:schemeClr val="bg1"/>
                          </a:solidFill>
                          <a:latin typeface="+mn-lt"/>
                          <a:ea typeface="+mn-ea"/>
                          <a:cs typeface="+mn-cs"/>
                        </a:rPr>
                        <a:t> August 2022</a:t>
                      </a:r>
                      <a:endParaRPr lang="en-GB" sz="12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394BE"/>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4263248439"/>
                  </a:ext>
                </a:extLst>
              </a:tr>
              <a:tr h="708764">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200" b="1" i="0" u="none" strike="noStrike" dirty="0">
                          <a:solidFill>
                            <a:srgbClr val="000000"/>
                          </a:solidFill>
                          <a:effectLst/>
                          <a:latin typeface="+mn-lt"/>
                        </a:rPr>
                        <a:t>Annual Performance Report </a:t>
                      </a:r>
                      <a:r>
                        <a:rPr lang="en-US" sz="1200" b="0" i="0" u="none" strike="noStrike" dirty="0">
                          <a:solidFill>
                            <a:srgbClr val="000000"/>
                          </a:solidFill>
                          <a:effectLst/>
                          <a:latin typeface="+mn-lt"/>
                        </a:rPr>
                        <a:t>– draft report to be developed ahead of December submission</a:t>
                      </a:r>
                    </a:p>
                    <a:p>
                      <a:pPr marL="0" marR="0" lvl="0" indent="0" algn="l" defTabSz="457200" rtl="0" eaLnBrk="1" fontAlgn="b" latinLnBrk="0" hangingPunct="1">
                        <a:lnSpc>
                          <a:spcPct val="100000"/>
                        </a:lnSpc>
                        <a:spcBef>
                          <a:spcPts val="0"/>
                        </a:spcBef>
                        <a:spcAft>
                          <a:spcPts val="0"/>
                        </a:spcAft>
                        <a:buClrTx/>
                        <a:buSzTx/>
                        <a:buFontTx/>
                        <a:buNone/>
                        <a:tabLst/>
                        <a:defRPr/>
                      </a:pPr>
                      <a:endParaRPr lang="en-GB" sz="1200" b="1" i="0" u="none" strike="noStrike" dirty="0">
                        <a:solidFill>
                          <a:srgbClr val="000000"/>
                        </a:solidFill>
                        <a:effectLst/>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200" kern="1200">
                          <a:solidFill>
                            <a:schemeClr val="bg1"/>
                          </a:solidFill>
                          <a:latin typeface="+mn-lt"/>
                          <a:ea typeface="+mn-ea"/>
                          <a:cs typeface="+mn-cs"/>
                        </a:rPr>
                        <a:t>30</a:t>
                      </a:r>
                      <a:r>
                        <a:rPr lang="en-US" sz="1200" kern="1200" baseline="30000">
                          <a:solidFill>
                            <a:schemeClr val="bg1"/>
                          </a:solidFill>
                          <a:latin typeface="+mn-lt"/>
                          <a:ea typeface="+mn-ea"/>
                          <a:cs typeface="+mn-cs"/>
                        </a:rPr>
                        <a:t>th</a:t>
                      </a:r>
                      <a:r>
                        <a:rPr lang="en-US" sz="1200" kern="1200">
                          <a:solidFill>
                            <a:schemeClr val="bg1"/>
                          </a:solidFill>
                          <a:latin typeface="+mn-lt"/>
                          <a:ea typeface="+mn-ea"/>
                          <a:cs typeface="+mn-cs"/>
                        </a:rPr>
                        <a:t> September 2022 </a:t>
                      </a:r>
                      <a:r>
                        <a:rPr lang="en-US" sz="1200" kern="1200" dirty="0">
                          <a:solidFill>
                            <a:schemeClr val="bg1"/>
                          </a:solidFill>
                          <a:latin typeface="+mn-lt"/>
                          <a:ea typeface="+mn-ea"/>
                          <a:cs typeface="+mn-cs"/>
                        </a:rPr>
                        <a:t>- drafting</a:t>
                      </a:r>
                      <a:endParaRPr lang="en-GB" sz="12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394BE"/>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200" kern="1200" dirty="0">
                          <a:solidFill>
                            <a:schemeClr val="bg1"/>
                          </a:solidFill>
                          <a:latin typeface="+mn-lt"/>
                          <a:ea typeface="+mn-ea"/>
                          <a:cs typeface="+mn-cs"/>
                        </a:rPr>
                        <a:t>15</a:t>
                      </a:r>
                      <a:r>
                        <a:rPr lang="en-US" sz="1200" kern="1200" baseline="30000" dirty="0">
                          <a:solidFill>
                            <a:schemeClr val="bg1"/>
                          </a:solidFill>
                          <a:latin typeface="+mn-lt"/>
                          <a:ea typeface="+mn-ea"/>
                          <a:cs typeface="+mn-cs"/>
                        </a:rPr>
                        <a:t>th</a:t>
                      </a:r>
                      <a:r>
                        <a:rPr lang="en-US" sz="1200" kern="1200" dirty="0">
                          <a:solidFill>
                            <a:schemeClr val="bg1"/>
                          </a:solidFill>
                          <a:latin typeface="+mn-lt"/>
                          <a:ea typeface="+mn-ea"/>
                          <a:cs typeface="+mn-cs"/>
                        </a:rPr>
                        <a:t> December 2022 - submission</a:t>
                      </a:r>
                      <a:endParaRPr lang="en-GB" sz="12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394BE"/>
                    </a:solidFill>
                  </a:tcPr>
                </a:tc>
                <a:extLst>
                  <a:ext uri="{0D108BD9-81ED-4DB2-BD59-A6C34878D82A}">
                    <a16:rowId xmlns:a16="http://schemas.microsoft.com/office/drawing/2014/main" val="2012603806"/>
                  </a:ext>
                </a:extLst>
              </a:tr>
              <a:tr h="477439">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200" b="1" i="0" u="none" strike="noStrike" dirty="0">
                          <a:solidFill>
                            <a:srgbClr val="000000"/>
                          </a:solidFill>
                          <a:effectLst/>
                          <a:latin typeface="+mn-lt"/>
                        </a:rPr>
                        <a:t>Governance/Thematic Board review</a:t>
                      </a:r>
                      <a:endParaRPr lang="en-GB" sz="1200" b="1" i="0" u="none" strike="noStrike" dirty="0">
                        <a:solidFill>
                          <a:srgbClr val="000000"/>
                        </a:solidFill>
                        <a:effectLst/>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200" dirty="0">
                          <a:solidFill>
                            <a:schemeClr val="bg1"/>
                          </a:solidFill>
                          <a:latin typeface="+mn-lt"/>
                        </a:rPr>
                        <a:t>Meetings with TB Chairs</a:t>
                      </a:r>
                      <a:endParaRPr lang="en-GB" sz="12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200" kern="1200" dirty="0">
                          <a:solidFill>
                            <a:schemeClr val="bg1"/>
                          </a:solidFill>
                          <a:latin typeface="+mn-lt"/>
                          <a:ea typeface="+mn-ea"/>
                          <a:cs typeface="+mn-cs"/>
                        </a:rPr>
                        <a:t>September 2022</a:t>
                      </a:r>
                      <a:endParaRPr lang="en-GB" sz="12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394BE"/>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200284939"/>
                  </a:ext>
                </a:extLst>
              </a:tr>
              <a:tr h="501079">
                <a:tc>
                  <a:txBody>
                    <a:bodyPr/>
                    <a:lstStyle/>
                    <a:p>
                      <a:pPr lvl="0" algn="l" fontAlgn="b"/>
                      <a:r>
                        <a:rPr lang="en-GB" sz="1200" b="1" i="0" u="none" strike="noStrike" dirty="0">
                          <a:solidFill>
                            <a:srgbClr val="000000"/>
                          </a:solidFill>
                          <a:effectLst/>
                          <a:latin typeface="+mn-lt"/>
                        </a:rPr>
                        <a:t>Project Owner Events </a:t>
                      </a:r>
                      <a:r>
                        <a:rPr lang="en-GB" sz="1200" b="0" i="0" u="none" strike="noStrike" dirty="0">
                          <a:solidFill>
                            <a:srgbClr val="000000"/>
                          </a:solidFill>
                          <a:effectLst/>
                          <a:latin typeface="+mn-lt"/>
                        </a:rPr>
                        <a:t>- events to update Project/ Programme Owners on key messages and activities </a:t>
                      </a: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kern="1200" dirty="0">
                          <a:solidFill>
                            <a:schemeClr val="bg1"/>
                          </a:solidFill>
                          <a:latin typeface="+mn-lt"/>
                          <a:ea typeface="+mn-ea"/>
                          <a:cs typeface="+mn-cs"/>
                        </a:rPr>
                        <a:t>14</a:t>
                      </a:r>
                      <a:r>
                        <a:rPr lang="en-GB" sz="1200" kern="1200" baseline="30000" dirty="0">
                          <a:solidFill>
                            <a:schemeClr val="bg1"/>
                          </a:solidFill>
                          <a:latin typeface="+mn-lt"/>
                          <a:ea typeface="+mn-ea"/>
                          <a:cs typeface="+mn-cs"/>
                        </a:rPr>
                        <a:t>th</a:t>
                      </a:r>
                      <a:r>
                        <a:rPr lang="en-GB" sz="1200" kern="1200" dirty="0">
                          <a:solidFill>
                            <a:schemeClr val="bg1"/>
                          </a:solidFill>
                          <a:latin typeface="+mn-lt"/>
                          <a:ea typeface="+mn-ea"/>
                          <a:cs typeface="+mn-cs"/>
                        </a:rPr>
                        <a:t> June</a:t>
                      </a: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5C92B5"/>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200" kern="1200" dirty="0">
                          <a:solidFill>
                            <a:schemeClr val="bg1"/>
                          </a:solidFill>
                          <a:latin typeface="+mn-lt"/>
                          <a:ea typeface="+mn-ea"/>
                          <a:cs typeface="+mn-cs"/>
                        </a:rPr>
                        <a:t>Just Five Minute Networking TBC</a:t>
                      </a:r>
                      <a:endParaRPr lang="en-GB" sz="12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5C92B5"/>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963033876"/>
                  </a:ext>
                </a:extLst>
              </a:tr>
              <a:tr h="671508">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GB" sz="1200" b="1" i="0" u="none" strike="noStrike" dirty="0">
                          <a:solidFill>
                            <a:srgbClr val="000000"/>
                          </a:solidFill>
                          <a:effectLst/>
                          <a:latin typeface="+mn-lt"/>
                        </a:rPr>
                        <a:t>Scottish PMO Networking Group </a:t>
                      </a:r>
                      <a:r>
                        <a:rPr lang="en-GB" sz="1200" b="0" i="0" u="none" strike="noStrike" dirty="0">
                          <a:solidFill>
                            <a:srgbClr val="000000"/>
                          </a:solidFill>
                          <a:effectLst/>
                          <a:latin typeface="+mn-lt"/>
                        </a:rPr>
                        <a:t>- chaired and secretariat provided by Tay Cities </a:t>
                      </a: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200" kern="1200" dirty="0">
                          <a:solidFill>
                            <a:schemeClr val="bg1"/>
                          </a:solidFill>
                          <a:latin typeface="+mn-lt"/>
                          <a:ea typeface="+mn-ea"/>
                          <a:cs typeface="+mn-cs"/>
                        </a:rPr>
                        <a:t>Network Meeting 6</a:t>
                      </a:r>
                      <a:r>
                        <a:rPr lang="en-US" sz="1200" kern="1200" baseline="30000" dirty="0">
                          <a:solidFill>
                            <a:schemeClr val="bg1"/>
                          </a:solidFill>
                          <a:latin typeface="+mn-lt"/>
                          <a:ea typeface="+mn-ea"/>
                          <a:cs typeface="+mn-cs"/>
                        </a:rPr>
                        <a:t>th</a:t>
                      </a:r>
                      <a:r>
                        <a:rPr lang="en-US" sz="1200" kern="1200" dirty="0">
                          <a:solidFill>
                            <a:schemeClr val="bg1"/>
                          </a:solidFill>
                          <a:latin typeface="+mn-lt"/>
                          <a:ea typeface="+mn-ea"/>
                          <a:cs typeface="+mn-cs"/>
                        </a:rPr>
                        <a:t> July</a:t>
                      </a:r>
                      <a:endParaRPr lang="en-GB" sz="12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5C92B5"/>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200" kern="1200" dirty="0">
                          <a:solidFill>
                            <a:schemeClr val="bg1"/>
                          </a:solidFill>
                          <a:latin typeface="+mn-lt"/>
                          <a:ea typeface="+mn-ea"/>
                          <a:cs typeface="+mn-cs"/>
                        </a:rPr>
                        <a:t>Network Meeting 31</a:t>
                      </a:r>
                      <a:r>
                        <a:rPr lang="en-US" sz="1200" kern="1200" baseline="30000" dirty="0">
                          <a:solidFill>
                            <a:schemeClr val="bg1"/>
                          </a:solidFill>
                          <a:latin typeface="+mn-lt"/>
                          <a:ea typeface="+mn-ea"/>
                          <a:cs typeface="+mn-cs"/>
                        </a:rPr>
                        <a:t>st</a:t>
                      </a:r>
                      <a:r>
                        <a:rPr lang="en-US" sz="1200" kern="1200" dirty="0">
                          <a:solidFill>
                            <a:schemeClr val="bg1"/>
                          </a:solidFill>
                          <a:latin typeface="+mn-lt"/>
                          <a:ea typeface="+mn-ea"/>
                          <a:cs typeface="+mn-cs"/>
                        </a:rPr>
                        <a:t> August</a:t>
                      </a:r>
                      <a:endParaRPr lang="en-GB" sz="12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5C92B5"/>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200" kern="1200" dirty="0">
                          <a:solidFill>
                            <a:schemeClr val="bg1"/>
                          </a:solidFill>
                          <a:latin typeface="+mn-lt"/>
                          <a:ea typeface="+mn-ea"/>
                          <a:cs typeface="+mn-cs"/>
                        </a:rPr>
                        <a:t>Network Meeting 26</a:t>
                      </a:r>
                      <a:r>
                        <a:rPr lang="en-US" sz="1200" kern="1200" baseline="30000" dirty="0">
                          <a:solidFill>
                            <a:schemeClr val="bg1"/>
                          </a:solidFill>
                          <a:latin typeface="+mn-lt"/>
                          <a:ea typeface="+mn-ea"/>
                          <a:cs typeface="+mn-cs"/>
                        </a:rPr>
                        <a:t>th</a:t>
                      </a:r>
                      <a:r>
                        <a:rPr lang="en-US" sz="1200" kern="1200" dirty="0">
                          <a:solidFill>
                            <a:schemeClr val="bg1"/>
                          </a:solidFill>
                          <a:latin typeface="+mn-lt"/>
                          <a:ea typeface="+mn-ea"/>
                          <a:cs typeface="+mn-cs"/>
                        </a:rPr>
                        <a:t> October </a:t>
                      </a:r>
                      <a:endParaRPr lang="en-GB" sz="12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5C92B5"/>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200" kern="1200" dirty="0">
                          <a:solidFill>
                            <a:schemeClr val="bg1"/>
                          </a:solidFill>
                          <a:latin typeface="+mn-lt"/>
                          <a:ea typeface="+mn-ea"/>
                          <a:cs typeface="+mn-cs"/>
                        </a:rPr>
                        <a:t>Network Meeting 14</a:t>
                      </a:r>
                      <a:r>
                        <a:rPr lang="en-US" sz="1200" kern="1200" baseline="30000" dirty="0">
                          <a:solidFill>
                            <a:schemeClr val="bg1"/>
                          </a:solidFill>
                          <a:latin typeface="+mn-lt"/>
                          <a:ea typeface="+mn-ea"/>
                          <a:cs typeface="+mn-cs"/>
                        </a:rPr>
                        <a:t>th</a:t>
                      </a:r>
                      <a:r>
                        <a:rPr lang="en-US" sz="1200" kern="1200" dirty="0">
                          <a:solidFill>
                            <a:schemeClr val="bg1"/>
                          </a:solidFill>
                          <a:latin typeface="+mn-lt"/>
                          <a:ea typeface="+mn-ea"/>
                          <a:cs typeface="+mn-cs"/>
                        </a:rPr>
                        <a:t> December </a:t>
                      </a:r>
                      <a:endParaRPr lang="en-GB" sz="12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5C92B5"/>
                    </a:solidFill>
                  </a:tcPr>
                </a:tc>
                <a:extLst>
                  <a:ext uri="{0D108BD9-81ED-4DB2-BD59-A6C34878D82A}">
                    <a16:rowId xmlns:a16="http://schemas.microsoft.com/office/drawing/2014/main" val="3740743946"/>
                  </a:ext>
                </a:extLst>
              </a:tr>
            </a:tbl>
          </a:graphicData>
        </a:graphic>
      </p:graphicFrame>
    </p:spTree>
    <p:extLst>
      <p:ext uri="{BB962C8B-B14F-4D97-AF65-F5344CB8AC3E}">
        <p14:creationId xmlns:p14="http://schemas.microsoft.com/office/powerpoint/2010/main" val="485929464"/>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7267E-87CF-442D-BCC7-4BA8F9DC3888}"/>
              </a:ext>
            </a:extLst>
          </p:cNvPr>
          <p:cNvSpPr>
            <a:spLocks noGrp="1"/>
          </p:cNvSpPr>
          <p:nvPr>
            <p:ph type="title"/>
          </p:nvPr>
        </p:nvSpPr>
        <p:spPr>
          <a:xfrm>
            <a:off x="1" y="0"/>
            <a:ext cx="12192000" cy="967903"/>
          </a:xfrm>
          <a:solidFill>
            <a:schemeClr val="accent2"/>
          </a:solidFill>
        </p:spPr>
        <p:txBody>
          <a:bodyPr>
            <a:noAutofit/>
          </a:bodyPr>
          <a:lstStyle/>
          <a:p>
            <a:r>
              <a:rPr lang="en-GB" sz="3600" b="1" dirty="0">
                <a:solidFill>
                  <a:schemeClr val="bg1"/>
                </a:solidFill>
              </a:rPr>
              <a:t>Capital Business Cases with Joint Committee Approval </a:t>
            </a:r>
          </a:p>
        </p:txBody>
      </p:sp>
      <p:graphicFrame>
        <p:nvGraphicFramePr>
          <p:cNvPr id="5" name="Table 4">
            <a:extLst>
              <a:ext uri="{FF2B5EF4-FFF2-40B4-BE49-F238E27FC236}">
                <a16:creationId xmlns:a16="http://schemas.microsoft.com/office/drawing/2014/main" id="{77FFB069-CB67-416D-A2E7-7AF767F884BE}"/>
              </a:ext>
            </a:extLst>
          </p:cNvPr>
          <p:cNvGraphicFramePr>
            <a:graphicFrameLocks noGrp="1"/>
          </p:cNvGraphicFramePr>
          <p:nvPr>
            <p:extLst/>
          </p:nvPr>
        </p:nvGraphicFramePr>
        <p:xfrm>
          <a:off x="2" y="967902"/>
          <a:ext cx="12191999" cy="5890098"/>
        </p:xfrm>
        <a:graphic>
          <a:graphicData uri="http://schemas.openxmlformats.org/drawingml/2006/table">
            <a:tbl>
              <a:tblPr firstRow="1" bandRow="1">
                <a:tableStyleId>{5C22544A-7EE6-4342-B048-85BDC9FD1C3A}</a:tableStyleId>
              </a:tblPr>
              <a:tblGrid>
                <a:gridCol w="7048270">
                  <a:extLst>
                    <a:ext uri="{9D8B030D-6E8A-4147-A177-3AD203B41FA5}">
                      <a16:colId xmlns:a16="http://schemas.microsoft.com/office/drawing/2014/main" val="4190530201"/>
                    </a:ext>
                  </a:extLst>
                </a:gridCol>
                <a:gridCol w="3237646">
                  <a:extLst>
                    <a:ext uri="{9D8B030D-6E8A-4147-A177-3AD203B41FA5}">
                      <a16:colId xmlns:a16="http://schemas.microsoft.com/office/drawing/2014/main" val="2221330097"/>
                    </a:ext>
                  </a:extLst>
                </a:gridCol>
                <a:gridCol w="1906083">
                  <a:extLst>
                    <a:ext uri="{9D8B030D-6E8A-4147-A177-3AD203B41FA5}">
                      <a16:colId xmlns:a16="http://schemas.microsoft.com/office/drawing/2014/main" val="3805196238"/>
                    </a:ext>
                  </a:extLst>
                </a:gridCol>
              </a:tblGrid>
              <a:tr h="844480">
                <a:tc>
                  <a:txBody>
                    <a:bodyPr/>
                    <a:lstStyle/>
                    <a:p>
                      <a:pPr algn="l">
                        <a:lnSpc>
                          <a:spcPct val="100000"/>
                        </a:lnSpc>
                      </a:pPr>
                      <a:r>
                        <a:rPr lang="en-GB" sz="1600" b="1" dirty="0">
                          <a:solidFill>
                            <a:schemeClr val="bg1"/>
                          </a:solidFill>
                        </a:rPr>
                        <a:t>Project Reference and Name </a:t>
                      </a:r>
                      <a:endParaRPr lang="en-GB" sz="1600" b="1" baseline="0" dirty="0">
                        <a:solidFill>
                          <a:schemeClr val="bg1"/>
                        </a:solidFill>
                      </a:endParaRPr>
                    </a:p>
                  </a:txBody>
                  <a:tcPr marL="76577" marR="76577" marT="38289" marB="38289" anchor="ctr">
                    <a:solidFill>
                      <a:srgbClr val="53548A"/>
                    </a:solidFill>
                  </a:tcPr>
                </a:tc>
                <a:tc>
                  <a:txBody>
                    <a:bodyPr/>
                    <a:lstStyle/>
                    <a:p>
                      <a:pPr algn="ctr">
                        <a:lnSpc>
                          <a:spcPct val="100000"/>
                        </a:lnSpc>
                      </a:pPr>
                      <a:r>
                        <a:rPr lang="en-US" sz="1600" b="1" dirty="0">
                          <a:solidFill>
                            <a:schemeClr val="bg1"/>
                          </a:solidFill>
                        </a:rPr>
                        <a:t>Approved by Govts</a:t>
                      </a:r>
                      <a:endParaRPr lang="en-GB" sz="1600" b="1" dirty="0">
                        <a:solidFill>
                          <a:schemeClr val="bg1"/>
                        </a:solidFill>
                      </a:endParaRPr>
                    </a:p>
                  </a:txBody>
                  <a:tcPr marL="76577" marR="76577" marT="38289" marB="38289" anchor="ctr"/>
                </a:tc>
                <a:tc>
                  <a:txBody>
                    <a:bodyPr/>
                    <a:lstStyle/>
                    <a:p>
                      <a:pPr algn="ctr">
                        <a:lnSpc>
                          <a:spcPct val="100000"/>
                        </a:lnSpc>
                      </a:pPr>
                      <a:r>
                        <a:rPr lang="en-GB" sz="1600" b="1" dirty="0">
                          <a:solidFill>
                            <a:schemeClr val="bg1"/>
                          </a:solidFill>
                        </a:rPr>
                        <a:t>Approval by Joint Committee</a:t>
                      </a:r>
                    </a:p>
                  </a:txBody>
                  <a:tcPr marL="76577" marR="76577" marT="38289" marB="38289" anchor="ctr"/>
                </a:tc>
                <a:extLst>
                  <a:ext uri="{0D108BD9-81ED-4DB2-BD59-A6C34878D82A}">
                    <a16:rowId xmlns:a16="http://schemas.microsoft.com/office/drawing/2014/main" val="2773247665"/>
                  </a:ext>
                </a:extLst>
              </a:tr>
              <a:tr h="364495">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TCD014 Eden Campus</a:t>
                      </a:r>
                    </a:p>
                  </a:txBody>
                  <a:tcPr marL="76577" marR="76577" marT="38289" marB="38289" anchor="ctr"/>
                </a:tc>
                <a:tc>
                  <a:txBody>
                    <a:bodyPr/>
                    <a:lstStyle/>
                    <a:p>
                      <a:pPr algn="ctr" fontAlgn="ctr">
                        <a:lnSpc>
                          <a:spcPct val="100000"/>
                        </a:lnSpc>
                      </a:pPr>
                      <a:r>
                        <a:rPr lang="en-GB" sz="1500" b="0" i="0" u="none" strike="noStrike" dirty="0">
                          <a:solidFill>
                            <a:srgbClr val="000000"/>
                          </a:solidFill>
                          <a:effectLst/>
                          <a:latin typeface="Calibri" panose="020F0502020204030204" pitchFamily="34" charset="0"/>
                        </a:rPr>
                        <a:t>03/09/2020</a:t>
                      </a:r>
                    </a:p>
                  </a:txBody>
                  <a:tcPr marL="76577" marR="76577" marT="38289" marB="38289" anchor="ctr"/>
                </a:tc>
                <a:tc>
                  <a:txBody>
                    <a:bodyPr/>
                    <a:lstStyle/>
                    <a:p>
                      <a:pPr algn="ctr" fontAlgn="ctr">
                        <a:lnSpc>
                          <a:spcPct val="100000"/>
                        </a:lnSpc>
                      </a:pPr>
                      <a:r>
                        <a:rPr lang="en-GB" sz="1500" b="0" i="0" u="none" strike="noStrike" dirty="0">
                          <a:solidFill>
                            <a:srgbClr val="000000"/>
                          </a:solidFill>
                          <a:effectLst/>
                          <a:latin typeface="Calibri" panose="020F0502020204030204" pitchFamily="34" charset="0"/>
                        </a:rPr>
                        <a:t>21/08/2020 </a:t>
                      </a:r>
                    </a:p>
                  </a:txBody>
                  <a:tcPr marL="76577" marR="76577" marT="38289" marB="38289" anchor="ctr"/>
                </a:tc>
                <a:extLst>
                  <a:ext uri="{0D108BD9-81ED-4DB2-BD59-A6C34878D82A}">
                    <a16:rowId xmlns:a16="http://schemas.microsoft.com/office/drawing/2014/main" val="3056013294"/>
                  </a:ext>
                </a:extLst>
              </a:tr>
              <a:tr h="364495">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TCD021 Regional  Culture and Tourism Investment </a:t>
                      </a:r>
                      <a:r>
                        <a:rPr lang="en-GB" sz="1500" b="1" i="0" u="none" strike="noStrike" dirty="0">
                          <a:solidFill>
                            <a:srgbClr val="000000"/>
                          </a:solidFill>
                          <a:effectLst/>
                          <a:latin typeface="Calibri" panose="020F0502020204030204" pitchFamily="34" charset="0"/>
                        </a:rPr>
                        <a:t>Programme </a:t>
                      </a:r>
                    </a:p>
                  </a:txBody>
                  <a:tcPr marL="76577" marR="76577" marT="38289" marB="38289" anchor="ctr"/>
                </a:tc>
                <a:tc>
                  <a:txBody>
                    <a:bodyPr/>
                    <a:lstStyle/>
                    <a:p>
                      <a:pPr algn="ctr" fontAlgn="ctr">
                        <a:lnSpc>
                          <a:spcPct val="100000"/>
                        </a:lnSpc>
                      </a:pPr>
                      <a:r>
                        <a:rPr lang="en-GB" sz="1500" b="0" i="0" u="none" strike="noStrike" dirty="0">
                          <a:solidFill>
                            <a:srgbClr val="000000"/>
                          </a:solidFill>
                          <a:effectLst/>
                          <a:latin typeface="Calibri" panose="020F0502020204030204" pitchFamily="34" charset="0"/>
                        </a:rPr>
                        <a:t>08/04/2020</a:t>
                      </a:r>
                    </a:p>
                  </a:txBody>
                  <a:tcPr marL="76577" marR="76577" marT="38289" marB="38289" anchor="ctr"/>
                </a:tc>
                <a:tc>
                  <a:txBody>
                    <a:bodyPr/>
                    <a:lstStyle/>
                    <a:p>
                      <a:pPr algn="ctr" fontAlgn="ctr">
                        <a:lnSpc>
                          <a:spcPct val="100000"/>
                        </a:lnSpc>
                      </a:pPr>
                      <a:r>
                        <a:rPr lang="en-GB" sz="1500" b="0" i="0" u="none" strike="noStrike" dirty="0">
                          <a:solidFill>
                            <a:srgbClr val="000000"/>
                          </a:solidFill>
                          <a:effectLst/>
                          <a:latin typeface="Calibri" panose="020F0502020204030204" pitchFamily="34" charset="0"/>
                        </a:rPr>
                        <a:t>19/06/2020</a:t>
                      </a:r>
                    </a:p>
                  </a:txBody>
                  <a:tcPr marL="76577" marR="76577" marT="38289" marB="38289" anchor="ctr"/>
                </a:tc>
                <a:extLst>
                  <a:ext uri="{0D108BD9-81ED-4DB2-BD59-A6C34878D82A}">
                    <a16:rowId xmlns:a16="http://schemas.microsoft.com/office/drawing/2014/main" val="3341910955"/>
                  </a:ext>
                </a:extLst>
              </a:tr>
              <a:tr h="364495">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TCD021 (a) Hospitalfield</a:t>
                      </a:r>
                    </a:p>
                  </a:txBody>
                  <a:tcPr marL="76577" marR="76577" marT="38289" marB="38289" anchor="ctr"/>
                </a:tc>
                <a:tc>
                  <a:txBody>
                    <a:bodyPr/>
                    <a:lstStyle/>
                    <a:p>
                      <a:pPr algn="ctr" fontAlgn="ctr">
                        <a:lnSpc>
                          <a:spcPct val="100000"/>
                        </a:lnSpc>
                      </a:pPr>
                      <a:r>
                        <a:rPr lang="en-GB" sz="1500" b="0" i="0" u="none" strike="noStrike" dirty="0">
                          <a:solidFill>
                            <a:srgbClr val="000000"/>
                          </a:solidFill>
                          <a:effectLst/>
                          <a:latin typeface="Calibri" panose="020F0502020204030204" pitchFamily="34" charset="0"/>
                        </a:rPr>
                        <a:t>Not required</a:t>
                      </a:r>
                    </a:p>
                  </a:txBody>
                  <a:tcPr marL="76577" marR="76577" marT="38289" marB="38289" anchor="ctr"/>
                </a:tc>
                <a:tc>
                  <a:txBody>
                    <a:bodyPr/>
                    <a:lstStyle/>
                    <a:p>
                      <a:pPr algn="ctr" fontAlgn="ctr">
                        <a:lnSpc>
                          <a:spcPct val="100000"/>
                        </a:lnSpc>
                      </a:pPr>
                      <a:r>
                        <a:rPr lang="en-GB" sz="1500" b="0" i="0" u="none" strike="noStrike" dirty="0">
                          <a:solidFill>
                            <a:srgbClr val="000000"/>
                          </a:solidFill>
                          <a:effectLst/>
                          <a:latin typeface="Calibri" panose="020F0502020204030204" pitchFamily="34" charset="0"/>
                        </a:rPr>
                        <a:t>17/07/2020</a:t>
                      </a:r>
                    </a:p>
                  </a:txBody>
                  <a:tcPr marL="76577" marR="76577" marT="38289" marB="38289" anchor="ctr"/>
                </a:tc>
                <a:extLst>
                  <a:ext uri="{0D108BD9-81ED-4DB2-BD59-A6C34878D82A}">
                    <a16:rowId xmlns:a16="http://schemas.microsoft.com/office/drawing/2014/main" val="1618613994"/>
                  </a:ext>
                </a:extLst>
              </a:tr>
              <a:tr h="364495">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TCD016 Growing the Tay Cities Biomedical Cluster </a:t>
                      </a:r>
                    </a:p>
                  </a:txBody>
                  <a:tcPr marL="76577" marR="76577" marT="38289" marB="38289" anchor="ctr"/>
                </a:tc>
                <a:tc>
                  <a:txBody>
                    <a:bodyPr/>
                    <a:lstStyle/>
                    <a:p>
                      <a:pPr algn="ctr" fontAlgn="ctr">
                        <a:lnSpc>
                          <a:spcPct val="100000"/>
                        </a:lnSpc>
                      </a:pPr>
                      <a:r>
                        <a:rPr lang="en-GB" sz="1500" b="0" i="0" u="none" strike="noStrike" dirty="0">
                          <a:solidFill>
                            <a:srgbClr val="000000"/>
                          </a:solidFill>
                          <a:effectLst/>
                          <a:latin typeface="Calibri" panose="020F0502020204030204" pitchFamily="34" charset="0"/>
                        </a:rPr>
                        <a:t>20/11/2020</a:t>
                      </a:r>
                    </a:p>
                  </a:txBody>
                  <a:tcPr marL="76577" marR="76577" marT="38289" marB="38289" anchor="ctr"/>
                </a:tc>
                <a:tc>
                  <a:txBody>
                    <a:bodyPr/>
                    <a:lstStyle/>
                    <a:p>
                      <a:pPr algn="ctr" fontAlgn="ctr">
                        <a:lnSpc>
                          <a:spcPct val="100000"/>
                        </a:lnSpc>
                      </a:pPr>
                      <a:r>
                        <a:rPr lang="en-GB" sz="1500" b="0" i="0" u="none" strike="noStrike" dirty="0">
                          <a:solidFill>
                            <a:srgbClr val="000000"/>
                          </a:solidFill>
                          <a:effectLst/>
                          <a:latin typeface="Calibri" panose="020F0502020204030204" pitchFamily="34" charset="0"/>
                        </a:rPr>
                        <a:t>19/02/2021</a:t>
                      </a:r>
                    </a:p>
                  </a:txBody>
                  <a:tcPr marL="76577" marR="76577" marT="38289" marB="38289" anchor="ctr"/>
                </a:tc>
                <a:extLst>
                  <a:ext uri="{0D108BD9-81ED-4DB2-BD59-A6C34878D82A}">
                    <a16:rowId xmlns:a16="http://schemas.microsoft.com/office/drawing/2014/main" val="2503437942"/>
                  </a:ext>
                </a:extLst>
              </a:tr>
              <a:tr h="364495">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TDC012 Angus </a:t>
                      </a:r>
                      <a:r>
                        <a:rPr lang="en-GB" sz="1500" b="1" i="0" u="none" strike="noStrike" dirty="0">
                          <a:solidFill>
                            <a:srgbClr val="000000"/>
                          </a:solidFill>
                          <a:effectLst/>
                          <a:latin typeface="Calibri" panose="020F0502020204030204" pitchFamily="34" charset="0"/>
                        </a:rPr>
                        <a:t>Fund </a:t>
                      </a:r>
                    </a:p>
                  </a:txBody>
                  <a:tcPr marL="76577" marR="76577" marT="38289" marB="38289" anchor="ctr"/>
                </a:tc>
                <a:tc>
                  <a:txBody>
                    <a:bodyPr/>
                    <a:lstStyle/>
                    <a:p>
                      <a:pPr algn="ctr" fontAlgn="ctr">
                        <a:lnSpc>
                          <a:spcPct val="100000"/>
                        </a:lnSpc>
                      </a:pPr>
                      <a:r>
                        <a:rPr lang="en-GB" sz="1500" b="0" i="0" u="none" strike="noStrike" dirty="0">
                          <a:solidFill>
                            <a:srgbClr val="000000"/>
                          </a:solidFill>
                          <a:effectLst/>
                          <a:latin typeface="Calibri" panose="020F0502020204030204" pitchFamily="34" charset="0"/>
                        </a:rPr>
                        <a:t>24/09/2020</a:t>
                      </a:r>
                    </a:p>
                  </a:txBody>
                  <a:tcPr marL="76577" marR="76577" marT="38289" marB="38289" anchor="ctr"/>
                </a:tc>
                <a:tc>
                  <a:txBody>
                    <a:bodyPr/>
                    <a:lstStyle/>
                    <a:p>
                      <a:pPr algn="ctr" fontAlgn="ctr">
                        <a:lnSpc>
                          <a:spcPct val="100000"/>
                        </a:lnSpc>
                      </a:pPr>
                      <a:r>
                        <a:rPr lang="en-GB" sz="1500" b="0" i="0" u="none" strike="noStrike" dirty="0">
                          <a:solidFill>
                            <a:srgbClr val="000000"/>
                          </a:solidFill>
                          <a:effectLst/>
                          <a:latin typeface="Calibri" panose="020F0502020204030204" pitchFamily="34" charset="0"/>
                        </a:rPr>
                        <a:t>19/02/2021</a:t>
                      </a:r>
                    </a:p>
                  </a:txBody>
                  <a:tcPr marL="76577" marR="76577" marT="38289" marB="38289" anchor="ctr"/>
                </a:tc>
                <a:extLst>
                  <a:ext uri="{0D108BD9-81ED-4DB2-BD59-A6C34878D82A}">
                    <a16:rowId xmlns:a16="http://schemas.microsoft.com/office/drawing/2014/main" val="2496850472"/>
                  </a:ext>
                </a:extLst>
              </a:tr>
              <a:tr h="364495">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TCD010 Advanced Plant Growth Centre </a:t>
                      </a:r>
                    </a:p>
                  </a:txBody>
                  <a:tcPr marL="76577" marR="76577" marT="38289" marB="38289" anchor="ctr"/>
                </a:tc>
                <a:tc>
                  <a:txBody>
                    <a:bodyPr/>
                    <a:lstStyle/>
                    <a:p>
                      <a:pPr algn="ctr" fontAlgn="ctr">
                        <a:lnSpc>
                          <a:spcPct val="100000"/>
                        </a:lnSpc>
                      </a:pPr>
                      <a:r>
                        <a:rPr lang="en-GB" sz="1500" b="0" i="0" u="none" strike="noStrike" dirty="0">
                          <a:solidFill>
                            <a:srgbClr val="000000"/>
                          </a:solidFill>
                          <a:effectLst/>
                          <a:latin typeface="Calibri" panose="020F0502020204030204" pitchFamily="34" charset="0"/>
                        </a:rPr>
                        <a:t>10/03/2021</a:t>
                      </a:r>
                    </a:p>
                  </a:txBody>
                  <a:tcPr marL="76577" marR="76577" marT="38289" marB="38289" anchor="ctr"/>
                </a:tc>
                <a:tc>
                  <a:txBody>
                    <a:bodyPr/>
                    <a:lstStyle/>
                    <a:p>
                      <a:pPr algn="ctr" fontAlgn="ctr">
                        <a:lnSpc>
                          <a:spcPct val="100000"/>
                        </a:lnSpc>
                      </a:pPr>
                      <a:r>
                        <a:rPr lang="en-GB" sz="1500" b="0" i="0" u="none" strike="noStrike" dirty="0">
                          <a:solidFill>
                            <a:srgbClr val="000000"/>
                          </a:solidFill>
                          <a:effectLst/>
                          <a:latin typeface="Calibri" panose="020F0502020204030204" pitchFamily="34" charset="0"/>
                        </a:rPr>
                        <a:t>19/03/2021</a:t>
                      </a:r>
                    </a:p>
                  </a:txBody>
                  <a:tcPr marL="76577" marR="76577" marT="38289" marB="38289" anchor="ctr"/>
                </a:tc>
                <a:extLst>
                  <a:ext uri="{0D108BD9-81ED-4DB2-BD59-A6C34878D82A}">
                    <a16:rowId xmlns:a16="http://schemas.microsoft.com/office/drawing/2014/main" val="1507399631"/>
                  </a:ext>
                </a:extLst>
              </a:tr>
              <a:tr h="364495">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TCD011 International Barley Hub </a:t>
                      </a:r>
                    </a:p>
                  </a:txBody>
                  <a:tcPr marL="76577" marR="76577" marT="38289" marB="38289" anchor="ctr"/>
                </a:tc>
                <a:tc>
                  <a:txBody>
                    <a:bodyPr/>
                    <a:lstStyle/>
                    <a:p>
                      <a:pPr algn="ctr" fontAlgn="ctr">
                        <a:lnSpc>
                          <a:spcPct val="100000"/>
                        </a:lnSpc>
                      </a:pPr>
                      <a:r>
                        <a:rPr lang="en-GB" sz="1500" b="0" i="0" u="none" strike="noStrike" dirty="0">
                          <a:solidFill>
                            <a:srgbClr val="000000"/>
                          </a:solidFill>
                          <a:effectLst/>
                          <a:latin typeface="Calibri" panose="020F0502020204030204" pitchFamily="34" charset="0"/>
                        </a:rPr>
                        <a:t>10/03/2021</a:t>
                      </a:r>
                    </a:p>
                  </a:txBody>
                  <a:tcPr marL="76577" marR="76577" marT="38289" marB="38289" anchor="ctr"/>
                </a:tc>
                <a:tc>
                  <a:txBody>
                    <a:bodyPr/>
                    <a:lstStyle/>
                    <a:p>
                      <a:pPr marL="0" marR="0" lvl="0" indent="0" algn="ctr" defTabSz="457189"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19/03/2021</a:t>
                      </a:r>
                    </a:p>
                  </a:txBody>
                  <a:tcPr marL="76577" marR="76577" marT="38289" marB="38289" anchor="ctr"/>
                </a:tc>
                <a:extLst>
                  <a:ext uri="{0D108BD9-81ED-4DB2-BD59-A6C34878D82A}">
                    <a16:rowId xmlns:a16="http://schemas.microsoft.com/office/drawing/2014/main" val="1138982391"/>
                  </a:ext>
                </a:extLst>
              </a:tr>
              <a:tr h="364495">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TCD017 Perth Cultural Transformation (City Hall) </a:t>
                      </a:r>
                    </a:p>
                  </a:txBody>
                  <a:tcPr marL="76577" marR="76577" marT="38289" marB="38289" anchor="ctr"/>
                </a:tc>
                <a:tc>
                  <a:txBody>
                    <a:bodyPr/>
                    <a:lstStyle/>
                    <a:p>
                      <a:pPr algn="ctr" fontAlgn="ctr">
                        <a:lnSpc>
                          <a:spcPct val="100000"/>
                        </a:lnSpc>
                      </a:pPr>
                      <a:r>
                        <a:rPr lang="en-GB" sz="1500" b="0" i="0" u="none" strike="noStrike" dirty="0">
                          <a:solidFill>
                            <a:srgbClr val="000000"/>
                          </a:solidFill>
                          <a:effectLst/>
                          <a:latin typeface="Calibri" panose="020F0502020204030204" pitchFamily="34" charset="0"/>
                        </a:rPr>
                        <a:t>17/02/2021</a:t>
                      </a:r>
                    </a:p>
                  </a:txBody>
                  <a:tcPr marL="76577" marR="76577" marT="38289" marB="38289" anchor="ctr"/>
                </a:tc>
                <a:tc>
                  <a:txBody>
                    <a:bodyPr/>
                    <a:lstStyle/>
                    <a:p>
                      <a:pPr marL="0" marR="0" lvl="0" indent="0" algn="ctr" defTabSz="457189"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19/03/2021</a:t>
                      </a:r>
                    </a:p>
                  </a:txBody>
                  <a:tcPr marL="76577" marR="76577" marT="38289" marB="38289" anchor="ctr"/>
                </a:tc>
                <a:extLst>
                  <a:ext uri="{0D108BD9-81ED-4DB2-BD59-A6C34878D82A}">
                    <a16:rowId xmlns:a16="http://schemas.microsoft.com/office/drawing/2014/main" val="572314785"/>
                  </a:ext>
                </a:extLst>
              </a:tr>
              <a:tr h="354943">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TCD021 (b) Discovery Point</a:t>
                      </a:r>
                    </a:p>
                  </a:txBody>
                  <a:tcPr marL="68580" marR="68580" marT="34290" marB="34290" anchor="ctr"/>
                </a:tc>
                <a:tc>
                  <a:txBody>
                    <a:bodyPr/>
                    <a:lstStyle/>
                    <a:p>
                      <a:pPr algn="ctr" fontAlgn="ctr">
                        <a:lnSpc>
                          <a:spcPct val="100000"/>
                        </a:lnSpc>
                      </a:pPr>
                      <a:r>
                        <a:rPr lang="en-GB" sz="1500" b="0" i="0" u="none" strike="noStrike" dirty="0">
                          <a:solidFill>
                            <a:srgbClr val="000000"/>
                          </a:solidFill>
                          <a:effectLst/>
                          <a:latin typeface="Calibri" panose="020F0502020204030204" pitchFamily="34" charset="0"/>
                        </a:rPr>
                        <a:t>Not required</a:t>
                      </a:r>
                    </a:p>
                  </a:txBody>
                  <a:tcPr marL="68580" marR="68580" marT="34290" marB="3429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23/04/2021</a:t>
                      </a:r>
                    </a:p>
                  </a:txBody>
                  <a:tcPr marL="68580" marR="68580" marT="34290" marB="34290" anchor="ctr"/>
                </a:tc>
                <a:extLst>
                  <a:ext uri="{0D108BD9-81ED-4DB2-BD59-A6C34878D82A}">
                    <a16:rowId xmlns:a16="http://schemas.microsoft.com/office/drawing/2014/main" val="2961958328"/>
                  </a:ext>
                </a:extLst>
              </a:tr>
              <a:tr h="354943">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TCD013 cyberQuarter</a:t>
                      </a:r>
                    </a:p>
                  </a:txBody>
                  <a:tcPr marL="68580" marR="68580" marT="34290" marB="34290" anchor="ctr"/>
                </a:tc>
                <a:tc>
                  <a:txBody>
                    <a:bodyPr/>
                    <a:lstStyle/>
                    <a:p>
                      <a:pPr algn="ctr" fontAlgn="ctr">
                        <a:lnSpc>
                          <a:spcPct val="100000"/>
                        </a:lnSpc>
                      </a:pPr>
                      <a:r>
                        <a:rPr lang="en-GB" sz="1500" b="0" i="0" u="none" strike="noStrike" dirty="0">
                          <a:solidFill>
                            <a:srgbClr val="000000"/>
                          </a:solidFill>
                          <a:effectLst/>
                          <a:latin typeface="Calibri" panose="020F0502020204030204" pitchFamily="34" charset="0"/>
                        </a:rPr>
                        <a:t>24/05/2021</a:t>
                      </a:r>
                    </a:p>
                  </a:txBody>
                  <a:tcPr marL="68580" marR="68580" marT="34290" marB="3429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18/06/2021</a:t>
                      </a:r>
                    </a:p>
                  </a:txBody>
                  <a:tcPr marL="68580" marR="68580" marT="34290" marB="34290" anchor="ctr"/>
                </a:tc>
                <a:extLst>
                  <a:ext uri="{0D108BD9-81ED-4DB2-BD59-A6C34878D82A}">
                    <a16:rowId xmlns:a16="http://schemas.microsoft.com/office/drawing/2014/main" val="1505355851"/>
                  </a:ext>
                </a:extLst>
              </a:tr>
              <a:tr h="354943">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TCD005 &amp; TCD006 Rural Angus and Rural Perth and Kinross Highspeed Broadband</a:t>
                      </a:r>
                    </a:p>
                  </a:txBody>
                  <a:tcPr marL="68580" marR="68580" marT="34290" marB="34290" anchor="ctr"/>
                </a:tc>
                <a:tc>
                  <a:txBody>
                    <a:bodyPr/>
                    <a:lstStyle/>
                    <a:p>
                      <a:pPr algn="ctr" fontAlgn="ctr">
                        <a:lnSpc>
                          <a:spcPct val="100000"/>
                        </a:lnSpc>
                      </a:pPr>
                      <a:r>
                        <a:rPr lang="en-GB" sz="1500" b="0" i="0" u="none" strike="noStrike" dirty="0">
                          <a:solidFill>
                            <a:srgbClr val="000000"/>
                          </a:solidFill>
                          <a:effectLst/>
                          <a:latin typeface="Calibri" panose="020F0502020204030204" pitchFamily="34" charset="0"/>
                        </a:rPr>
                        <a:t>13/05/2021</a:t>
                      </a:r>
                    </a:p>
                  </a:txBody>
                  <a:tcPr marL="68580" marR="68580" marT="34290" marB="3429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18/06/2021</a:t>
                      </a:r>
                    </a:p>
                  </a:txBody>
                  <a:tcPr marL="68580" marR="68580" marT="34290" marB="34290" anchor="ctr"/>
                </a:tc>
                <a:extLst>
                  <a:ext uri="{0D108BD9-81ED-4DB2-BD59-A6C34878D82A}">
                    <a16:rowId xmlns:a16="http://schemas.microsoft.com/office/drawing/2014/main" val="3625154175"/>
                  </a:ext>
                </a:extLst>
              </a:tr>
              <a:tr h="354943">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TCD007 5G Digital Testbeds</a:t>
                      </a:r>
                    </a:p>
                  </a:txBody>
                  <a:tcPr marL="68580" marR="68580" marT="34290" marB="34290" anchor="ctr"/>
                </a:tc>
                <a:tc>
                  <a:txBody>
                    <a:bodyPr/>
                    <a:lstStyle/>
                    <a:p>
                      <a:pPr algn="ctr" fontAlgn="ctr">
                        <a:lnSpc>
                          <a:spcPct val="100000"/>
                        </a:lnSpc>
                      </a:pPr>
                      <a:r>
                        <a:rPr lang="en-GB" sz="1500" b="0" i="0" u="none" strike="noStrike" dirty="0">
                          <a:solidFill>
                            <a:srgbClr val="000000"/>
                          </a:solidFill>
                          <a:effectLst/>
                          <a:latin typeface="Calibri" panose="020F0502020204030204" pitchFamily="34" charset="0"/>
                        </a:rPr>
                        <a:t>21/12/2021</a:t>
                      </a:r>
                    </a:p>
                  </a:txBody>
                  <a:tcPr marL="68580" marR="68580" marT="34290" marB="3429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17/09/2021</a:t>
                      </a:r>
                    </a:p>
                  </a:txBody>
                  <a:tcPr marL="68580" marR="68580" marT="34290" marB="34290" anchor="ctr"/>
                </a:tc>
                <a:extLst>
                  <a:ext uri="{0D108BD9-81ED-4DB2-BD59-A6C34878D82A}">
                    <a16:rowId xmlns:a16="http://schemas.microsoft.com/office/drawing/2014/main" val="1260225102"/>
                  </a:ext>
                </a:extLst>
              </a:tr>
              <a:tr h="354943">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TCD029 Stretch Dome Simulator</a:t>
                      </a:r>
                    </a:p>
                  </a:txBody>
                  <a:tcPr marL="68580" marR="68580" marT="34290" marB="34290" anchor="ctr"/>
                </a:tc>
                <a:tc>
                  <a:txBody>
                    <a:bodyPr/>
                    <a:lstStyle/>
                    <a:p>
                      <a:pPr algn="ctr" fontAlgn="ctr">
                        <a:lnSpc>
                          <a:spcPct val="100000"/>
                        </a:lnSpc>
                      </a:pPr>
                      <a:r>
                        <a:rPr lang="en-GB" sz="1500" b="0" i="0" u="none" strike="noStrike" dirty="0">
                          <a:solidFill>
                            <a:srgbClr val="000000"/>
                          </a:solidFill>
                          <a:effectLst/>
                          <a:latin typeface="Calibri" panose="020F0502020204030204" pitchFamily="34" charset="0"/>
                        </a:rPr>
                        <a:t>26/08/2021</a:t>
                      </a:r>
                    </a:p>
                  </a:txBody>
                  <a:tcPr marL="68580" marR="68580" marT="34290" marB="3429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10/12/2021</a:t>
                      </a:r>
                    </a:p>
                  </a:txBody>
                  <a:tcPr marL="68580" marR="68580" marT="34290" marB="34290" anchor="ctr"/>
                </a:tc>
                <a:extLst>
                  <a:ext uri="{0D108BD9-81ED-4DB2-BD59-A6C34878D82A}">
                    <a16:rowId xmlns:a16="http://schemas.microsoft.com/office/drawing/2014/main" val="3316055628"/>
                  </a:ext>
                </a:extLst>
              </a:tr>
              <a:tr h="354943">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TCD025 Tay Cities Engineering Partnership </a:t>
                      </a:r>
                    </a:p>
                  </a:txBody>
                  <a:tcPr marL="68580" marR="68580" marT="34290" marB="34290" anchor="ctr"/>
                </a:tc>
                <a:tc>
                  <a:txBody>
                    <a:bodyPr/>
                    <a:lstStyle/>
                    <a:p>
                      <a:pPr algn="ctr" fontAlgn="ctr">
                        <a:lnSpc>
                          <a:spcPct val="100000"/>
                        </a:lnSpc>
                      </a:pPr>
                      <a:r>
                        <a:rPr lang="en-GB" sz="1500" b="0" i="0" u="none" strike="noStrike" dirty="0">
                          <a:solidFill>
                            <a:srgbClr val="000000"/>
                          </a:solidFill>
                          <a:effectLst/>
                          <a:latin typeface="Calibri" panose="020F0502020204030204" pitchFamily="34" charset="0"/>
                        </a:rPr>
                        <a:t>15/02/2022</a:t>
                      </a:r>
                    </a:p>
                  </a:txBody>
                  <a:tcPr marL="68580" marR="68580" marT="34290" marB="3429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11/03/2022</a:t>
                      </a:r>
                    </a:p>
                  </a:txBody>
                  <a:tcPr marL="68580" marR="68580" marT="34290" marB="34290" anchor="ctr"/>
                </a:tc>
                <a:extLst>
                  <a:ext uri="{0D108BD9-81ED-4DB2-BD59-A6C34878D82A}">
                    <a16:rowId xmlns:a16="http://schemas.microsoft.com/office/drawing/2014/main" val="4102356150"/>
                  </a:ext>
                </a:extLst>
              </a:tr>
            </a:tbl>
          </a:graphicData>
        </a:graphic>
      </p:graphicFrame>
    </p:spTree>
    <p:extLst>
      <p:ext uri="{BB962C8B-B14F-4D97-AF65-F5344CB8AC3E}">
        <p14:creationId xmlns:p14="http://schemas.microsoft.com/office/powerpoint/2010/main" val="2060958250"/>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7267E-87CF-442D-BCC7-4BA8F9DC3888}"/>
              </a:ext>
            </a:extLst>
          </p:cNvPr>
          <p:cNvSpPr>
            <a:spLocks noGrp="1"/>
          </p:cNvSpPr>
          <p:nvPr>
            <p:ph type="title"/>
          </p:nvPr>
        </p:nvSpPr>
        <p:spPr>
          <a:xfrm>
            <a:off x="1" y="0"/>
            <a:ext cx="12192000" cy="967903"/>
          </a:xfrm>
          <a:solidFill>
            <a:schemeClr val="accent2"/>
          </a:solidFill>
        </p:spPr>
        <p:txBody>
          <a:bodyPr>
            <a:noAutofit/>
          </a:bodyPr>
          <a:lstStyle/>
          <a:p>
            <a:r>
              <a:rPr lang="en-GB" sz="3600" b="1" dirty="0">
                <a:solidFill>
                  <a:schemeClr val="bg1"/>
                </a:solidFill>
              </a:rPr>
              <a:t>Revenue Business Cases with Joint Committee Approval </a:t>
            </a:r>
          </a:p>
        </p:txBody>
      </p:sp>
      <p:graphicFrame>
        <p:nvGraphicFramePr>
          <p:cNvPr id="5" name="Table 4">
            <a:extLst>
              <a:ext uri="{FF2B5EF4-FFF2-40B4-BE49-F238E27FC236}">
                <a16:creationId xmlns:a16="http://schemas.microsoft.com/office/drawing/2014/main" id="{77FFB069-CB67-416D-A2E7-7AF767F884BE}"/>
              </a:ext>
            </a:extLst>
          </p:cNvPr>
          <p:cNvGraphicFramePr>
            <a:graphicFrameLocks noGrp="1"/>
          </p:cNvGraphicFramePr>
          <p:nvPr>
            <p:extLst/>
          </p:nvPr>
        </p:nvGraphicFramePr>
        <p:xfrm>
          <a:off x="2" y="967903"/>
          <a:ext cx="12191999" cy="3051805"/>
        </p:xfrm>
        <a:graphic>
          <a:graphicData uri="http://schemas.openxmlformats.org/drawingml/2006/table">
            <a:tbl>
              <a:tblPr firstRow="1" bandRow="1">
                <a:tableStyleId>{5C22544A-7EE6-4342-B048-85BDC9FD1C3A}</a:tableStyleId>
              </a:tblPr>
              <a:tblGrid>
                <a:gridCol w="7048270">
                  <a:extLst>
                    <a:ext uri="{9D8B030D-6E8A-4147-A177-3AD203B41FA5}">
                      <a16:colId xmlns:a16="http://schemas.microsoft.com/office/drawing/2014/main" val="4190530201"/>
                    </a:ext>
                  </a:extLst>
                </a:gridCol>
                <a:gridCol w="3237646">
                  <a:extLst>
                    <a:ext uri="{9D8B030D-6E8A-4147-A177-3AD203B41FA5}">
                      <a16:colId xmlns:a16="http://schemas.microsoft.com/office/drawing/2014/main" val="2221330097"/>
                    </a:ext>
                  </a:extLst>
                </a:gridCol>
                <a:gridCol w="1906083">
                  <a:extLst>
                    <a:ext uri="{9D8B030D-6E8A-4147-A177-3AD203B41FA5}">
                      <a16:colId xmlns:a16="http://schemas.microsoft.com/office/drawing/2014/main" val="3805196238"/>
                    </a:ext>
                  </a:extLst>
                </a:gridCol>
              </a:tblGrid>
              <a:tr h="940687">
                <a:tc>
                  <a:txBody>
                    <a:bodyPr/>
                    <a:lstStyle/>
                    <a:p>
                      <a:pPr algn="l">
                        <a:lnSpc>
                          <a:spcPct val="100000"/>
                        </a:lnSpc>
                      </a:pPr>
                      <a:r>
                        <a:rPr lang="en-GB" sz="1600" b="1" dirty="0">
                          <a:solidFill>
                            <a:schemeClr val="bg1"/>
                          </a:solidFill>
                        </a:rPr>
                        <a:t>Project Reference and Name </a:t>
                      </a:r>
                      <a:endParaRPr lang="en-GB" sz="1600" b="1" baseline="0" dirty="0">
                        <a:solidFill>
                          <a:schemeClr val="bg1"/>
                        </a:solidFill>
                      </a:endParaRPr>
                    </a:p>
                  </a:txBody>
                  <a:tcPr marL="76577" marR="76577" marT="38289" marB="38289" anchor="ctr">
                    <a:solidFill>
                      <a:srgbClr val="53548A"/>
                    </a:solidFill>
                  </a:tcPr>
                </a:tc>
                <a:tc>
                  <a:txBody>
                    <a:bodyPr/>
                    <a:lstStyle/>
                    <a:p>
                      <a:pPr algn="ctr">
                        <a:lnSpc>
                          <a:spcPct val="100000"/>
                        </a:lnSpc>
                      </a:pPr>
                      <a:r>
                        <a:rPr lang="en-US" sz="1600" b="1" dirty="0">
                          <a:solidFill>
                            <a:schemeClr val="bg1"/>
                          </a:solidFill>
                        </a:rPr>
                        <a:t> Approved by Govts</a:t>
                      </a:r>
                      <a:endParaRPr lang="en-GB" sz="1600" b="1" dirty="0">
                        <a:solidFill>
                          <a:schemeClr val="bg1"/>
                        </a:solidFill>
                      </a:endParaRPr>
                    </a:p>
                  </a:txBody>
                  <a:tcPr marL="76577" marR="76577" marT="38289" marB="38289" anchor="ctr"/>
                </a:tc>
                <a:tc>
                  <a:txBody>
                    <a:bodyPr/>
                    <a:lstStyle/>
                    <a:p>
                      <a:pPr algn="ctr">
                        <a:lnSpc>
                          <a:spcPct val="100000"/>
                        </a:lnSpc>
                      </a:pPr>
                      <a:r>
                        <a:rPr lang="en-GB" sz="1600" b="1" dirty="0">
                          <a:solidFill>
                            <a:schemeClr val="bg1"/>
                          </a:solidFill>
                        </a:rPr>
                        <a:t>Approval by Joint Committee</a:t>
                      </a:r>
                    </a:p>
                  </a:txBody>
                  <a:tcPr marL="76577" marR="76577" marT="38289" marB="38289" anchor="ctr"/>
                </a:tc>
                <a:extLst>
                  <a:ext uri="{0D108BD9-81ED-4DB2-BD59-A6C34878D82A}">
                    <a16:rowId xmlns:a16="http://schemas.microsoft.com/office/drawing/2014/main" val="2773247665"/>
                  </a:ext>
                </a:extLst>
              </a:tr>
              <a:tr h="308990">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TCD002 Dundee Airport Investment (Revenue) </a:t>
                      </a:r>
                    </a:p>
                    <a:p>
                      <a:pPr marL="0" marR="0" lvl="0" indent="0" algn="l" defTabSz="457200" rtl="0" eaLnBrk="1" fontAlgn="ctr" latinLnBrk="0" hangingPunct="1">
                        <a:lnSpc>
                          <a:spcPct val="100000"/>
                        </a:lnSpc>
                        <a:spcBef>
                          <a:spcPts val="0"/>
                        </a:spcBef>
                        <a:spcAft>
                          <a:spcPts val="0"/>
                        </a:spcAft>
                        <a:buClrTx/>
                        <a:buSzTx/>
                        <a:buFontTx/>
                        <a:buNone/>
                        <a:tabLst/>
                        <a:defRPr/>
                      </a:pPr>
                      <a:endParaRPr lang="en-GB" sz="1500" b="0" i="0" u="none" strike="noStrike" dirty="0">
                        <a:solidFill>
                          <a:srgbClr val="000000"/>
                        </a:solidFill>
                        <a:effectLst/>
                        <a:latin typeface="Calibri" panose="020F0502020204030204" pitchFamily="34" charset="0"/>
                      </a:endParaRPr>
                    </a:p>
                  </a:txBody>
                  <a:tcPr marL="76577" marR="76577" marT="38289" marB="38289" anchor="ctr"/>
                </a:tc>
                <a:tc>
                  <a:txBody>
                    <a:bodyPr/>
                    <a:lstStyle/>
                    <a:p>
                      <a:pPr algn="ctr" fontAlgn="ctr">
                        <a:lnSpc>
                          <a:spcPct val="100000"/>
                        </a:lnSpc>
                      </a:pPr>
                      <a:r>
                        <a:rPr lang="en-GB" sz="1500" b="0" i="0" u="none" strike="noStrike" dirty="0">
                          <a:solidFill>
                            <a:srgbClr val="000000"/>
                          </a:solidFill>
                          <a:effectLst/>
                          <a:latin typeface="Calibri" panose="020F0502020204030204" pitchFamily="34" charset="0"/>
                        </a:rPr>
                        <a:t>12/11/2020</a:t>
                      </a:r>
                    </a:p>
                  </a:txBody>
                  <a:tcPr marL="76577" marR="76577" marT="38289" marB="38289" anchor="ctr"/>
                </a:tc>
                <a:tc>
                  <a:txBody>
                    <a:bodyPr/>
                    <a:lstStyle/>
                    <a:p>
                      <a:pPr algn="ctr" fontAlgn="ctr">
                        <a:lnSpc>
                          <a:spcPct val="100000"/>
                        </a:lnSpc>
                      </a:pPr>
                      <a:r>
                        <a:rPr lang="en-GB" sz="1500" b="0" i="0" u="none" strike="noStrike" dirty="0">
                          <a:solidFill>
                            <a:srgbClr val="000000"/>
                          </a:solidFill>
                          <a:effectLst/>
                          <a:latin typeface="Calibri" panose="020F0502020204030204" pitchFamily="34" charset="0"/>
                        </a:rPr>
                        <a:t>19/02/2021</a:t>
                      </a:r>
                    </a:p>
                  </a:txBody>
                  <a:tcPr marL="76577" marR="76577" marT="38289" marB="38289" anchor="ctr"/>
                </a:tc>
                <a:extLst>
                  <a:ext uri="{0D108BD9-81ED-4DB2-BD59-A6C34878D82A}">
                    <a16:rowId xmlns:a16="http://schemas.microsoft.com/office/drawing/2014/main" val="92164133"/>
                  </a:ext>
                </a:extLst>
              </a:tr>
              <a:tr h="382921">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TCD024 Regional Skills &amp; Employability Development </a:t>
                      </a:r>
                      <a:r>
                        <a:rPr lang="en-GB" sz="1500" b="1" i="0" u="none" strike="noStrike" dirty="0">
                          <a:solidFill>
                            <a:srgbClr val="000000"/>
                          </a:solidFill>
                          <a:effectLst/>
                          <a:latin typeface="Calibri" panose="020F0502020204030204" pitchFamily="34" charset="0"/>
                        </a:rPr>
                        <a:t>Programme</a:t>
                      </a:r>
                    </a:p>
                    <a:p>
                      <a:pPr marL="0" marR="0" lvl="0" indent="0" algn="l" defTabSz="457200" rtl="0" eaLnBrk="1" fontAlgn="ctr" latinLnBrk="0" hangingPunct="1">
                        <a:lnSpc>
                          <a:spcPct val="100000"/>
                        </a:lnSpc>
                        <a:spcBef>
                          <a:spcPts val="0"/>
                        </a:spcBef>
                        <a:spcAft>
                          <a:spcPts val="0"/>
                        </a:spcAft>
                        <a:buClrTx/>
                        <a:buSzTx/>
                        <a:buFontTx/>
                        <a:buNone/>
                        <a:tabLst/>
                        <a:defRPr/>
                      </a:pPr>
                      <a:endParaRPr lang="en-GB" sz="1500" b="1" i="0" u="none" strike="noStrike" dirty="0">
                        <a:solidFill>
                          <a:srgbClr val="000000"/>
                        </a:solidFill>
                        <a:effectLst/>
                        <a:latin typeface="Calibri" panose="020F0502020204030204" pitchFamily="34" charset="0"/>
                      </a:endParaRPr>
                    </a:p>
                  </a:txBody>
                  <a:tcPr marL="68580" marR="68580" marT="34290" marB="34290" anchor="ctr"/>
                </a:tc>
                <a:tc>
                  <a:txBody>
                    <a:bodyPr/>
                    <a:lstStyle/>
                    <a:p>
                      <a:pPr algn="ctr" fontAlgn="ctr">
                        <a:lnSpc>
                          <a:spcPct val="100000"/>
                        </a:lnSpc>
                      </a:pPr>
                      <a:r>
                        <a:rPr lang="en-GB" sz="1500" b="0" i="0" u="none" strike="noStrike" dirty="0">
                          <a:solidFill>
                            <a:srgbClr val="000000"/>
                          </a:solidFill>
                          <a:effectLst/>
                          <a:latin typeface="Calibri" panose="020F0502020204030204" pitchFamily="34" charset="0"/>
                        </a:rPr>
                        <a:t>26/01/2022</a:t>
                      </a:r>
                    </a:p>
                  </a:txBody>
                  <a:tcPr marL="68580" marR="68580" marT="34290" marB="3429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11/03/2022</a:t>
                      </a:r>
                    </a:p>
                  </a:txBody>
                  <a:tcPr marL="68580" marR="68580" marT="34290" marB="34290" anchor="ctr"/>
                </a:tc>
                <a:extLst>
                  <a:ext uri="{0D108BD9-81ED-4DB2-BD59-A6C34878D82A}">
                    <a16:rowId xmlns:a16="http://schemas.microsoft.com/office/drawing/2014/main" val="2688848785"/>
                  </a:ext>
                </a:extLst>
              </a:tr>
              <a:tr h="382921">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US" sz="1500" b="0" i="0" u="none" strike="noStrike" dirty="0">
                          <a:solidFill>
                            <a:srgbClr val="000000"/>
                          </a:solidFill>
                          <a:effectLst/>
                          <a:latin typeface="Calibri" panose="020F0502020204030204" pitchFamily="34" charset="0"/>
                        </a:rPr>
                        <a:t>TCD024(a) Skills Programme Manager Post</a:t>
                      </a:r>
                    </a:p>
                    <a:p>
                      <a:pPr marL="0" marR="0" lvl="0" indent="0" algn="l" defTabSz="457200" rtl="0" eaLnBrk="1" fontAlgn="ctr" latinLnBrk="0" hangingPunct="1">
                        <a:lnSpc>
                          <a:spcPct val="100000"/>
                        </a:lnSpc>
                        <a:spcBef>
                          <a:spcPts val="0"/>
                        </a:spcBef>
                        <a:spcAft>
                          <a:spcPts val="0"/>
                        </a:spcAft>
                        <a:buClrTx/>
                        <a:buSzTx/>
                        <a:buFontTx/>
                        <a:buNone/>
                        <a:tabLst/>
                        <a:defRPr/>
                      </a:pPr>
                      <a:endParaRPr lang="en-GB" sz="1500" b="0" i="0" u="none" strike="noStrike" dirty="0">
                        <a:solidFill>
                          <a:srgbClr val="000000"/>
                        </a:solidFill>
                        <a:effectLst/>
                        <a:latin typeface="Calibri" panose="020F0502020204030204" pitchFamily="34" charset="0"/>
                      </a:endParaRPr>
                    </a:p>
                  </a:txBody>
                  <a:tcPr marL="68580" marR="68580" marT="34290" marB="34290" anchor="ctr"/>
                </a:tc>
                <a:tc>
                  <a:txBody>
                    <a:bodyPr/>
                    <a:lstStyle/>
                    <a:p>
                      <a:pPr algn="ctr" fontAlgn="ctr">
                        <a:lnSpc>
                          <a:spcPct val="100000"/>
                        </a:lnSpc>
                      </a:pPr>
                      <a:r>
                        <a:rPr lang="en-US" sz="1500" b="0" i="0" u="none" strike="noStrike" dirty="0">
                          <a:solidFill>
                            <a:srgbClr val="000000"/>
                          </a:solidFill>
                          <a:effectLst/>
                          <a:latin typeface="Calibri" panose="020F0502020204030204" pitchFamily="34" charset="0"/>
                        </a:rPr>
                        <a:t>26/01/2022</a:t>
                      </a:r>
                      <a:endParaRPr lang="en-GB" sz="1500" b="0" i="0" u="none" strike="noStrike" dirty="0">
                        <a:solidFill>
                          <a:srgbClr val="000000"/>
                        </a:solidFill>
                        <a:effectLst/>
                        <a:latin typeface="Calibri" panose="020F0502020204030204" pitchFamily="34" charset="0"/>
                      </a:endParaRPr>
                    </a:p>
                  </a:txBody>
                  <a:tcPr marL="68580" marR="68580" marT="34290" marB="3429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500" b="0" i="0" u="none" strike="noStrike" dirty="0">
                          <a:solidFill>
                            <a:srgbClr val="000000"/>
                          </a:solidFill>
                          <a:effectLst/>
                          <a:latin typeface="Calibri" panose="020F0502020204030204" pitchFamily="34" charset="0"/>
                        </a:rPr>
                        <a:t>11/03/2022</a:t>
                      </a:r>
                      <a:endParaRPr lang="en-GB" sz="1500" b="0" i="0" u="none" strike="noStrike" dirty="0">
                        <a:solidFill>
                          <a:srgbClr val="000000"/>
                        </a:solidFill>
                        <a:effectLst/>
                        <a:latin typeface="Calibri" panose="020F0502020204030204" pitchFamily="34" charset="0"/>
                      </a:endParaRPr>
                    </a:p>
                  </a:txBody>
                  <a:tcPr marL="68580" marR="68580" marT="34290" marB="34290" anchor="ctr"/>
                </a:tc>
                <a:extLst>
                  <a:ext uri="{0D108BD9-81ED-4DB2-BD59-A6C34878D82A}">
                    <a16:rowId xmlns:a16="http://schemas.microsoft.com/office/drawing/2014/main" val="1198460498"/>
                  </a:ext>
                </a:extLst>
              </a:tr>
              <a:tr h="300892">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TCD025 Tay Cities Engineering Partnership</a:t>
                      </a:r>
                    </a:p>
                    <a:p>
                      <a:pPr marL="0" marR="0" lvl="0" indent="0" algn="l" defTabSz="457200" rtl="0" eaLnBrk="1" fontAlgn="ctr" latinLnBrk="0" hangingPunct="1">
                        <a:lnSpc>
                          <a:spcPct val="100000"/>
                        </a:lnSpc>
                        <a:spcBef>
                          <a:spcPts val="0"/>
                        </a:spcBef>
                        <a:spcAft>
                          <a:spcPts val="0"/>
                        </a:spcAft>
                        <a:buClrTx/>
                        <a:buSzTx/>
                        <a:buFontTx/>
                        <a:buNone/>
                        <a:tabLst/>
                        <a:defRPr/>
                      </a:pPr>
                      <a:endParaRPr lang="en-GB" sz="1500" b="0" i="0" u="none" strike="noStrike" dirty="0">
                        <a:solidFill>
                          <a:srgbClr val="000000"/>
                        </a:solidFill>
                        <a:effectLst/>
                        <a:latin typeface="Calibri" panose="020F0502020204030204" pitchFamily="34" charset="0"/>
                      </a:endParaRPr>
                    </a:p>
                  </a:txBody>
                  <a:tcPr marL="68580" marR="68580" marT="34290" marB="34290" anchor="ctr"/>
                </a:tc>
                <a:tc>
                  <a:txBody>
                    <a:bodyPr/>
                    <a:lstStyle/>
                    <a:p>
                      <a:pPr algn="ctr" fontAlgn="ctr">
                        <a:lnSpc>
                          <a:spcPct val="100000"/>
                        </a:lnSpc>
                      </a:pPr>
                      <a:r>
                        <a:rPr lang="en-GB" sz="1500" b="0" i="0" u="none" strike="noStrike" dirty="0">
                          <a:solidFill>
                            <a:srgbClr val="000000"/>
                          </a:solidFill>
                          <a:effectLst/>
                          <a:latin typeface="Calibri" panose="020F0502020204030204" pitchFamily="34" charset="0"/>
                        </a:rPr>
                        <a:t>15/02/2022</a:t>
                      </a:r>
                    </a:p>
                  </a:txBody>
                  <a:tcPr marL="68580" marR="68580" marT="34290" marB="3429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11/03/2022</a:t>
                      </a:r>
                    </a:p>
                  </a:txBody>
                  <a:tcPr marL="68580" marR="68580" marT="34290" marB="34290" anchor="ctr"/>
                </a:tc>
                <a:extLst>
                  <a:ext uri="{0D108BD9-81ED-4DB2-BD59-A6C34878D82A}">
                    <a16:rowId xmlns:a16="http://schemas.microsoft.com/office/drawing/2014/main" val="4102356150"/>
                  </a:ext>
                </a:extLst>
              </a:tr>
            </a:tbl>
          </a:graphicData>
        </a:graphic>
      </p:graphicFrame>
    </p:spTree>
    <p:extLst>
      <p:ext uri="{BB962C8B-B14F-4D97-AF65-F5344CB8AC3E}">
        <p14:creationId xmlns:p14="http://schemas.microsoft.com/office/powerpoint/2010/main" val="2502674603"/>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3F4CEB07-8998-4E1B-A33D-63BC0CC34F1A}"/>
              </a:ext>
            </a:extLst>
          </p:cNvPr>
          <p:cNvSpPr txBox="1">
            <a:spLocks/>
          </p:cNvSpPr>
          <p:nvPr/>
        </p:nvSpPr>
        <p:spPr>
          <a:xfrm>
            <a:off x="1" y="1"/>
            <a:ext cx="12192000" cy="886690"/>
          </a:xfrm>
          <a:prstGeom prst="rect">
            <a:avLst/>
          </a:prstGeom>
          <a:solidFill>
            <a:schemeClr val="accent2"/>
          </a:solidFill>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GB" sz="3600" b="1" i="0" u="none" strike="noStrike" kern="1200" cap="none" spc="0" normalizeH="0" baseline="0" noProof="0" dirty="0">
                <a:ln>
                  <a:noFill/>
                </a:ln>
                <a:solidFill>
                  <a:prstClr val="white"/>
                </a:solidFill>
                <a:effectLst/>
                <a:uLnTx/>
                <a:uFillTx/>
                <a:latin typeface="Calibri"/>
                <a:ea typeface="+mj-ea"/>
                <a:cs typeface="+mj-cs"/>
              </a:rPr>
              <a:t>Year 3 Business Case Timetable - Capital</a:t>
            </a:r>
          </a:p>
        </p:txBody>
      </p:sp>
      <p:graphicFrame>
        <p:nvGraphicFramePr>
          <p:cNvPr id="10" name="Content Placeholder 3">
            <a:extLst>
              <a:ext uri="{FF2B5EF4-FFF2-40B4-BE49-F238E27FC236}">
                <a16:creationId xmlns:a16="http://schemas.microsoft.com/office/drawing/2014/main" id="{507F8F40-B433-413B-BEE0-1664A6A8822C}"/>
              </a:ext>
            </a:extLst>
          </p:cNvPr>
          <p:cNvGraphicFramePr>
            <a:graphicFrameLocks/>
          </p:cNvGraphicFramePr>
          <p:nvPr>
            <p:extLst/>
          </p:nvPr>
        </p:nvGraphicFramePr>
        <p:xfrm>
          <a:off x="4" y="754611"/>
          <a:ext cx="12191998" cy="4840300"/>
        </p:xfrm>
        <a:graphic>
          <a:graphicData uri="http://schemas.openxmlformats.org/drawingml/2006/table">
            <a:tbl>
              <a:tblPr firstRow="1" bandRow="1">
                <a:tableStyleId>{5C22544A-7EE6-4342-B048-85BDC9FD1C3A}</a:tableStyleId>
              </a:tblPr>
              <a:tblGrid>
                <a:gridCol w="3375374">
                  <a:extLst>
                    <a:ext uri="{9D8B030D-6E8A-4147-A177-3AD203B41FA5}">
                      <a16:colId xmlns:a16="http://schemas.microsoft.com/office/drawing/2014/main" val="20000"/>
                    </a:ext>
                  </a:extLst>
                </a:gridCol>
                <a:gridCol w="1102078">
                  <a:extLst>
                    <a:ext uri="{9D8B030D-6E8A-4147-A177-3AD203B41FA5}">
                      <a16:colId xmlns:a16="http://schemas.microsoft.com/office/drawing/2014/main" val="2874877701"/>
                    </a:ext>
                  </a:extLst>
                </a:gridCol>
                <a:gridCol w="1102078">
                  <a:extLst>
                    <a:ext uri="{9D8B030D-6E8A-4147-A177-3AD203B41FA5}">
                      <a16:colId xmlns:a16="http://schemas.microsoft.com/office/drawing/2014/main" val="2277336141"/>
                    </a:ext>
                  </a:extLst>
                </a:gridCol>
                <a:gridCol w="1102078">
                  <a:extLst>
                    <a:ext uri="{9D8B030D-6E8A-4147-A177-3AD203B41FA5}">
                      <a16:colId xmlns:a16="http://schemas.microsoft.com/office/drawing/2014/main" val="4113305000"/>
                    </a:ext>
                  </a:extLst>
                </a:gridCol>
                <a:gridCol w="1102078">
                  <a:extLst>
                    <a:ext uri="{9D8B030D-6E8A-4147-A177-3AD203B41FA5}">
                      <a16:colId xmlns:a16="http://schemas.microsoft.com/office/drawing/2014/main" val="753924794"/>
                    </a:ext>
                  </a:extLst>
                </a:gridCol>
                <a:gridCol w="1102078">
                  <a:extLst>
                    <a:ext uri="{9D8B030D-6E8A-4147-A177-3AD203B41FA5}">
                      <a16:colId xmlns:a16="http://schemas.microsoft.com/office/drawing/2014/main" val="2665030924"/>
                    </a:ext>
                  </a:extLst>
                </a:gridCol>
                <a:gridCol w="1102078">
                  <a:extLst>
                    <a:ext uri="{9D8B030D-6E8A-4147-A177-3AD203B41FA5}">
                      <a16:colId xmlns:a16="http://schemas.microsoft.com/office/drawing/2014/main" val="1239683028"/>
                    </a:ext>
                  </a:extLst>
                </a:gridCol>
                <a:gridCol w="1102078">
                  <a:extLst>
                    <a:ext uri="{9D8B030D-6E8A-4147-A177-3AD203B41FA5}">
                      <a16:colId xmlns:a16="http://schemas.microsoft.com/office/drawing/2014/main" val="572487296"/>
                    </a:ext>
                  </a:extLst>
                </a:gridCol>
                <a:gridCol w="1102078">
                  <a:extLst>
                    <a:ext uri="{9D8B030D-6E8A-4147-A177-3AD203B41FA5}">
                      <a16:colId xmlns:a16="http://schemas.microsoft.com/office/drawing/2014/main" val="3179529198"/>
                    </a:ext>
                  </a:extLst>
                </a:gridCol>
              </a:tblGrid>
              <a:tr h="598375">
                <a:tc>
                  <a:txBody>
                    <a:bodyPr/>
                    <a:lstStyle/>
                    <a:p>
                      <a:r>
                        <a:rPr lang="en-GB" sz="1400" dirty="0"/>
                        <a:t>Project/Programme </a:t>
                      </a:r>
                    </a:p>
                  </a:txBody>
                  <a:tcPr marL="33643" marR="33643" marT="16822" marB="16822">
                    <a:lnL w="12700" cmpd="sng">
                      <a:noFill/>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tcPr>
                </a:tc>
                <a:tc>
                  <a:txBody>
                    <a:bodyPr/>
                    <a:lstStyle/>
                    <a:p>
                      <a:pPr algn="ctr"/>
                      <a:r>
                        <a:rPr lang="en-GB" sz="1400" dirty="0"/>
                        <a:t>Jun 2022</a:t>
                      </a:r>
                    </a:p>
                    <a:p>
                      <a:pPr algn="ctr"/>
                      <a:r>
                        <a:rPr lang="en-GB" sz="1400" dirty="0"/>
                        <a:t>Joint Committee </a:t>
                      </a:r>
                    </a:p>
                  </a:txBody>
                  <a:tcPr marL="33643" marR="33643" marT="16822" marB="16822">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GB" sz="1400" dirty="0"/>
                        <a:t>Jul 2022</a:t>
                      </a:r>
                    </a:p>
                  </a:txBody>
                  <a:tcPr marL="33643" marR="33643" marT="16822" marB="16822">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GB" sz="1400" dirty="0"/>
                        <a:t>Aug 2022</a:t>
                      </a:r>
                    </a:p>
                  </a:txBody>
                  <a:tcPr marL="33643" marR="33643" marT="16822" marB="16822">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GB" sz="1400" dirty="0"/>
                        <a:t>Sep 2022</a:t>
                      </a:r>
                    </a:p>
                    <a:p>
                      <a:pPr algn="ctr"/>
                      <a:r>
                        <a:rPr lang="en-GB" sz="1400" dirty="0"/>
                        <a:t>Joint  Committee </a:t>
                      </a:r>
                    </a:p>
                  </a:txBody>
                  <a:tcPr marL="33643" marR="33643" marT="16822" marB="16822">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GB" sz="1400" dirty="0"/>
                        <a:t>Oct 2022</a:t>
                      </a:r>
                    </a:p>
                  </a:txBody>
                  <a:tcPr marL="33643" marR="33643" marT="16822" marB="16822">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GB" sz="1400" dirty="0"/>
                        <a:t>Nov 2022</a:t>
                      </a:r>
                    </a:p>
                  </a:txBody>
                  <a:tcPr marL="33643" marR="33643" marT="16822" marB="16822">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GB" sz="1400" dirty="0"/>
                        <a:t>Dec 2022</a:t>
                      </a:r>
                    </a:p>
                    <a:p>
                      <a:pPr algn="ctr"/>
                      <a:r>
                        <a:rPr lang="en-GB" sz="1400" dirty="0"/>
                        <a:t>Joint Committee </a:t>
                      </a:r>
                    </a:p>
                  </a:txBody>
                  <a:tcPr marL="33643" marR="33643" marT="16822" marB="16822">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400" dirty="0"/>
                        <a:t>January 2023</a:t>
                      </a:r>
                      <a:endParaRPr lang="en-GB" sz="1400" dirty="0"/>
                    </a:p>
                  </a:txBody>
                  <a:tcPr marL="33643" marR="33643" marT="16822" marB="16822">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520822">
                <a:tc>
                  <a:txBody>
                    <a:bodyPr/>
                    <a:lstStyle/>
                    <a:p>
                      <a:pPr algn="l" fontAlgn="ctr"/>
                      <a:r>
                        <a:rPr lang="en-GB" sz="1200" b="1" i="0" u="none" strike="noStrike" dirty="0">
                          <a:solidFill>
                            <a:srgbClr val="000000"/>
                          </a:solidFill>
                          <a:effectLst/>
                          <a:latin typeface="Calibri" panose="020F0502020204030204" pitchFamily="34" charset="0"/>
                        </a:rPr>
                        <a:t>Low Carbon Transport and Active Travel Hubs Programme</a:t>
                      </a: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Programme OBC  to JC</a:t>
                      </a:r>
                      <a:endParaRPr lang="en-GB" sz="1200" dirty="0">
                        <a:solidFill>
                          <a:schemeClr val="tx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6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4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89555849"/>
                  </a:ext>
                </a:extLst>
              </a:tr>
              <a:tr h="520822">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200" b="1" i="0" u="none" strike="noStrike" dirty="0">
                          <a:solidFill>
                            <a:srgbClr val="000000"/>
                          </a:solidFill>
                          <a:effectLst/>
                          <a:latin typeface="Calibri" panose="020F0502020204030204" pitchFamily="34" charset="0"/>
                        </a:rPr>
                        <a:t>Low Carbon Transport and Active Travel Hubs Phase 1: Broxden Project</a:t>
                      </a: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200" dirty="0">
                          <a:solidFill>
                            <a:schemeClr val="bg1"/>
                          </a:solidFill>
                        </a:rPr>
                        <a:t>FBC to JC</a:t>
                      </a: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6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4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4034465175"/>
                  </a:ext>
                </a:extLst>
              </a:tr>
              <a:tr h="520822">
                <a:tc>
                  <a:txBody>
                    <a:bodyPr/>
                    <a:lstStyle/>
                    <a:p>
                      <a:pPr lvl="0" algn="l" fontAlgn="b"/>
                      <a:r>
                        <a:rPr lang="en-GB" sz="1200" b="1" i="0" u="none" strike="noStrike" dirty="0">
                          <a:solidFill>
                            <a:srgbClr val="000000"/>
                          </a:solidFill>
                          <a:effectLst/>
                          <a:latin typeface="Calibri" panose="020F0502020204030204" pitchFamily="34" charset="0"/>
                        </a:rPr>
                        <a:t>Centre for Agricultural Sustainable Innovation (CASI) Programme* </a:t>
                      </a:r>
                      <a:r>
                        <a:rPr lang="en-GB" sz="1200" b="0" i="0" u="none" strike="noStrike" dirty="0">
                          <a:solidFill>
                            <a:srgbClr val="000000"/>
                          </a:solidFill>
                          <a:effectLst/>
                          <a:latin typeface="Calibri" panose="020F0502020204030204" pitchFamily="34" charset="0"/>
                        </a:rPr>
                        <a:t>(Angus Fund)</a:t>
                      </a:r>
                      <a:endParaRPr lang="en-GB" sz="1200" b="1" i="0" u="none" strike="noStrike" dirty="0">
                        <a:solidFill>
                          <a:srgbClr val="000000"/>
                        </a:solidFill>
                        <a:effectLst/>
                        <a:latin typeface="Calibri" panose="020F0502020204030204" pitchFamily="34" charset="0"/>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i="1" dirty="0">
                        <a:solidFill>
                          <a:schemeClr val="tx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Programme OBC to MG</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Programme OBC to JC</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6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4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26826994"/>
                  </a:ext>
                </a:extLst>
              </a:tr>
              <a:tr h="520822">
                <a:tc>
                  <a:txBody>
                    <a:bodyPr/>
                    <a:lstStyle/>
                    <a:p>
                      <a:pPr lvl="0" algn="l" fontAlgn="b"/>
                      <a:r>
                        <a:rPr lang="en-GB" sz="1200" b="0" i="0" u="none" strike="noStrike" dirty="0">
                          <a:solidFill>
                            <a:srgbClr val="000000"/>
                          </a:solidFill>
                          <a:effectLst/>
                          <a:latin typeface="Calibri" panose="020F0502020204030204" pitchFamily="34" charset="0"/>
                        </a:rPr>
                        <a:t>CASI Programme </a:t>
                      </a:r>
                      <a:r>
                        <a:rPr lang="en-US" sz="1200" b="1" i="0" u="none" strike="noStrike" dirty="0">
                          <a:solidFill>
                            <a:srgbClr val="000000"/>
                          </a:solidFill>
                          <a:effectLst/>
                          <a:latin typeface="Calibri" panose="020F0502020204030204" pitchFamily="34" charset="0"/>
                        </a:rPr>
                        <a:t>CASI HQ Project </a:t>
                      </a:r>
                      <a:r>
                        <a:rPr lang="en-US" sz="1200" b="0" i="0" u="none" strike="noStrike" dirty="0">
                          <a:solidFill>
                            <a:srgbClr val="000000"/>
                          </a:solidFill>
                          <a:effectLst/>
                          <a:latin typeface="Calibri" panose="020F0502020204030204" pitchFamily="34" charset="0"/>
                        </a:rPr>
                        <a:t>(Angus Fund)</a:t>
                      </a:r>
                      <a:endParaRPr lang="en-GB" sz="1200" b="1" i="0" u="none" strike="noStrike" dirty="0">
                        <a:solidFill>
                          <a:srgbClr val="000000"/>
                        </a:solidFill>
                        <a:effectLst/>
                        <a:latin typeface="Calibri" panose="020F0502020204030204" pitchFamily="34" charset="0"/>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i="1" dirty="0">
                        <a:solidFill>
                          <a:schemeClr val="tx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BJC to MG</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200" dirty="0">
                          <a:solidFill>
                            <a:schemeClr val="bg1"/>
                          </a:solidFill>
                        </a:rPr>
                        <a:t>BJC to JC</a:t>
                      </a: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6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4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004963090"/>
                  </a:ext>
                </a:extLst>
              </a:tr>
              <a:tr h="520822">
                <a:tc>
                  <a:txBody>
                    <a:bodyPr/>
                    <a:lstStyle/>
                    <a:p>
                      <a:pPr lvl="0" algn="l" fontAlgn="b"/>
                      <a:r>
                        <a:rPr lang="en-GB" sz="1200" b="0" i="0" u="none" strike="noStrike" dirty="0">
                          <a:solidFill>
                            <a:srgbClr val="000000"/>
                          </a:solidFill>
                          <a:effectLst/>
                          <a:latin typeface="Calibri" panose="020F0502020204030204" pitchFamily="34" charset="0"/>
                        </a:rPr>
                        <a:t>CASI Programme</a:t>
                      </a:r>
                      <a:r>
                        <a:rPr lang="en-GB" sz="1200" b="1" i="0" u="none" strike="noStrike" dirty="0">
                          <a:solidFill>
                            <a:srgbClr val="000000"/>
                          </a:solidFill>
                          <a:effectLst/>
                          <a:latin typeface="Calibri" panose="020F0502020204030204" pitchFamily="34" charset="0"/>
                        </a:rPr>
                        <a:t> Crop Quality Centre Project </a:t>
                      </a:r>
                      <a:r>
                        <a:rPr lang="en-GB" sz="1200" b="0" i="0" u="none" strike="noStrike" dirty="0">
                          <a:solidFill>
                            <a:srgbClr val="000000"/>
                          </a:solidFill>
                          <a:effectLst/>
                          <a:latin typeface="Calibri" panose="020F0502020204030204" pitchFamily="34" charset="0"/>
                        </a:rPr>
                        <a:t>(Angus Fund)</a:t>
                      </a: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i="1" dirty="0">
                        <a:solidFill>
                          <a:schemeClr val="tx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highlight>
                          <a:srgbClr val="FFFF00"/>
                        </a:highlight>
                        <a:uLnTx/>
                        <a:uFillTx/>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highlight>
                          <a:srgbClr val="FFFF00"/>
                        </a:highlight>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OBC to MG</a:t>
                      </a:r>
                      <a:endParaRPr lang="en-GB" sz="1200" dirty="0">
                        <a:solidFill>
                          <a:schemeClr val="tx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highlight>
                          <a:srgbClr val="FFFF00"/>
                        </a:highlight>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400" dirty="0">
                        <a:solidFill>
                          <a:schemeClr val="bg1"/>
                        </a:solidFill>
                        <a:highlight>
                          <a:srgbClr val="FFFF00"/>
                        </a:highlight>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4230583122"/>
                  </a:ext>
                </a:extLst>
              </a:tr>
              <a:tr h="520822">
                <a:tc>
                  <a:txBody>
                    <a:bodyPr/>
                    <a:lstStyle/>
                    <a:p>
                      <a:pPr lvl="0" algn="l" fontAlgn="b"/>
                      <a:r>
                        <a:rPr lang="en-GB" sz="1200" b="1" i="0" u="none" strike="noStrike" dirty="0">
                          <a:solidFill>
                            <a:srgbClr val="000000"/>
                          </a:solidFill>
                          <a:effectLst/>
                          <a:latin typeface="Calibri" panose="020F0502020204030204" pitchFamily="34" charset="0"/>
                        </a:rPr>
                        <a:t>Mercury Drone Port Project </a:t>
                      </a:r>
                      <a:r>
                        <a:rPr lang="en-GB" sz="1200" b="0" i="0" u="none" strike="noStrike" dirty="0">
                          <a:solidFill>
                            <a:srgbClr val="000000"/>
                          </a:solidFill>
                          <a:effectLst/>
                          <a:latin typeface="Calibri" panose="020F0502020204030204" pitchFamily="34" charset="0"/>
                        </a:rPr>
                        <a:t>(Angus Fund)</a:t>
                      </a:r>
                      <a:endParaRPr lang="en-GB" sz="1200" b="1" i="0" u="none" strike="noStrike" dirty="0">
                        <a:solidFill>
                          <a:srgbClr val="000000"/>
                        </a:solidFill>
                        <a:effectLst/>
                        <a:latin typeface="Calibri" panose="020F0502020204030204" pitchFamily="34" charset="0"/>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highlight>
                          <a:srgbClr val="FFFF00"/>
                        </a:highlight>
                        <a:uLnTx/>
                        <a:uFillTx/>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endParaRPr lang="en-GB" sz="1200" dirty="0"/>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endParaRPr lang="en-GB" sz="1200" dirty="0"/>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BJC to MG</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BJC to JC</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6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4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524742096"/>
                  </a:ext>
                </a:extLst>
              </a:tr>
              <a:tr h="520822">
                <a:tc>
                  <a:txBody>
                    <a:bodyPr/>
                    <a:lstStyle/>
                    <a:p>
                      <a:pPr lvl="0" algn="l" fontAlgn="b"/>
                      <a:r>
                        <a:rPr lang="en-GB" sz="1200" b="1" i="0" u="none" strike="noStrike" dirty="0">
                          <a:solidFill>
                            <a:srgbClr val="000000"/>
                          </a:solidFill>
                          <a:effectLst/>
                          <a:latin typeface="Calibri" panose="020F0502020204030204" pitchFamily="34" charset="0"/>
                        </a:rPr>
                        <a:t>Angus Rural Mobility Hub Project </a:t>
                      </a:r>
                      <a:r>
                        <a:rPr lang="en-GB" sz="1200" b="0" i="0" u="none" strike="noStrike" dirty="0">
                          <a:solidFill>
                            <a:srgbClr val="000000"/>
                          </a:solidFill>
                          <a:effectLst/>
                          <a:latin typeface="Calibri" panose="020F0502020204030204" pitchFamily="34" charset="0"/>
                        </a:rPr>
                        <a:t>(Angus Fund)</a:t>
                      </a: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OBC to MG</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FBC to MG</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FBC to JC</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6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4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007011779"/>
                  </a:ext>
                </a:extLst>
              </a:tr>
              <a:tr h="520822">
                <a:tc>
                  <a:txBody>
                    <a:bodyPr/>
                    <a:lstStyle/>
                    <a:p>
                      <a:pPr lvl="0" algn="l" fontAlgn="b"/>
                      <a:r>
                        <a:rPr lang="en-GB" sz="1200" b="1" i="0" u="none" strike="noStrike" dirty="0">
                          <a:solidFill>
                            <a:srgbClr val="000000"/>
                          </a:solidFill>
                          <a:effectLst/>
                          <a:latin typeface="Calibri" panose="020F0502020204030204" pitchFamily="34" charset="0"/>
                        </a:rPr>
                        <a:t>Regional Culture and Tourism Investment Programme Refresh</a:t>
                      </a: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tx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endParaRPr lang="en-GB" sz="1200" dirty="0"/>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endParaRPr lang="en-GB" sz="1200" dirty="0"/>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i="0" dirty="0">
                          <a:solidFill>
                            <a:schemeClr val="tx1"/>
                          </a:solidFill>
                        </a:rPr>
                        <a:t>OBC refresh to MG</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400" i="0" dirty="0">
                        <a:solidFill>
                          <a:schemeClr val="tx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4273643333"/>
                  </a:ext>
                </a:extLst>
              </a:tr>
            </a:tbl>
          </a:graphicData>
        </a:graphic>
      </p:graphicFrame>
      <p:sp>
        <p:nvSpPr>
          <p:cNvPr id="2" name="TextBox 1">
            <a:extLst>
              <a:ext uri="{FF2B5EF4-FFF2-40B4-BE49-F238E27FC236}">
                <a16:creationId xmlns:a16="http://schemas.microsoft.com/office/drawing/2014/main" id="{4DB39491-9B19-4BD9-9256-2CDDB9BA92CA}"/>
              </a:ext>
            </a:extLst>
          </p:cNvPr>
          <p:cNvSpPr txBox="1"/>
          <p:nvPr/>
        </p:nvSpPr>
        <p:spPr>
          <a:xfrm>
            <a:off x="5486400" y="5641724"/>
            <a:ext cx="5194373"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438086"/>
                </a:solidFill>
                <a:effectLst/>
                <a:uLnTx/>
                <a:uFillTx/>
                <a:latin typeface="Calibri"/>
                <a:ea typeface="+mn-ea"/>
                <a:cs typeface="+mn-cs"/>
              </a:rPr>
              <a:t>*The UK Government has expressed that they will not consider any CASI Programme projects before the Programme is approved by the Governments</a:t>
            </a:r>
            <a:endParaRPr kumimoji="0" lang="en-GB" sz="1200" b="0" i="0" u="none" strike="noStrike" kern="1200" cap="none" spc="0" normalizeH="0" baseline="0" noProof="0" dirty="0">
              <a:ln>
                <a:noFill/>
              </a:ln>
              <a:solidFill>
                <a:srgbClr val="438086"/>
              </a:solidFill>
              <a:effectLst/>
              <a:uLnTx/>
              <a:uFillTx/>
              <a:latin typeface="Calibri"/>
              <a:ea typeface="+mn-ea"/>
              <a:cs typeface="+mn-cs"/>
            </a:endParaRPr>
          </a:p>
        </p:txBody>
      </p:sp>
    </p:spTree>
    <p:extLst>
      <p:ext uri="{BB962C8B-B14F-4D97-AF65-F5344CB8AC3E}">
        <p14:creationId xmlns:p14="http://schemas.microsoft.com/office/powerpoint/2010/main" val="3002049665"/>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3F4CEB07-8998-4E1B-A33D-63BC0CC34F1A}"/>
              </a:ext>
            </a:extLst>
          </p:cNvPr>
          <p:cNvSpPr txBox="1">
            <a:spLocks/>
          </p:cNvSpPr>
          <p:nvPr/>
        </p:nvSpPr>
        <p:spPr>
          <a:xfrm>
            <a:off x="0" y="-277090"/>
            <a:ext cx="12192000" cy="1066800"/>
          </a:xfrm>
          <a:prstGeom prst="rect">
            <a:avLst/>
          </a:prstGeom>
          <a:solidFill>
            <a:schemeClr val="accent2"/>
          </a:solidFill>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GB" sz="3600" b="1" i="0" u="none" strike="noStrike" kern="1200" cap="none" spc="0" normalizeH="0" baseline="0" noProof="0" dirty="0">
                <a:ln>
                  <a:noFill/>
                </a:ln>
                <a:solidFill>
                  <a:prstClr val="white"/>
                </a:solidFill>
                <a:effectLst/>
                <a:uLnTx/>
                <a:uFillTx/>
                <a:latin typeface="Calibri"/>
                <a:ea typeface="+mj-ea"/>
                <a:cs typeface="+mj-cs"/>
              </a:rPr>
              <a:t>Year 3 Business Case Timetable - Revenue</a:t>
            </a:r>
          </a:p>
        </p:txBody>
      </p:sp>
      <p:graphicFrame>
        <p:nvGraphicFramePr>
          <p:cNvPr id="10" name="Content Placeholder 3">
            <a:extLst>
              <a:ext uri="{FF2B5EF4-FFF2-40B4-BE49-F238E27FC236}">
                <a16:creationId xmlns:a16="http://schemas.microsoft.com/office/drawing/2014/main" id="{507F8F40-B433-413B-BEE0-1664A6A8822C}"/>
              </a:ext>
            </a:extLst>
          </p:cNvPr>
          <p:cNvGraphicFramePr>
            <a:graphicFrameLocks/>
          </p:cNvGraphicFramePr>
          <p:nvPr>
            <p:extLst/>
          </p:nvPr>
        </p:nvGraphicFramePr>
        <p:xfrm>
          <a:off x="0" y="789710"/>
          <a:ext cx="12191997" cy="4757261"/>
        </p:xfrm>
        <a:graphic>
          <a:graphicData uri="http://schemas.openxmlformats.org/drawingml/2006/table">
            <a:tbl>
              <a:tblPr firstRow="1" bandRow="1">
                <a:tableStyleId>{5C22544A-7EE6-4342-B048-85BDC9FD1C3A}</a:tableStyleId>
              </a:tblPr>
              <a:tblGrid>
                <a:gridCol w="3375373">
                  <a:extLst>
                    <a:ext uri="{9D8B030D-6E8A-4147-A177-3AD203B41FA5}">
                      <a16:colId xmlns:a16="http://schemas.microsoft.com/office/drawing/2014/main" val="20000"/>
                    </a:ext>
                  </a:extLst>
                </a:gridCol>
                <a:gridCol w="1102078">
                  <a:extLst>
                    <a:ext uri="{9D8B030D-6E8A-4147-A177-3AD203B41FA5}">
                      <a16:colId xmlns:a16="http://schemas.microsoft.com/office/drawing/2014/main" val="2874877701"/>
                    </a:ext>
                  </a:extLst>
                </a:gridCol>
                <a:gridCol w="1102078">
                  <a:extLst>
                    <a:ext uri="{9D8B030D-6E8A-4147-A177-3AD203B41FA5}">
                      <a16:colId xmlns:a16="http://schemas.microsoft.com/office/drawing/2014/main" val="2277336141"/>
                    </a:ext>
                  </a:extLst>
                </a:gridCol>
                <a:gridCol w="1102078">
                  <a:extLst>
                    <a:ext uri="{9D8B030D-6E8A-4147-A177-3AD203B41FA5}">
                      <a16:colId xmlns:a16="http://schemas.microsoft.com/office/drawing/2014/main" val="4113305000"/>
                    </a:ext>
                  </a:extLst>
                </a:gridCol>
                <a:gridCol w="1102078">
                  <a:extLst>
                    <a:ext uri="{9D8B030D-6E8A-4147-A177-3AD203B41FA5}">
                      <a16:colId xmlns:a16="http://schemas.microsoft.com/office/drawing/2014/main" val="753924794"/>
                    </a:ext>
                  </a:extLst>
                </a:gridCol>
                <a:gridCol w="1102078">
                  <a:extLst>
                    <a:ext uri="{9D8B030D-6E8A-4147-A177-3AD203B41FA5}">
                      <a16:colId xmlns:a16="http://schemas.microsoft.com/office/drawing/2014/main" val="2665030924"/>
                    </a:ext>
                  </a:extLst>
                </a:gridCol>
                <a:gridCol w="1102078">
                  <a:extLst>
                    <a:ext uri="{9D8B030D-6E8A-4147-A177-3AD203B41FA5}">
                      <a16:colId xmlns:a16="http://schemas.microsoft.com/office/drawing/2014/main" val="1239683028"/>
                    </a:ext>
                  </a:extLst>
                </a:gridCol>
                <a:gridCol w="1102078">
                  <a:extLst>
                    <a:ext uri="{9D8B030D-6E8A-4147-A177-3AD203B41FA5}">
                      <a16:colId xmlns:a16="http://schemas.microsoft.com/office/drawing/2014/main" val="572487296"/>
                    </a:ext>
                  </a:extLst>
                </a:gridCol>
                <a:gridCol w="1102078">
                  <a:extLst>
                    <a:ext uri="{9D8B030D-6E8A-4147-A177-3AD203B41FA5}">
                      <a16:colId xmlns:a16="http://schemas.microsoft.com/office/drawing/2014/main" val="1397525946"/>
                    </a:ext>
                  </a:extLst>
                </a:gridCol>
              </a:tblGrid>
              <a:tr h="794284">
                <a:tc>
                  <a:txBody>
                    <a:bodyPr/>
                    <a:lstStyle/>
                    <a:p>
                      <a:r>
                        <a:rPr lang="en-GB" sz="1400" dirty="0"/>
                        <a:t>Project/Programme </a:t>
                      </a:r>
                    </a:p>
                  </a:txBody>
                  <a:tcPr marL="33643" marR="33643" marT="16822" marB="16822">
                    <a:lnL w="12700" cmpd="sng">
                      <a:noFill/>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tcPr>
                </a:tc>
                <a:tc>
                  <a:txBody>
                    <a:bodyPr/>
                    <a:lstStyle/>
                    <a:p>
                      <a:pPr algn="ctr"/>
                      <a:r>
                        <a:rPr lang="en-GB" sz="1400" dirty="0"/>
                        <a:t>Jun 2022</a:t>
                      </a:r>
                    </a:p>
                    <a:p>
                      <a:pPr algn="ctr"/>
                      <a:r>
                        <a:rPr lang="en-GB" sz="1400" dirty="0"/>
                        <a:t>Joint Committee </a:t>
                      </a:r>
                    </a:p>
                  </a:txBody>
                  <a:tcPr marL="33643" marR="33643" marT="16822" marB="16822">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GB" sz="1400" dirty="0"/>
                        <a:t>Jul 2022</a:t>
                      </a:r>
                    </a:p>
                  </a:txBody>
                  <a:tcPr marL="33643" marR="33643" marT="16822" marB="16822">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GB" sz="1400" dirty="0"/>
                        <a:t>Aug 2022</a:t>
                      </a:r>
                    </a:p>
                  </a:txBody>
                  <a:tcPr marL="33643" marR="33643" marT="16822" marB="16822">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GB" sz="1400" dirty="0"/>
                        <a:t>Sep 2022</a:t>
                      </a:r>
                    </a:p>
                    <a:p>
                      <a:pPr algn="ctr"/>
                      <a:r>
                        <a:rPr lang="en-GB" sz="1400" dirty="0"/>
                        <a:t>Joint  Committee </a:t>
                      </a:r>
                    </a:p>
                  </a:txBody>
                  <a:tcPr marL="33643" marR="33643" marT="16822" marB="16822">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GB" sz="1400" dirty="0"/>
                        <a:t>Oct 2022</a:t>
                      </a:r>
                    </a:p>
                  </a:txBody>
                  <a:tcPr marL="33643" marR="33643" marT="16822" marB="16822">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GB" sz="1400" dirty="0"/>
                        <a:t>Nov 2022</a:t>
                      </a:r>
                    </a:p>
                  </a:txBody>
                  <a:tcPr marL="33643" marR="33643" marT="16822" marB="16822">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GB" sz="1400" dirty="0"/>
                        <a:t>Dec 2022</a:t>
                      </a:r>
                    </a:p>
                    <a:p>
                      <a:pPr algn="ctr"/>
                      <a:r>
                        <a:rPr lang="en-GB" sz="1400" dirty="0"/>
                        <a:t>Joint Committee </a:t>
                      </a:r>
                    </a:p>
                  </a:txBody>
                  <a:tcPr marL="33643" marR="33643" marT="16822" marB="16822">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400" dirty="0"/>
                        <a:t>January 2023</a:t>
                      </a:r>
                      <a:endParaRPr lang="en-GB" sz="1400" dirty="0"/>
                    </a:p>
                  </a:txBody>
                  <a:tcPr marL="33643" marR="33643" marT="16822" marB="16822">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807749">
                <a:tc>
                  <a:txBody>
                    <a:bodyPr/>
                    <a:lstStyle/>
                    <a:p>
                      <a:pPr lvl="0" algn="l" fontAlgn="b"/>
                      <a:r>
                        <a:rPr lang="en-US" sz="1200" b="0" i="0" u="none" strike="noStrike" dirty="0">
                          <a:solidFill>
                            <a:srgbClr val="000000"/>
                          </a:solidFill>
                          <a:effectLst/>
                          <a:latin typeface="Calibri" panose="020F0502020204030204" pitchFamily="34" charset="0"/>
                        </a:rPr>
                        <a:t>Regional Skills &amp; Employability Development </a:t>
                      </a:r>
                      <a:r>
                        <a:rPr lang="en-US" sz="1200" b="1" i="0" u="none" strike="noStrike" dirty="0">
                          <a:solidFill>
                            <a:srgbClr val="000000"/>
                          </a:solidFill>
                          <a:effectLst/>
                          <a:latin typeface="Calibri" panose="020F0502020204030204" pitchFamily="34" charset="0"/>
                        </a:rPr>
                        <a:t>Programme Refresh</a:t>
                      </a:r>
                      <a:endParaRPr lang="en-GB" sz="1200" b="1" i="0" u="none" strike="noStrike" dirty="0">
                        <a:solidFill>
                          <a:srgbClr val="000000"/>
                        </a:solidFill>
                        <a:effectLst/>
                        <a:latin typeface="Calibri" panose="020F0502020204030204" pitchFamily="34" charset="0"/>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Programme refresh to MG</a:t>
                      </a:r>
                      <a:endParaRPr lang="en-GB" sz="1200" kern="1200" dirty="0">
                        <a:solidFill>
                          <a:schemeClr val="tx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200" kern="1200" dirty="0">
                          <a:solidFill>
                            <a:schemeClr val="bg1"/>
                          </a:solidFill>
                          <a:latin typeface="+mn-lt"/>
                          <a:ea typeface="+mn-ea"/>
                          <a:cs typeface="+mn-cs"/>
                        </a:rPr>
                        <a:t>Programme refresh to JC</a:t>
                      </a: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6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847525886"/>
                  </a:ext>
                </a:extLst>
              </a:tr>
              <a:tr h="780823">
                <a:tc>
                  <a:txBody>
                    <a:bodyPr/>
                    <a:lstStyle/>
                    <a:p>
                      <a:pPr lvl="0" algn="l" fontAlgn="b"/>
                      <a:r>
                        <a:rPr lang="en-GB" sz="1200" b="1" i="0" u="none" strike="noStrike" dirty="0">
                          <a:solidFill>
                            <a:srgbClr val="000000"/>
                          </a:solidFill>
                          <a:effectLst/>
                          <a:latin typeface="Calibri" panose="020F0502020204030204" pitchFamily="34" charset="0"/>
                        </a:rPr>
                        <a:t>Digital Skills Revenue </a:t>
                      </a:r>
                      <a:r>
                        <a:rPr lang="en-GB" sz="1200" b="0" i="0" u="none" strike="noStrike" dirty="0">
                          <a:solidFill>
                            <a:srgbClr val="000000"/>
                          </a:solidFill>
                          <a:effectLst/>
                          <a:latin typeface="Calibri" panose="020F0502020204030204" pitchFamily="34" charset="0"/>
                        </a:rPr>
                        <a:t>(Tay Cities Skills and Employability Development Programme) </a:t>
                      </a:r>
                      <a:endParaRPr lang="en-GB" sz="1200" b="1" i="0" u="none" strike="noStrike" dirty="0">
                        <a:solidFill>
                          <a:srgbClr val="000000"/>
                        </a:solidFill>
                        <a:effectLst/>
                        <a:latin typeface="Calibri" panose="020F0502020204030204" pitchFamily="34" charset="0"/>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endParaRPr lang="en-GB" sz="1200" dirty="0"/>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endParaRPr lang="en-GB" sz="1200" dirty="0"/>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latin typeface="+mn-lt"/>
                          <a:ea typeface="+mn-ea"/>
                          <a:cs typeface="+mn-cs"/>
                        </a:rPr>
                        <a:t>BJC to MG </a:t>
                      </a: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kern="1200" dirty="0">
                          <a:solidFill>
                            <a:schemeClr val="bg1"/>
                          </a:solidFill>
                          <a:latin typeface="+mn-lt"/>
                          <a:ea typeface="+mn-ea"/>
                          <a:cs typeface="+mn-cs"/>
                        </a:rPr>
                        <a:t>BJC to JC</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6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718101742"/>
                  </a:ext>
                </a:extLst>
              </a:tr>
              <a:tr h="767361">
                <a:tc>
                  <a:txBody>
                    <a:bodyPr/>
                    <a:lstStyle/>
                    <a:p>
                      <a:pPr lvl="0" algn="l" fontAlgn="b"/>
                      <a:r>
                        <a:rPr lang="en-GB" sz="1200" b="1" i="0" u="none" strike="noStrike" dirty="0">
                          <a:solidFill>
                            <a:srgbClr val="000000"/>
                          </a:solidFill>
                          <a:effectLst/>
                          <a:latin typeface="Calibri" panose="020F0502020204030204" pitchFamily="34" charset="0"/>
                        </a:rPr>
                        <a:t>Life Sciences </a:t>
                      </a:r>
                      <a:r>
                        <a:rPr lang="en-GB" sz="1200" b="0" i="0" u="none" strike="noStrike" dirty="0">
                          <a:solidFill>
                            <a:srgbClr val="000000"/>
                          </a:solidFill>
                          <a:effectLst/>
                          <a:latin typeface="Calibri" panose="020F0502020204030204" pitchFamily="34" charset="0"/>
                        </a:rPr>
                        <a:t>(Tay Cities Skills and Employability Development Programme) </a:t>
                      </a: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endParaRPr lang="en-GB" sz="1200" dirty="0"/>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latin typeface="+mn-lt"/>
                          <a:ea typeface="+mn-ea"/>
                          <a:cs typeface="+mn-cs"/>
                        </a:rPr>
                        <a:t>BJC to MG </a:t>
                      </a: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kern="1200" dirty="0">
                          <a:solidFill>
                            <a:schemeClr val="bg1"/>
                          </a:solidFill>
                          <a:latin typeface="+mn-lt"/>
                          <a:ea typeface="+mn-ea"/>
                          <a:cs typeface="+mn-cs"/>
                        </a:rPr>
                        <a:t>BJC to JC</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6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66845245"/>
                  </a:ext>
                </a:extLst>
              </a:tr>
              <a:tr h="834674">
                <a:tc>
                  <a:txBody>
                    <a:bodyPr/>
                    <a:lstStyle/>
                    <a:p>
                      <a:pPr lvl="0" algn="l" fontAlgn="b"/>
                      <a:r>
                        <a:rPr lang="en-GB" sz="1200" b="1" i="0" u="none" strike="noStrike" dirty="0">
                          <a:solidFill>
                            <a:srgbClr val="000000"/>
                          </a:solidFill>
                          <a:effectLst/>
                          <a:latin typeface="Calibri" panose="020F0502020204030204" pitchFamily="34" charset="0"/>
                        </a:rPr>
                        <a:t>Supporting SME Skills</a:t>
                      </a:r>
                      <a:r>
                        <a:rPr lang="en-GB" sz="1200" b="0" i="0" u="none" strike="noStrike" dirty="0">
                          <a:solidFill>
                            <a:srgbClr val="000000"/>
                          </a:solidFill>
                          <a:effectLst/>
                          <a:latin typeface="Calibri" panose="020F0502020204030204" pitchFamily="34" charset="0"/>
                        </a:rPr>
                        <a:t> (Tay Cities Skills and Employability Development Programme) </a:t>
                      </a: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endParaRPr lang="en-GB" sz="1200" dirty="0"/>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latin typeface="+mn-lt"/>
                          <a:ea typeface="+mn-ea"/>
                          <a:cs typeface="+mn-cs"/>
                        </a:rPr>
                        <a:t>OBC to MG</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198283147"/>
                  </a:ext>
                </a:extLst>
              </a:tr>
              <a:tr h="772370">
                <a:tc>
                  <a:txBody>
                    <a:bodyPr/>
                    <a:lstStyle/>
                    <a:p>
                      <a:pPr lvl="0" algn="l" fontAlgn="b"/>
                      <a:r>
                        <a:rPr lang="en-GB" sz="1200" b="1" i="0" u="none" strike="noStrike" dirty="0">
                          <a:solidFill>
                            <a:srgbClr val="000000"/>
                          </a:solidFill>
                          <a:effectLst/>
                          <a:latin typeface="Calibri" panose="020F0502020204030204" pitchFamily="34" charset="0"/>
                        </a:rPr>
                        <a:t>Hospitality </a:t>
                      </a:r>
                      <a:r>
                        <a:rPr lang="en-GB" sz="1200" b="0" i="0" u="none" strike="noStrike" dirty="0">
                          <a:solidFill>
                            <a:srgbClr val="000000"/>
                          </a:solidFill>
                          <a:effectLst/>
                          <a:latin typeface="Calibri" panose="020F0502020204030204" pitchFamily="34" charset="0"/>
                        </a:rPr>
                        <a:t>(Tay Cities Skills and Employability Development Programme) </a:t>
                      </a:r>
                      <a:endParaRPr lang="en-GB" sz="1200" b="1" i="0" u="none" strike="noStrike" dirty="0">
                        <a:solidFill>
                          <a:srgbClr val="000000"/>
                        </a:solidFill>
                        <a:effectLst/>
                        <a:latin typeface="Calibri" panose="020F0502020204030204" pitchFamily="34" charset="0"/>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latin typeface="+mn-lt"/>
                          <a:ea typeface="+mn-ea"/>
                          <a:cs typeface="+mn-cs"/>
                        </a:rPr>
                        <a:t>BJC to MG </a:t>
                      </a: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200" kern="1200" dirty="0">
                          <a:solidFill>
                            <a:schemeClr val="bg1"/>
                          </a:solidFill>
                          <a:latin typeface="+mn-lt"/>
                          <a:ea typeface="+mn-ea"/>
                          <a:cs typeface="+mn-cs"/>
                        </a:rPr>
                        <a:t>BJC to JC</a:t>
                      </a: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6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098275182"/>
                  </a:ext>
                </a:extLst>
              </a:tr>
            </a:tbl>
          </a:graphicData>
        </a:graphic>
      </p:graphicFrame>
    </p:spTree>
    <p:extLst>
      <p:ext uri="{BB962C8B-B14F-4D97-AF65-F5344CB8AC3E}">
        <p14:creationId xmlns:p14="http://schemas.microsoft.com/office/powerpoint/2010/main" val="2538792420"/>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8984822-D4C5-4665-960C-44CD562CD70F}"/>
              </a:ext>
            </a:extLst>
          </p:cNvPr>
          <p:cNvSpPr>
            <a:spLocks noGrp="1"/>
          </p:cNvSpPr>
          <p:nvPr>
            <p:ph type="title"/>
          </p:nvPr>
        </p:nvSpPr>
        <p:spPr>
          <a:xfrm>
            <a:off x="0" y="487"/>
            <a:ext cx="12192000" cy="1143000"/>
          </a:xfrm>
          <a:solidFill>
            <a:srgbClr val="438086"/>
          </a:solidFill>
        </p:spPr>
        <p:txBody>
          <a:bodyPr>
            <a:normAutofit/>
          </a:bodyPr>
          <a:lstStyle/>
          <a:p>
            <a:r>
              <a:rPr lang="en-US" sz="4000" b="1" dirty="0">
                <a:solidFill>
                  <a:schemeClr val="bg1"/>
                </a:solidFill>
              </a:rPr>
              <a:t>Year 3 Capital and Revenue Programme</a:t>
            </a:r>
            <a:endParaRPr lang="en-GB" sz="4000" b="1" dirty="0">
              <a:solidFill>
                <a:schemeClr val="bg1"/>
              </a:solidFill>
            </a:endParaRPr>
          </a:p>
        </p:txBody>
      </p:sp>
      <p:sp>
        <p:nvSpPr>
          <p:cNvPr id="7" name="Content Placeholder 6">
            <a:extLst>
              <a:ext uri="{FF2B5EF4-FFF2-40B4-BE49-F238E27FC236}">
                <a16:creationId xmlns:a16="http://schemas.microsoft.com/office/drawing/2014/main" id="{EEA233A5-D9C4-49D7-8819-EC3E807354FF}"/>
              </a:ext>
            </a:extLst>
          </p:cNvPr>
          <p:cNvSpPr txBox="1">
            <a:spLocks noGrp="1"/>
          </p:cNvSpPr>
          <p:nvPr>
            <p:ph idx="1"/>
          </p:nvPr>
        </p:nvSpPr>
        <p:spPr>
          <a:xfrm>
            <a:off x="311727" y="1143487"/>
            <a:ext cx="11492346" cy="5429179"/>
          </a:xfrm>
          <a:prstGeom prst="rect">
            <a:avLst/>
          </a:prstGeom>
          <a:noFill/>
        </p:spPr>
        <p:txBody>
          <a:bodyPr wrap="square" rtlCol="0">
            <a:spAutoFit/>
          </a:bodyPr>
          <a:lstStyle/>
          <a:p>
            <a:pPr marL="0" indent="0">
              <a:buNone/>
            </a:pPr>
            <a:r>
              <a:rPr lang="en-US" sz="1800" b="1" dirty="0"/>
              <a:t>Headlines: </a:t>
            </a:r>
          </a:p>
          <a:p>
            <a:pPr marL="0" indent="0">
              <a:buNone/>
            </a:pPr>
            <a:endParaRPr lang="en-US" sz="1600" dirty="0"/>
          </a:p>
          <a:p>
            <a:pPr marL="0" indent="0">
              <a:buNone/>
            </a:pPr>
            <a:r>
              <a:rPr lang="en-US" sz="1800" b="1" dirty="0">
                <a:solidFill>
                  <a:schemeClr val="accent2"/>
                </a:solidFill>
              </a:rPr>
              <a:t>Capital</a:t>
            </a:r>
          </a:p>
          <a:p>
            <a:pPr>
              <a:buFont typeface="Wingdings" panose="05000000000000000000" pitchFamily="2" charset="2"/>
              <a:buChar char="§"/>
            </a:pPr>
            <a:r>
              <a:rPr lang="en-US" sz="1800" dirty="0"/>
              <a:t>The Year 3 capital profile entering into Deal was</a:t>
            </a:r>
            <a:r>
              <a:rPr lang="en-US" sz="1800" b="1" dirty="0"/>
              <a:t> £29.32</a:t>
            </a:r>
          </a:p>
          <a:p>
            <a:pPr>
              <a:buFont typeface="Wingdings" panose="05000000000000000000" pitchFamily="2" charset="2"/>
              <a:buChar char="§"/>
            </a:pPr>
            <a:endParaRPr lang="en-US" sz="1800" dirty="0"/>
          </a:p>
          <a:p>
            <a:pPr>
              <a:buFont typeface="Wingdings" panose="05000000000000000000" pitchFamily="2" charset="2"/>
              <a:buChar char="§"/>
            </a:pPr>
            <a:r>
              <a:rPr lang="en-US" sz="1800" dirty="0"/>
              <a:t>The Scottish Government awarded Tay Cities Partnership an acceleration of</a:t>
            </a:r>
            <a:r>
              <a:rPr lang="en-US" sz="1800" b="1" dirty="0"/>
              <a:t> £8m </a:t>
            </a:r>
          </a:p>
          <a:p>
            <a:pPr>
              <a:buFont typeface="Wingdings" panose="05000000000000000000" pitchFamily="2" charset="2"/>
              <a:buChar char="§"/>
            </a:pPr>
            <a:endParaRPr lang="en-US" sz="1800" b="1" dirty="0"/>
          </a:p>
          <a:p>
            <a:pPr>
              <a:buFont typeface="Wingdings" panose="05000000000000000000" pitchFamily="2" charset="2"/>
              <a:buChar char="§"/>
            </a:pPr>
            <a:r>
              <a:rPr lang="en-US" sz="1800" dirty="0"/>
              <a:t>So, the total Capital profile for 22/23 for the Partnership within the Grant Officer letter is </a:t>
            </a:r>
            <a:r>
              <a:rPr lang="en-US" sz="1800" b="1" dirty="0"/>
              <a:t>£37.32m</a:t>
            </a:r>
          </a:p>
          <a:p>
            <a:pPr>
              <a:buFont typeface="Wingdings" panose="05000000000000000000" pitchFamily="2" charset="2"/>
              <a:buChar char="§"/>
            </a:pPr>
            <a:endParaRPr lang="en-US" sz="1800" b="1" dirty="0"/>
          </a:p>
          <a:p>
            <a:pPr marL="0" indent="0">
              <a:buNone/>
            </a:pPr>
            <a:r>
              <a:rPr lang="en-US" sz="1800" b="1" dirty="0">
                <a:solidFill>
                  <a:schemeClr val="accent2"/>
                </a:solidFill>
              </a:rPr>
              <a:t>Revenue </a:t>
            </a:r>
          </a:p>
          <a:p>
            <a:pPr>
              <a:buFont typeface="Wingdings" panose="05000000000000000000" pitchFamily="2" charset="2"/>
              <a:buChar char="§"/>
            </a:pPr>
            <a:r>
              <a:rPr lang="en-US" sz="1800" dirty="0"/>
              <a:t>The Year 3 Revenue profile within the Grant Offer letter is</a:t>
            </a:r>
            <a:r>
              <a:rPr lang="en-US" sz="1800" b="1" dirty="0"/>
              <a:t> £1.01</a:t>
            </a:r>
          </a:p>
          <a:p>
            <a:pPr>
              <a:buFont typeface="Wingdings" panose="05000000000000000000" pitchFamily="2" charset="2"/>
              <a:buChar char="§"/>
            </a:pPr>
            <a:endParaRPr lang="en-US" sz="1600" dirty="0"/>
          </a:p>
          <a:p>
            <a:pPr marL="0" indent="0">
              <a:buNone/>
            </a:pPr>
            <a:endParaRPr lang="en-US" sz="1600" dirty="0"/>
          </a:p>
          <a:p>
            <a:pPr>
              <a:buFont typeface="Wingdings" panose="05000000000000000000" pitchFamily="2" charset="2"/>
              <a:buChar char="§"/>
            </a:pPr>
            <a:endParaRPr lang="en-US" sz="1600" dirty="0"/>
          </a:p>
          <a:p>
            <a:endParaRPr lang="en-US" sz="1600" dirty="0"/>
          </a:p>
          <a:p>
            <a:endParaRPr lang="en-US" sz="1600" dirty="0"/>
          </a:p>
          <a:p>
            <a:endParaRPr lang="en-US" sz="1600" dirty="0"/>
          </a:p>
        </p:txBody>
      </p:sp>
    </p:spTree>
    <p:extLst>
      <p:ext uri="{BB962C8B-B14F-4D97-AF65-F5344CB8AC3E}">
        <p14:creationId xmlns:p14="http://schemas.microsoft.com/office/powerpoint/2010/main" val="258412590"/>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8984822-D4C5-4665-960C-44CD562CD70F}"/>
              </a:ext>
            </a:extLst>
          </p:cNvPr>
          <p:cNvSpPr>
            <a:spLocks noGrp="1"/>
          </p:cNvSpPr>
          <p:nvPr>
            <p:ph type="title"/>
          </p:nvPr>
        </p:nvSpPr>
        <p:spPr>
          <a:xfrm>
            <a:off x="0" y="487"/>
            <a:ext cx="12192000" cy="979227"/>
          </a:xfrm>
          <a:solidFill>
            <a:srgbClr val="438086"/>
          </a:solidFill>
        </p:spPr>
        <p:txBody>
          <a:bodyPr>
            <a:normAutofit/>
          </a:bodyPr>
          <a:lstStyle/>
          <a:p>
            <a:r>
              <a:rPr lang="en-GB" sz="4000" b="1" dirty="0">
                <a:solidFill>
                  <a:schemeClr val="bg1"/>
                </a:solidFill>
              </a:rPr>
              <a:t>Inflationary Pressures on the Programme </a:t>
            </a:r>
          </a:p>
        </p:txBody>
      </p:sp>
      <p:sp>
        <p:nvSpPr>
          <p:cNvPr id="6" name="Content Placeholder 5">
            <a:extLst>
              <a:ext uri="{FF2B5EF4-FFF2-40B4-BE49-F238E27FC236}">
                <a16:creationId xmlns:a16="http://schemas.microsoft.com/office/drawing/2014/main" id="{BD82EAC0-2BBC-4BD1-9CF6-BEC824D4F472}"/>
              </a:ext>
            </a:extLst>
          </p:cNvPr>
          <p:cNvSpPr>
            <a:spLocks noGrp="1"/>
          </p:cNvSpPr>
          <p:nvPr>
            <p:ph idx="1"/>
          </p:nvPr>
        </p:nvSpPr>
        <p:spPr>
          <a:xfrm>
            <a:off x="304801" y="1180882"/>
            <a:ext cx="11566070" cy="5345373"/>
          </a:xfrm>
        </p:spPr>
        <p:txBody>
          <a:bodyPr>
            <a:noAutofit/>
          </a:bodyPr>
          <a:lstStyle/>
          <a:p>
            <a:pPr marL="0" indent="0">
              <a:buNone/>
            </a:pPr>
            <a:r>
              <a:rPr lang="en-GB" sz="1800" b="1" dirty="0"/>
              <a:t>Headlines: </a:t>
            </a:r>
          </a:p>
          <a:p>
            <a:pPr marL="0" indent="0">
              <a:buNone/>
            </a:pPr>
            <a:endParaRPr lang="en-GB" sz="1800" b="1" dirty="0"/>
          </a:p>
          <a:p>
            <a:pPr>
              <a:buFont typeface="Wingdings" panose="05000000000000000000" pitchFamily="2" charset="2"/>
              <a:buChar char="§"/>
            </a:pPr>
            <a:r>
              <a:rPr lang="en-US" sz="1800" dirty="0"/>
              <a:t>Inflationary pressures are starting to be highlighted at a National level across all Deals</a:t>
            </a:r>
          </a:p>
          <a:p>
            <a:pPr>
              <a:buFont typeface="Wingdings" panose="05000000000000000000" pitchFamily="2" charset="2"/>
              <a:buChar char="§"/>
            </a:pPr>
            <a:endParaRPr lang="en-US" sz="1800" dirty="0"/>
          </a:p>
          <a:p>
            <a:pPr>
              <a:buFont typeface="Wingdings" panose="05000000000000000000" pitchFamily="2" charset="2"/>
              <a:buChar char="§"/>
            </a:pPr>
            <a:r>
              <a:rPr lang="en-US" sz="1800" dirty="0"/>
              <a:t>The Scottish Government, on behalf of both Governments, is currently doing a Cost Overruns Exercise </a:t>
            </a:r>
          </a:p>
          <a:p>
            <a:pPr>
              <a:buFont typeface="Wingdings" panose="05000000000000000000" pitchFamily="2" charset="2"/>
              <a:buChar char="§"/>
            </a:pPr>
            <a:endParaRPr lang="en-US" sz="1800" dirty="0"/>
          </a:p>
          <a:p>
            <a:pPr>
              <a:buFont typeface="Wingdings" panose="05000000000000000000" pitchFamily="2" charset="2"/>
              <a:buChar char="§"/>
            </a:pPr>
            <a:r>
              <a:rPr lang="en-US" sz="1800" dirty="0"/>
              <a:t>The National P</a:t>
            </a:r>
            <a:r>
              <a:rPr lang="en-GB" sz="1800" dirty="0"/>
              <a:t>MO Networking Group is holding a special meeting on the 6</a:t>
            </a:r>
            <a:r>
              <a:rPr lang="en-GB" sz="1800" baseline="30000" dirty="0"/>
              <a:t>th</a:t>
            </a:r>
            <a:r>
              <a:rPr lang="en-GB" sz="1800" dirty="0"/>
              <a:t> July</a:t>
            </a:r>
          </a:p>
          <a:p>
            <a:pPr>
              <a:buFont typeface="Wingdings" panose="05000000000000000000" pitchFamily="2" charset="2"/>
              <a:buChar char="§"/>
            </a:pPr>
            <a:endParaRPr lang="en-GB" sz="1800" dirty="0"/>
          </a:p>
          <a:p>
            <a:pPr>
              <a:buFont typeface="Wingdings" panose="05000000000000000000" pitchFamily="2" charset="2"/>
              <a:buChar char="§"/>
            </a:pPr>
            <a:r>
              <a:rPr lang="en-GB" sz="1800" dirty="0"/>
              <a:t>Initial indications are that there could be a potential 25-40% increase in costs </a:t>
            </a:r>
          </a:p>
          <a:p>
            <a:pPr>
              <a:buFont typeface="Wingdings" panose="05000000000000000000" pitchFamily="2" charset="2"/>
              <a:buChar char="§"/>
            </a:pPr>
            <a:endParaRPr lang="en-GB" sz="1800" dirty="0"/>
          </a:p>
          <a:p>
            <a:pPr>
              <a:buFont typeface="Wingdings" panose="05000000000000000000" pitchFamily="2" charset="2"/>
              <a:buChar char="§"/>
            </a:pPr>
            <a:r>
              <a:rPr lang="en-GB" sz="1800" dirty="0"/>
              <a:t>The Section 95 Officer has requested that the PMO highlight this to Joint Committee members </a:t>
            </a:r>
          </a:p>
          <a:p>
            <a:pPr>
              <a:buFont typeface="Wingdings" panose="05000000000000000000" pitchFamily="2" charset="2"/>
              <a:buChar char="§"/>
            </a:pPr>
            <a:endParaRPr lang="en-GB" sz="1800" dirty="0"/>
          </a:p>
          <a:p>
            <a:pPr>
              <a:buFont typeface="Wingdings" panose="05000000000000000000" pitchFamily="2" charset="2"/>
              <a:buChar char="§"/>
            </a:pPr>
            <a:r>
              <a:rPr lang="en-GB" sz="1800" dirty="0"/>
              <a:t>An update will be provided as the impact is understood in more detail </a:t>
            </a:r>
          </a:p>
          <a:p>
            <a:pPr marL="0" indent="0">
              <a:buNone/>
            </a:pPr>
            <a:endParaRPr lang="en-US" sz="1800" dirty="0"/>
          </a:p>
          <a:p>
            <a:pPr>
              <a:buFont typeface="Wingdings" panose="05000000000000000000" pitchFamily="2" charset="2"/>
              <a:buChar char="§"/>
            </a:pPr>
            <a:endParaRPr lang="en-US" sz="1800" dirty="0"/>
          </a:p>
          <a:p>
            <a:pPr marL="0" indent="0">
              <a:buNone/>
            </a:pPr>
            <a:endParaRPr lang="en-GB" sz="1800" dirty="0"/>
          </a:p>
        </p:txBody>
      </p:sp>
    </p:spTree>
    <p:extLst>
      <p:ext uri="{BB962C8B-B14F-4D97-AF65-F5344CB8AC3E}">
        <p14:creationId xmlns:p14="http://schemas.microsoft.com/office/powerpoint/2010/main" val="2878700799"/>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8984822-D4C5-4665-960C-44CD562CD70F}"/>
              </a:ext>
            </a:extLst>
          </p:cNvPr>
          <p:cNvSpPr>
            <a:spLocks noGrp="1"/>
          </p:cNvSpPr>
          <p:nvPr>
            <p:ph type="title"/>
          </p:nvPr>
        </p:nvSpPr>
        <p:spPr>
          <a:xfrm>
            <a:off x="0" y="487"/>
            <a:ext cx="12192000" cy="1143000"/>
          </a:xfrm>
          <a:solidFill>
            <a:srgbClr val="438086"/>
          </a:solidFill>
        </p:spPr>
        <p:txBody>
          <a:bodyPr>
            <a:normAutofit/>
          </a:bodyPr>
          <a:lstStyle/>
          <a:p>
            <a:r>
              <a:rPr lang="en-GB" sz="4000" b="1" dirty="0">
                <a:solidFill>
                  <a:schemeClr val="bg1"/>
                </a:solidFill>
              </a:rPr>
              <a:t>Change Control Requests</a:t>
            </a:r>
          </a:p>
        </p:txBody>
      </p:sp>
      <p:graphicFrame>
        <p:nvGraphicFramePr>
          <p:cNvPr id="2" name="Table 1">
            <a:extLst>
              <a:ext uri="{FF2B5EF4-FFF2-40B4-BE49-F238E27FC236}">
                <a16:creationId xmlns:a16="http://schemas.microsoft.com/office/drawing/2014/main" id="{7B773989-F7E9-414D-9831-7022B8E3887E}"/>
              </a:ext>
            </a:extLst>
          </p:cNvPr>
          <p:cNvGraphicFramePr>
            <a:graphicFrameLocks noGrp="1"/>
          </p:cNvGraphicFramePr>
          <p:nvPr>
            <p:extLst>
              <p:ext uri="{D42A27DB-BD31-4B8C-83A1-F6EECF244321}">
                <p14:modId xmlns:p14="http://schemas.microsoft.com/office/powerpoint/2010/main" val="1350892318"/>
              </p:ext>
            </p:extLst>
          </p:nvPr>
        </p:nvGraphicFramePr>
        <p:xfrm>
          <a:off x="175846" y="1292006"/>
          <a:ext cx="11840308" cy="4245194"/>
        </p:xfrm>
        <a:graphic>
          <a:graphicData uri="http://schemas.openxmlformats.org/drawingml/2006/table">
            <a:tbl>
              <a:tblPr firstRow="1" bandRow="1">
                <a:tableStyleId>{5C22544A-7EE6-4342-B048-85BDC9FD1C3A}</a:tableStyleId>
              </a:tblPr>
              <a:tblGrid>
                <a:gridCol w="3709813">
                  <a:extLst>
                    <a:ext uri="{9D8B030D-6E8A-4147-A177-3AD203B41FA5}">
                      <a16:colId xmlns:a16="http://schemas.microsoft.com/office/drawing/2014/main" val="221535705"/>
                    </a:ext>
                  </a:extLst>
                </a:gridCol>
                <a:gridCol w="1089999">
                  <a:extLst>
                    <a:ext uri="{9D8B030D-6E8A-4147-A177-3AD203B41FA5}">
                      <a16:colId xmlns:a16="http://schemas.microsoft.com/office/drawing/2014/main" val="217237645"/>
                    </a:ext>
                  </a:extLst>
                </a:gridCol>
                <a:gridCol w="1089999">
                  <a:extLst>
                    <a:ext uri="{9D8B030D-6E8A-4147-A177-3AD203B41FA5}">
                      <a16:colId xmlns:a16="http://schemas.microsoft.com/office/drawing/2014/main" val="1586847220"/>
                    </a:ext>
                  </a:extLst>
                </a:gridCol>
                <a:gridCol w="1089999">
                  <a:extLst>
                    <a:ext uri="{9D8B030D-6E8A-4147-A177-3AD203B41FA5}">
                      <a16:colId xmlns:a16="http://schemas.microsoft.com/office/drawing/2014/main" val="1265627572"/>
                    </a:ext>
                  </a:extLst>
                </a:gridCol>
                <a:gridCol w="4860498">
                  <a:extLst>
                    <a:ext uri="{9D8B030D-6E8A-4147-A177-3AD203B41FA5}">
                      <a16:colId xmlns:a16="http://schemas.microsoft.com/office/drawing/2014/main" val="2561316311"/>
                    </a:ext>
                  </a:extLst>
                </a:gridCol>
              </a:tblGrid>
              <a:tr h="580340">
                <a:tc>
                  <a:txBody>
                    <a:bodyPr/>
                    <a:lstStyle/>
                    <a:p>
                      <a:pPr algn="ctr"/>
                      <a:r>
                        <a:rPr lang="en-US" sz="1600" dirty="0"/>
                        <a:t>Programme / Fund / Project</a:t>
                      </a:r>
                    </a:p>
                    <a:p>
                      <a:pPr algn="ctr"/>
                      <a:endParaRPr lang="en-GB" sz="1600" dirty="0"/>
                    </a:p>
                  </a:txBody>
                  <a:tcPr/>
                </a:tc>
                <a:tc>
                  <a:txBody>
                    <a:bodyPr/>
                    <a:lstStyle/>
                    <a:p>
                      <a:pPr algn="ctr"/>
                      <a:r>
                        <a:rPr lang="en-US" sz="1600" dirty="0"/>
                        <a:t>Thematic Board</a:t>
                      </a:r>
                      <a:endParaRPr lang="en-GB" sz="1600" dirty="0"/>
                    </a:p>
                  </a:txBody>
                  <a:tcPr/>
                </a:tc>
                <a:tc>
                  <a:txBody>
                    <a:bodyPr/>
                    <a:lstStyle/>
                    <a:p>
                      <a:pPr algn="ctr"/>
                      <a:r>
                        <a:rPr lang="en-GB" sz="1600" dirty="0"/>
                        <a:t>Govts </a:t>
                      </a:r>
                    </a:p>
                  </a:txBody>
                  <a:tcPr/>
                </a:tc>
                <a:tc>
                  <a:txBody>
                    <a:bodyPr/>
                    <a:lstStyle/>
                    <a:p>
                      <a:pPr algn="ctr"/>
                      <a:r>
                        <a:rPr lang="en-US" sz="1600" dirty="0"/>
                        <a:t>Status</a:t>
                      </a:r>
                      <a:endParaRPr lang="en-GB" sz="1600" dirty="0"/>
                    </a:p>
                  </a:txBody>
                  <a:tcPr/>
                </a:tc>
                <a:tc>
                  <a:txBody>
                    <a:bodyPr/>
                    <a:lstStyle/>
                    <a:p>
                      <a:pPr algn="ctr"/>
                      <a:r>
                        <a:rPr lang="en-US" sz="1600" dirty="0"/>
                        <a:t>Commentary</a:t>
                      </a:r>
                      <a:endParaRPr lang="en-GB" sz="1600" dirty="0"/>
                    </a:p>
                  </a:txBody>
                  <a:tcPr/>
                </a:tc>
                <a:extLst>
                  <a:ext uri="{0D108BD9-81ED-4DB2-BD59-A6C34878D82A}">
                    <a16:rowId xmlns:a16="http://schemas.microsoft.com/office/drawing/2014/main" val="3276341339"/>
                  </a:ext>
                </a:extLst>
              </a:tr>
              <a:tr h="733061">
                <a:tc>
                  <a:txBody>
                    <a:bodyPr/>
                    <a:lstStyle/>
                    <a:p>
                      <a:r>
                        <a:rPr lang="en-US" sz="1400" dirty="0"/>
                        <a:t>Growing the Tay Cities Biomedical Cluster</a:t>
                      </a:r>
                      <a:endParaRPr lang="en-GB" sz="1400" dirty="0"/>
                    </a:p>
                  </a:txBody>
                  <a:tcPr/>
                </a:tc>
                <a:tc>
                  <a:txBody>
                    <a:bodyPr/>
                    <a:lstStyle/>
                    <a:p>
                      <a:r>
                        <a:rPr lang="en-US" sz="1400" dirty="0"/>
                        <a:t>24/01/22</a:t>
                      </a:r>
                      <a:endParaRPr lang="en-GB" sz="1400" dirty="0"/>
                    </a:p>
                  </a:txBody>
                  <a:tcPr>
                    <a:solidFill>
                      <a:srgbClr val="99CC00"/>
                    </a:solidFill>
                  </a:tcPr>
                </a:tc>
                <a:tc>
                  <a:txBody>
                    <a:bodyPr/>
                    <a:lstStyle/>
                    <a:p>
                      <a:r>
                        <a:rPr lang="en-US" sz="1400" dirty="0"/>
                        <a:t>05/01/22</a:t>
                      </a:r>
                      <a:endParaRPr lang="en-GB" sz="1400" dirty="0"/>
                    </a:p>
                  </a:txBody>
                  <a:tcPr>
                    <a:solidFill>
                      <a:srgbClr val="99CC00"/>
                    </a:solidFill>
                  </a:tcPr>
                </a:tc>
                <a:tc>
                  <a:txBody>
                    <a:bodyPr/>
                    <a:lstStyle/>
                    <a:p>
                      <a:r>
                        <a:rPr lang="en-US" sz="1400" dirty="0"/>
                        <a:t>Agreed</a:t>
                      </a:r>
                      <a:endParaRPr lang="en-GB" sz="1400" dirty="0"/>
                    </a:p>
                  </a:txBody>
                  <a:tcPr>
                    <a:solidFill>
                      <a:srgbClr val="99CC00"/>
                    </a:solidFill>
                  </a:tcPr>
                </a:tc>
                <a:tc>
                  <a:txBody>
                    <a:bodyPr/>
                    <a:lstStyle/>
                    <a:p>
                      <a:r>
                        <a:rPr lang="en-US" sz="1400" b="1" dirty="0"/>
                        <a:t>Variation to approved Project Business Case </a:t>
                      </a:r>
                      <a:r>
                        <a:rPr lang="en-US" sz="1400" dirty="0"/>
                        <a:t>- Request to use TCRD funding for land transfer fees agreed by Governments and Partnership</a:t>
                      </a:r>
                    </a:p>
                  </a:txBody>
                  <a:tcPr/>
                </a:tc>
                <a:extLst>
                  <a:ext uri="{0D108BD9-81ED-4DB2-BD59-A6C34878D82A}">
                    <a16:rowId xmlns:a16="http://schemas.microsoft.com/office/drawing/2014/main" val="3584180428"/>
                  </a:ext>
                </a:extLst>
              </a:tr>
              <a:tr h="733061">
                <a:tc>
                  <a:txBody>
                    <a:bodyPr/>
                    <a:lstStyle/>
                    <a:p>
                      <a:r>
                        <a:rPr lang="en-US" sz="1400" dirty="0"/>
                        <a:t>Tay Cities Engineering Partnership</a:t>
                      </a:r>
                      <a:endParaRPr lang="en-GB" sz="1400" dirty="0"/>
                    </a:p>
                  </a:txBody>
                  <a:tcPr/>
                </a:tc>
                <a:tc>
                  <a:txBody>
                    <a:bodyPr/>
                    <a:lstStyle/>
                    <a:p>
                      <a:r>
                        <a:rPr lang="en-US" sz="1400" dirty="0"/>
                        <a:t>01/04/22</a:t>
                      </a:r>
                      <a:endParaRPr lang="en-GB" sz="1400" dirty="0"/>
                    </a:p>
                  </a:txBody>
                  <a:tcPr>
                    <a:solidFill>
                      <a:srgbClr val="99CC00"/>
                    </a:solidFill>
                  </a:tcPr>
                </a:tc>
                <a:tc>
                  <a:txBody>
                    <a:bodyPr/>
                    <a:lstStyle/>
                    <a:p>
                      <a:r>
                        <a:rPr lang="en-US" sz="1400" dirty="0"/>
                        <a:t>29/03/22</a:t>
                      </a:r>
                      <a:endParaRPr lang="en-GB" sz="1400" dirty="0"/>
                    </a:p>
                  </a:txBody>
                  <a:tcPr>
                    <a:solidFill>
                      <a:srgbClr val="99CC00"/>
                    </a:solidFill>
                  </a:tcPr>
                </a:tc>
                <a:tc>
                  <a:txBody>
                    <a:bodyPr/>
                    <a:lstStyle/>
                    <a:p>
                      <a:r>
                        <a:rPr lang="en-US" sz="1400" dirty="0"/>
                        <a:t>Agreed</a:t>
                      </a:r>
                      <a:endParaRPr lang="en-GB" sz="1400" dirty="0"/>
                    </a:p>
                  </a:txBody>
                  <a:tcPr>
                    <a:solidFill>
                      <a:srgbClr val="99CC00"/>
                    </a:solidFill>
                  </a:tcPr>
                </a:tc>
                <a:tc>
                  <a:txBody>
                    <a:bodyPr/>
                    <a:lstStyle/>
                    <a:p>
                      <a:r>
                        <a:rPr lang="en-US" sz="1400" b="1" dirty="0"/>
                        <a:t>Variation to approved Project Business Case </a:t>
                      </a:r>
                      <a:r>
                        <a:rPr lang="en-US" sz="1400" b="0" dirty="0"/>
                        <a:t>- R</a:t>
                      </a:r>
                      <a:r>
                        <a:rPr lang="en-US" sz="1400" dirty="0"/>
                        <a:t>equest to claim project management costs prior to 2021/22 agreed by Governments and Partnership</a:t>
                      </a:r>
                    </a:p>
                  </a:txBody>
                  <a:tcPr/>
                </a:tc>
                <a:extLst>
                  <a:ext uri="{0D108BD9-81ED-4DB2-BD59-A6C34878D82A}">
                    <a16:rowId xmlns:a16="http://schemas.microsoft.com/office/drawing/2014/main" val="1333989538"/>
                  </a:ext>
                </a:extLst>
              </a:tr>
              <a:tr h="733061">
                <a:tc>
                  <a:txBody>
                    <a:bodyPr/>
                    <a:lstStyle/>
                    <a:p>
                      <a:r>
                        <a:rPr lang="en-US" sz="1400" dirty="0"/>
                        <a:t>Advanced Plant Growth Centre &amp; International Barley Hub</a:t>
                      </a:r>
                      <a:endParaRPr lang="en-GB" sz="1400" dirty="0"/>
                    </a:p>
                  </a:txBody>
                  <a:tcPr/>
                </a:tc>
                <a:tc>
                  <a:txBody>
                    <a:bodyPr/>
                    <a:lstStyle/>
                    <a:p>
                      <a:r>
                        <a:rPr lang="en-US" sz="1400" dirty="0"/>
                        <a:t>23/03/22</a:t>
                      </a:r>
                      <a:endParaRPr lang="en-GB" sz="1400" dirty="0"/>
                    </a:p>
                  </a:txBody>
                  <a:tcPr>
                    <a:solidFill>
                      <a:srgbClr val="99CC00"/>
                    </a:solidFill>
                  </a:tcPr>
                </a:tc>
                <a:tc>
                  <a:txBody>
                    <a:bodyPr/>
                    <a:lstStyle/>
                    <a:p>
                      <a:r>
                        <a:rPr lang="en-US" sz="1400" dirty="0"/>
                        <a:t>29/03/22</a:t>
                      </a:r>
                      <a:endParaRPr lang="en-GB" sz="1400" dirty="0"/>
                    </a:p>
                  </a:txBody>
                  <a:tcPr>
                    <a:solidFill>
                      <a:srgbClr val="99CC00"/>
                    </a:solidFill>
                  </a:tcPr>
                </a:tc>
                <a:tc>
                  <a:txBody>
                    <a:bodyPr/>
                    <a:lstStyle/>
                    <a:p>
                      <a:r>
                        <a:rPr lang="en-US" sz="1400" dirty="0"/>
                        <a:t>Agreed</a:t>
                      </a:r>
                      <a:endParaRPr lang="en-GB" sz="1400" dirty="0"/>
                    </a:p>
                  </a:txBody>
                  <a:tcPr>
                    <a:solidFill>
                      <a:srgbClr val="99CC00"/>
                    </a:solidFill>
                  </a:tcPr>
                </a:tc>
                <a:tc>
                  <a:txBody>
                    <a:bodyPr/>
                    <a:lstStyle/>
                    <a:p>
                      <a:r>
                        <a:rPr lang="en-US" sz="1400" b="1" dirty="0"/>
                        <a:t>Variation to approved Project Business Case - </a:t>
                      </a:r>
                      <a:r>
                        <a:rPr lang="en-US" sz="1400" dirty="0"/>
                        <a:t>Request to claim up to £1m to cover archaeological fees agreed by Governments and Partnership. This is attributable to both Projects</a:t>
                      </a:r>
                    </a:p>
                  </a:txBody>
                  <a:tcPr/>
                </a:tc>
                <a:extLst>
                  <a:ext uri="{0D108BD9-81ED-4DB2-BD59-A6C34878D82A}">
                    <a16:rowId xmlns:a16="http://schemas.microsoft.com/office/drawing/2014/main" val="1517600581"/>
                  </a:ext>
                </a:extLst>
              </a:tr>
              <a:tr h="733061">
                <a:tc>
                  <a:txBody>
                    <a:bodyPr/>
                    <a:lstStyle/>
                    <a:p>
                      <a:r>
                        <a:rPr lang="en-US" sz="1400" dirty="0"/>
                        <a:t>Skills Investment Programme - Life Sciences Project </a:t>
                      </a:r>
                      <a:endParaRPr lang="en-GB" sz="1400" dirty="0"/>
                    </a:p>
                  </a:txBody>
                  <a:tcPr/>
                </a:tc>
                <a:tc>
                  <a:txBody>
                    <a:bodyPr/>
                    <a:lstStyle/>
                    <a:p>
                      <a:r>
                        <a:rPr lang="en-US" sz="1400" i="0" dirty="0"/>
                        <a:t>19/04/22</a:t>
                      </a:r>
                      <a:endParaRPr lang="en-GB" sz="1400" i="0" dirty="0"/>
                    </a:p>
                  </a:txBody>
                  <a:tcPr>
                    <a:solidFill>
                      <a:srgbClr val="99CC00"/>
                    </a:solidFill>
                  </a:tcPr>
                </a:tc>
                <a:tc>
                  <a:txBody>
                    <a:bodyPr/>
                    <a:lstStyle/>
                    <a:p>
                      <a:r>
                        <a:rPr lang="en-US" sz="1400" dirty="0"/>
                        <a:t>19/05/22</a:t>
                      </a:r>
                      <a:endParaRPr lang="en-GB" sz="1400" dirty="0"/>
                    </a:p>
                  </a:txBody>
                  <a:tcPr>
                    <a:solidFill>
                      <a:srgbClr val="99CC00"/>
                    </a:solidFill>
                  </a:tcPr>
                </a:tc>
                <a:tc>
                  <a:txBody>
                    <a:bodyPr/>
                    <a:lstStyle/>
                    <a:p>
                      <a:r>
                        <a:rPr lang="en-US" sz="1400" i="0" dirty="0"/>
                        <a:t>Agreed</a:t>
                      </a:r>
                      <a:endParaRPr lang="en-GB" sz="1400" i="0" dirty="0"/>
                    </a:p>
                  </a:txBody>
                  <a:tcPr>
                    <a:solidFill>
                      <a:srgbClr val="99CC00"/>
                    </a:solidFill>
                  </a:tcPr>
                </a:tc>
                <a:tc>
                  <a:txBody>
                    <a:bodyPr/>
                    <a:lstStyle/>
                    <a:p>
                      <a:r>
                        <a:rPr lang="en-US" sz="1400" b="1" dirty="0"/>
                        <a:t>Variation to approved Programme Business Case - </a:t>
                      </a:r>
                      <a:r>
                        <a:rPr lang="en-US" sz="1400" dirty="0"/>
                        <a:t>Request to include AgriTech elements in the project agreed by Governments and Thematic Board</a:t>
                      </a:r>
                      <a:endParaRPr lang="en-GB" sz="1400" dirty="0"/>
                    </a:p>
                  </a:txBody>
                  <a:tcPr/>
                </a:tc>
                <a:extLst>
                  <a:ext uri="{0D108BD9-81ED-4DB2-BD59-A6C34878D82A}">
                    <a16:rowId xmlns:a16="http://schemas.microsoft.com/office/drawing/2014/main" val="1525579625"/>
                  </a:ext>
                </a:extLst>
              </a:tr>
              <a:tr h="73261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Tay Cities Engineering Partnership</a:t>
                      </a:r>
                      <a:endParaRPr lang="en-GB" sz="1400" dirty="0"/>
                    </a:p>
                    <a:p>
                      <a:endParaRPr lang="en-GB" sz="1400" dirty="0"/>
                    </a:p>
                  </a:txBody>
                  <a:tcPr/>
                </a:tc>
                <a:tc>
                  <a:txBody>
                    <a:bodyPr/>
                    <a:lstStyle/>
                    <a:p>
                      <a:r>
                        <a:rPr lang="en-US" sz="1400" i="0" dirty="0"/>
                        <a:t>Shared 20/06/2022</a:t>
                      </a:r>
                      <a:endParaRPr lang="en-GB" sz="1400" i="0" dirty="0"/>
                    </a:p>
                  </a:txBody>
                  <a:tcPr>
                    <a:solidFill>
                      <a:schemeClr val="bg1">
                        <a:lumMod val="8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i="0" dirty="0"/>
                        <a:t>Shared 20/06/2022</a:t>
                      </a:r>
                      <a:endParaRPr lang="en-GB" sz="1400" i="0" dirty="0"/>
                    </a:p>
                  </a:txBody>
                  <a:tcPr>
                    <a:solidFill>
                      <a:schemeClr val="bg1">
                        <a:lumMod val="85000"/>
                      </a:schemeClr>
                    </a:solidFill>
                  </a:tcPr>
                </a:tc>
                <a:tc>
                  <a:txBody>
                    <a:bodyPr/>
                    <a:lstStyle/>
                    <a:p>
                      <a:r>
                        <a:rPr lang="en-US" sz="1400" i="0" dirty="0"/>
                        <a:t>Pending review</a:t>
                      </a:r>
                      <a:endParaRPr lang="en-GB" sz="1400" i="0" dirty="0"/>
                    </a:p>
                  </a:txBody>
                  <a:tcPr>
                    <a:solidFill>
                      <a:schemeClr val="bg1">
                        <a:lumMod val="85000"/>
                      </a:schemeClr>
                    </a:solidFill>
                  </a:tcPr>
                </a:tc>
                <a:tc>
                  <a:txBody>
                    <a:bodyPr/>
                    <a:lstStyle/>
                    <a:p>
                      <a:r>
                        <a:rPr lang="en-US" sz="1400" b="1" dirty="0"/>
                        <a:t>Change of governance structure </a:t>
                      </a:r>
                      <a:r>
                        <a:rPr lang="en-US" sz="1400" b="0" dirty="0"/>
                        <a:t>for the project. </a:t>
                      </a:r>
                      <a:endParaRPr lang="en-GB" sz="1400" b="1" dirty="0"/>
                    </a:p>
                  </a:txBody>
                  <a:tcPr/>
                </a:tc>
                <a:extLst>
                  <a:ext uri="{0D108BD9-81ED-4DB2-BD59-A6C34878D82A}">
                    <a16:rowId xmlns:a16="http://schemas.microsoft.com/office/drawing/2014/main" val="2774975871"/>
                  </a:ext>
                </a:extLst>
              </a:tr>
            </a:tbl>
          </a:graphicData>
        </a:graphic>
      </p:graphicFrame>
    </p:spTree>
    <p:extLst>
      <p:ext uri="{BB962C8B-B14F-4D97-AF65-F5344CB8AC3E}">
        <p14:creationId xmlns:p14="http://schemas.microsoft.com/office/powerpoint/2010/main" val="1241084667"/>
      </p:ext>
    </p:extLst>
  </p:cSld>
  <p:clrMapOvr>
    <a:masterClrMapping/>
  </p:clrMapOvr>
  <p:transition spd="slow">
    <p:fade/>
  </p:transition>
</p:sld>
</file>

<file path=ppt/theme/theme1.xml><?xml version="1.0" encoding="utf-8"?>
<a:theme xmlns:a="http://schemas.openxmlformats.org/drawingml/2006/main" name="Office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14099</TotalTime>
  <Words>1612</Words>
  <Application>Microsoft Office PowerPoint</Application>
  <PresentationFormat>Widescreen</PresentationFormat>
  <Paragraphs>299</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Wingdings</vt:lpstr>
      <vt:lpstr>Office Theme</vt:lpstr>
      <vt:lpstr> Tay Cities Region Deal  Joint Committee PMO Update  1st July 2022  </vt:lpstr>
      <vt:lpstr>Deal Programme Timetable</vt:lpstr>
      <vt:lpstr>Capital Business Cases with Joint Committee Approval </vt:lpstr>
      <vt:lpstr>Revenue Business Cases with Joint Committee Approval </vt:lpstr>
      <vt:lpstr>PowerPoint Presentation</vt:lpstr>
      <vt:lpstr>PowerPoint Presentation</vt:lpstr>
      <vt:lpstr>Year 3 Capital and Revenue Programme</vt:lpstr>
      <vt:lpstr>Inflationary Pressures on the Programme </vt:lpstr>
      <vt:lpstr>Change Control Requests</vt:lpstr>
      <vt:lpstr>PowerPoint Presentation</vt:lpstr>
      <vt:lpstr>PowerPoint Presentation</vt:lpstr>
      <vt:lpstr> @taycities www.taycities.co.uk </vt:lpstr>
    </vt:vector>
  </TitlesOfParts>
  <Company>Dundee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Katherine Laidlay</dc:creator>
  <cp:lastModifiedBy>Lauren Hollas</cp:lastModifiedBy>
  <cp:revision>990</cp:revision>
  <cp:lastPrinted>2022-05-25T15:25:40Z</cp:lastPrinted>
  <dcterms:created xsi:type="dcterms:W3CDTF">2017-02-22T16:33:41Z</dcterms:created>
  <dcterms:modified xsi:type="dcterms:W3CDTF">2022-07-01T11:08:02Z</dcterms:modified>
</cp:coreProperties>
</file>