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8" r:id="rId4"/>
    <p:sldId id="269" r:id="rId5"/>
    <p:sldId id="267" r:id="rId6"/>
    <p:sldId id="271" r:id="rId7"/>
    <p:sldId id="270" r:id="rId8"/>
    <p:sldId id="258" r:id="rId9"/>
    <p:sldId id="266" r:id="rId10"/>
    <p:sldId id="259" r:id="rId11"/>
    <p:sldId id="26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3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853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0315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492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2101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9573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3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9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8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1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9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4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0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1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8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1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Figures@pkc.gov.u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694C-0DDB-450B-A2F7-912725C36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83" y="4385066"/>
            <a:ext cx="11334456" cy="902551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Tay Cities Deal: TCD008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E02CF-1618-4E8A-BB3E-09672B300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2" y="5321267"/>
            <a:ext cx="11334456" cy="143734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Low Carbon Transport &amp; Active Travel Hubs Programme</a:t>
            </a:r>
          </a:p>
          <a:p>
            <a:pPr algn="l"/>
            <a:r>
              <a:rPr lang="en-GB" sz="3200" b="1" dirty="0"/>
              <a:t>Perth &amp; Kinross Council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F4CAE-AAA3-4E34-9F46-416657630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6" r="1458" b="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D6FCB4-35D0-468C-B6AF-CA200EC8D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3" b="5104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9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AED4-4455-4E55-A443-D2AD5297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4" y="0"/>
            <a:ext cx="10694505" cy="56984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37B7-4E66-4E7A-8271-BFDF7A0C6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29" y="702366"/>
            <a:ext cx="9323522" cy="5936973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>
                <a:latin typeface="+mj-lt"/>
              </a:rPr>
              <a:t>Phase 2 – Perth – Active Travel Hubs - </a:t>
            </a: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</a:rPr>
              <a:t>To provide Active Travel alternatives to using private cars and to improve the sustainable mobility of non-car owners.</a:t>
            </a:r>
          </a:p>
          <a:p>
            <a:endParaRPr lang="en-GB" dirty="0">
              <a:latin typeface="+mj-lt"/>
            </a:endParaRPr>
          </a:p>
          <a:p>
            <a:r>
              <a:rPr lang="en-GB" sz="2100" dirty="0">
                <a:latin typeface="+mj-lt"/>
              </a:rPr>
              <a:t>To be coordinated and delivered with the Sustrans project – Perth, People, Place – (£400k for Concept Design plus a potential £6m on approval of this design)</a:t>
            </a:r>
          </a:p>
          <a:p>
            <a:r>
              <a:rPr lang="en-GB" sz="2000" dirty="0">
                <a:latin typeface="+mj-lt"/>
              </a:rPr>
              <a:t>Full Business Case to be developed in coordination with the Sustrans, Perth, People, Place project</a:t>
            </a:r>
          </a:p>
          <a:p>
            <a:pPr marL="0" indent="0">
              <a:buNone/>
            </a:pPr>
            <a:endParaRPr lang="en-GB" sz="18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Phase 2 – Strategic Objectives</a:t>
            </a:r>
          </a:p>
          <a:p>
            <a:pPr marL="0" indent="0">
              <a:buNone/>
            </a:pPr>
            <a:r>
              <a:rPr lang="en-GB" sz="1900" b="1" dirty="0">
                <a:effectLst/>
                <a:latin typeface="+mj-lt"/>
                <a:ea typeface="Times New Roman" panose="02020603050405020304" pitchFamily="18" charset="0"/>
              </a:rPr>
              <a:t>SO3 </a:t>
            </a: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- Improve the mobility of non-car owners </a:t>
            </a:r>
            <a:r>
              <a:rPr lang="en-GB" sz="1900" dirty="0">
                <a:latin typeface="+mj-lt"/>
                <a:ea typeface="Times New Roman" panose="02020603050405020304" pitchFamily="18" charset="0"/>
              </a:rPr>
              <a:t>and </a:t>
            </a: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providing credible low carbon alternatives for car owners by increasing bike hire usage by 50%, increase car club usage by 50%, increase usage of MaaS app by 50% from baseline (2025) by 2030.</a:t>
            </a:r>
          </a:p>
          <a:p>
            <a:pPr marL="0" indent="0">
              <a:buNone/>
            </a:pPr>
            <a:endParaRPr lang="en-GB" sz="19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9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SO4 – </a:t>
            </a:r>
            <a:r>
              <a:rPr lang="en-GB" sz="19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Contribute towards the improved health and well-being of citizens by increasing bike hire usage by 50%, increase in path usage by 50% from baseline (2025) by 2030.</a:t>
            </a: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2000" dirty="0">
                <a:latin typeface="+mj-lt"/>
              </a:rPr>
              <a:t>Project Delivery – 2024 - 2026      Location  - Perth City</a:t>
            </a:r>
          </a:p>
        </p:txBody>
      </p:sp>
    </p:spTree>
    <p:extLst>
      <p:ext uri="{BB962C8B-B14F-4D97-AF65-F5344CB8AC3E}">
        <p14:creationId xmlns:p14="http://schemas.microsoft.com/office/powerpoint/2010/main" val="162658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C7A6-B247-4A0D-86D0-F996D0C3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40677"/>
            <a:ext cx="10999304" cy="675961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Low Carbon Transport &amp; Active Travel Hubs Programme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935B-60D7-4531-A1CE-EA181B14B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306" y="1033671"/>
            <a:ext cx="3554511" cy="54521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Phase 3 – Perth-HRS - </a:t>
            </a:r>
            <a:r>
              <a:rPr lang="en-GB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support and promote the uptake of hydrogen vehicles</a:t>
            </a: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Phase 3 - Strategic Objectives:</a:t>
            </a:r>
          </a:p>
          <a:p>
            <a:pPr marL="0" indent="0">
              <a:buNone/>
            </a:pPr>
            <a:r>
              <a:rPr lang="en-GB" b="1" dirty="0">
                <a:effectLst/>
                <a:ea typeface="Times New Roman" panose="02020603050405020304" pitchFamily="18" charset="0"/>
              </a:rPr>
              <a:t>SO5 </a:t>
            </a:r>
            <a:r>
              <a:rPr lang="en-GB" dirty="0">
                <a:effectLst/>
                <a:ea typeface="Times New Roman" panose="02020603050405020304" pitchFamily="18" charset="0"/>
              </a:rPr>
              <a:t>- To increase the usage of low carbon hydrogen refuelling infrastructure by 50% from baseline (2029) by 2034.</a:t>
            </a:r>
          </a:p>
          <a:p>
            <a:pPr marL="0" indent="0">
              <a:buNone/>
            </a:pPr>
            <a:endParaRPr lang="en-GB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ea typeface="Times New Roman" panose="02020603050405020304" pitchFamily="18" charset="0"/>
              </a:rPr>
              <a:t>Full Business Case to be developed and informed by Feasibility study in 2025.</a:t>
            </a:r>
            <a:endParaRPr lang="en-GB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Location – New Tibbermore Junction (nr Broxden)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Project Delivery – 2027 - 2029</a:t>
            </a:r>
          </a:p>
        </p:txBody>
      </p:sp>
      <p:pic>
        <p:nvPicPr>
          <p:cNvPr id="4" name="Content Placeholder 3" descr="Engineering drawing&#10;&#10;Description automatically generated">
            <a:extLst>
              <a:ext uri="{FF2B5EF4-FFF2-40B4-BE49-F238E27FC236}">
                <a16:creationId xmlns:a16="http://schemas.microsoft.com/office/drawing/2014/main" id="{9336E730-AB06-42B5-B5BF-CC108202C1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r="5710" b="-1"/>
          <a:stretch/>
        </p:blipFill>
        <p:spPr>
          <a:xfrm>
            <a:off x="-26504" y="1033671"/>
            <a:ext cx="6619457" cy="54521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C127D7-97F4-4BE8-BB43-BD301B7626FD}"/>
              </a:ext>
            </a:extLst>
          </p:cNvPr>
          <p:cNvCxnSpPr/>
          <p:nvPr/>
        </p:nvCxnSpPr>
        <p:spPr>
          <a:xfrm flipV="1">
            <a:off x="4306957" y="1961322"/>
            <a:ext cx="185530" cy="1338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0330F65-4354-48AA-8659-03047F9B8F3E}"/>
              </a:ext>
            </a:extLst>
          </p:cNvPr>
          <p:cNvSpPr txBox="1"/>
          <p:nvPr/>
        </p:nvSpPr>
        <p:spPr>
          <a:xfrm>
            <a:off x="3743738" y="1591989"/>
            <a:ext cx="186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H2 Electrolyser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0550C0-C642-4562-AB5A-2D35F259D286}"/>
              </a:ext>
            </a:extLst>
          </p:cNvPr>
          <p:cNvCxnSpPr>
            <a:cxnSpLocks/>
          </p:cNvCxnSpPr>
          <p:nvPr/>
        </p:nvCxnSpPr>
        <p:spPr>
          <a:xfrm flipH="1" flipV="1">
            <a:off x="1192697" y="1961321"/>
            <a:ext cx="1086677" cy="11529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91D3DE-87DF-4444-9C27-41018C9DAF4A}"/>
              </a:ext>
            </a:extLst>
          </p:cNvPr>
          <p:cNvSpPr txBox="1"/>
          <p:nvPr/>
        </p:nvSpPr>
        <p:spPr>
          <a:xfrm>
            <a:off x="496956" y="1591989"/>
            <a:ext cx="139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H2 Storage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88EF68-09AF-43A1-94B8-B3051A3708FF}"/>
              </a:ext>
            </a:extLst>
          </p:cNvPr>
          <p:cNvCxnSpPr>
            <a:cxnSpLocks/>
          </p:cNvCxnSpPr>
          <p:nvPr/>
        </p:nvCxnSpPr>
        <p:spPr>
          <a:xfrm>
            <a:off x="3140765" y="4161183"/>
            <a:ext cx="1868557" cy="15637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2FBE18-DC19-43E8-85B2-8701B0FFA48F}"/>
              </a:ext>
            </a:extLst>
          </p:cNvPr>
          <p:cNvSpPr txBox="1"/>
          <p:nvPr/>
        </p:nvSpPr>
        <p:spPr>
          <a:xfrm>
            <a:off x="4214191" y="5824329"/>
            <a:ext cx="186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H2 Compressor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EBEE69-DA1A-4987-BE39-EFD0405F5998}"/>
              </a:ext>
            </a:extLst>
          </p:cNvPr>
          <p:cNvCxnSpPr>
            <a:cxnSpLocks/>
          </p:cNvCxnSpPr>
          <p:nvPr/>
        </p:nvCxnSpPr>
        <p:spPr>
          <a:xfrm flipH="1">
            <a:off x="384313" y="4280452"/>
            <a:ext cx="1603513" cy="17095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9BBF0ED-83C0-4C3E-914D-D37009FC30A7}"/>
              </a:ext>
            </a:extLst>
          </p:cNvPr>
          <p:cNvSpPr txBox="1"/>
          <p:nvPr/>
        </p:nvSpPr>
        <p:spPr>
          <a:xfrm>
            <a:off x="0" y="6041363"/>
            <a:ext cx="337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H2 Dispensing – 350 &amp; 700 bar</a:t>
            </a:r>
          </a:p>
        </p:txBody>
      </p:sp>
    </p:spTree>
    <p:extLst>
      <p:ext uri="{BB962C8B-B14F-4D97-AF65-F5344CB8AC3E}">
        <p14:creationId xmlns:p14="http://schemas.microsoft.com/office/powerpoint/2010/main" val="300420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7040D6-ACC7-490F-9C56-22FEF356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FFFFF"/>
                </a:solidFill>
              </a:rPr>
              <a:t>Low Carbon Transport &amp; Active Travel Hubs Programme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CFB373-3286-4979-8AE4-0FC2827AF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5" y="1100929"/>
            <a:ext cx="4816549" cy="45275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2F93FD-FA6B-4711-A2DE-6CCD23C7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4" y="2928875"/>
            <a:ext cx="5010275" cy="3226391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Michael Figures – Programme/Project Lead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MFigures@pkc.gov.uk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4792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650E-D65F-4F62-8ABA-875806FF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3" y="0"/>
            <a:ext cx="10663311" cy="62285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5343-2CDF-40C4-82E4-49BC26C8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838200"/>
            <a:ext cx="9543385" cy="5787887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Programme Purpose: To broaden the range of sustainable travel choices available to residents, workers and visitors to the region and to improve sustainable connectivity, workforce mobility and innovation</a:t>
            </a:r>
            <a:r>
              <a:rPr lang="en-GB" sz="1800" dirty="0"/>
              <a:t>.</a:t>
            </a:r>
            <a:endParaRPr lang="en-GB" sz="2000" dirty="0"/>
          </a:p>
          <a:p>
            <a:endParaRPr lang="en-GB" sz="2000" dirty="0"/>
          </a:p>
          <a:p>
            <a:r>
              <a:rPr lang="en-GB" sz="2400" dirty="0"/>
              <a:t>TCD Funding Ask - £3.5m</a:t>
            </a:r>
          </a:p>
          <a:p>
            <a:endParaRPr lang="en-GB" sz="2000" dirty="0"/>
          </a:p>
          <a:p>
            <a:r>
              <a:rPr lang="en-GB" sz="2000" dirty="0"/>
              <a:t>Three Phase TCD Programme: Low Carbon Transport &amp; Active Travel Hubs </a:t>
            </a:r>
          </a:p>
          <a:p>
            <a:endParaRPr lang="en-GB" sz="2000" dirty="0"/>
          </a:p>
          <a:p>
            <a:r>
              <a:rPr lang="en-GB" sz="2200" dirty="0"/>
              <a:t>Phase 1 – Broxden - Low Carbon Transport Hub (Broxden Park &amp; Ride – £1.06m – 2022)</a:t>
            </a:r>
          </a:p>
          <a:p>
            <a:endParaRPr lang="en-GB" sz="2200" dirty="0"/>
          </a:p>
          <a:p>
            <a:r>
              <a:rPr lang="en-GB" sz="2200" dirty="0"/>
              <a:t>Phase 2 – Perth – Active Travel Hubs (Perth City – £1.263m – 2024-26)</a:t>
            </a:r>
          </a:p>
          <a:p>
            <a:endParaRPr lang="en-GB" sz="2200" dirty="0"/>
          </a:p>
          <a:p>
            <a:r>
              <a:rPr lang="en-GB" sz="2200" dirty="0"/>
              <a:t>Phase 3 – Perth – Hydrogen Refuelling Station (Tibbermore Junction – £1.6m – 2027-29</a:t>
            </a:r>
            <a:r>
              <a:rPr lang="en-GB" sz="2000" dirty="0"/>
              <a:t>)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6273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8AFA-225F-4D3C-B078-9AF87814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721009" cy="55659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4CD1-0A4D-4F3E-9EA4-D32FF74FA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874643"/>
            <a:ext cx="9292856" cy="5175283"/>
          </a:xfrm>
        </p:spPr>
        <p:txBody>
          <a:bodyPr>
            <a:normAutofit/>
          </a:bodyPr>
          <a:lstStyle/>
          <a:p>
            <a:r>
              <a:rPr lang="en-GB" sz="2400" b="1" dirty="0"/>
              <a:t>Strategic Objectives</a:t>
            </a:r>
            <a:r>
              <a:rPr lang="en-GB" sz="2400" dirty="0"/>
              <a:t>: </a:t>
            </a:r>
            <a:r>
              <a:rPr lang="en-GB" sz="2400" b="1" dirty="0"/>
              <a:t>Phase 1 - Broxden-Low Carbon Transport Hub –  To sustainably support and promote the uptake of Electric Vehicles</a:t>
            </a:r>
          </a:p>
          <a:p>
            <a:pPr marL="0" indent="0">
              <a:buNone/>
            </a:pPr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SO1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To provide easily accessible low carbon EV charging infrastructure and to increase the usage of low carbon EV charging infrastructure at the Broxden Park &amp; Ride site by 100% from baseline (2022) by 2027.</a:t>
            </a:r>
          </a:p>
          <a:p>
            <a:pPr marL="0" indent="0">
              <a:buNone/>
            </a:pP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SO2 –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utilise at least 90% of the on-site generated renewable energy in support of the EV charging systems at the site per year.  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pPr marL="0" indent="0">
              <a:buNone/>
            </a:pP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SO6 –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awareness of the low carbon infrastructure and facilities by 50% from baseline (2022) by 2027. 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E7D3-D259-4EF6-B9EE-33040B6F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172278"/>
            <a:ext cx="10760766" cy="64436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EA19-66C0-43EB-970A-ECDC34E8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816639"/>
            <a:ext cx="9299019" cy="5729936"/>
          </a:xfrm>
        </p:spPr>
        <p:txBody>
          <a:bodyPr>
            <a:normAutofit lnSpcReduction="10000"/>
          </a:bodyPr>
          <a:lstStyle/>
          <a:p>
            <a:r>
              <a:rPr lang="en-GB" sz="2800" b="1" dirty="0">
                <a:latin typeface="+mj-lt"/>
              </a:rPr>
              <a:t>Phase 1 – Project Benefits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B1 – Support the uptake of Electric Vehicles through the increased provision of EV charging facilities and contribute towards meeting the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Scottish Government climate change targets (phasing out 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 the need for new petrol and diesel cars and vans 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 2030). </a:t>
            </a: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Relating to SO1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B4 - Reduction in the use of grid energy. Relating to SO2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B5 - Reduction in the cost of energy to support EV chargers. Relating to SO2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B7 – Improvement in the knowledge and awareness of low carbon infrastructure, facilities and travel options. Relating to SO1 &amp; SO6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B8 – Jobs – 2.5 FTE Construction Jobs &amp; 1.5 FTE retained/safeguarded</a:t>
            </a:r>
            <a:endParaRPr lang="en-GB" sz="2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3A88-1E4A-468B-A18B-225C04F7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787270" cy="58309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ADDB-853E-48B1-91DF-DCF6A6A2F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07" y="583097"/>
            <a:ext cx="9782618" cy="5838967"/>
          </a:xfrm>
        </p:spPr>
        <p:txBody>
          <a:bodyPr>
            <a:normAutofit fontScale="70000" lnSpcReduction="20000"/>
          </a:bodyPr>
          <a:lstStyle/>
          <a:p>
            <a:endParaRPr lang="en-GB" sz="2000" b="1" dirty="0"/>
          </a:p>
          <a:p>
            <a:r>
              <a:rPr lang="en-GB" sz="2400" b="1" dirty="0"/>
              <a:t>Phase 1 – Broxden – Low Carbon Transport Hub project</a:t>
            </a:r>
            <a:r>
              <a:rPr lang="en-GB" sz="2400" dirty="0"/>
              <a:t> - £1.06m (ERDF/TCD) </a:t>
            </a:r>
          </a:p>
          <a:p>
            <a:pPr lvl="1"/>
            <a:r>
              <a:rPr lang="en-GB" sz="2400" dirty="0"/>
              <a:t>Funding: ERDF (Secured) - £424k – Matched funding (40%); TCD (Requested) - £636k</a:t>
            </a:r>
          </a:p>
          <a:p>
            <a:endParaRPr lang="en-GB" sz="2400" b="1" dirty="0"/>
          </a:p>
          <a:p>
            <a:r>
              <a:rPr lang="en-GB" sz="2900" b="1" dirty="0"/>
              <a:t>Project Outputs: </a:t>
            </a:r>
          </a:p>
          <a:p>
            <a:pPr lvl="1"/>
            <a:r>
              <a:rPr lang="en-GB" sz="2900" dirty="0"/>
              <a:t>Expansion of EV Charging Stations – 41 EV Charging spaces + 2 E-bike Chargers</a:t>
            </a:r>
          </a:p>
          <a:p>
            <a:pPr lvl="1"/>
            <a:r>
              <a:rPr lang="en-GB" sz="2900" dirty="0"/>
              <a:t>Sustainable support for EV Chargers – Solar Carports &amp; Battery systems</a:t>
            </a:r>
          </a:p>
          <a:p>
            <a:pPr lvl="1"/>
            <a:r>
              <a:rPr lang="en-GB" sz="2900" dirty="0"/>
              <a:t>Smart Energy Management – to maximise the use of on-site generated renewable energy and optimise energy usage in support of the EV chargers</a:t>
            </a:r>
          </a:p>
          <a:p>
            <a:pPr lvl="1"/>
            <a:r>
              <a:rPr lang="en-GB" sz="2900" dirty="0"/>
              <a:t>Private Bike storage</a:t>
            </a:r>
          </a:p>
          <a:p>
            <a:pPr lvl="1"/>
            <a:r>
              <a:rPr lang="en-GB" sz="2900" dirty="0"/>
              <a:t>Transport Information Display unit</a:t>
            </a:r>
          </a:p>
          <a:p>
            <a:endParaRPr lang="en-GB" sz="2400" b="1" dirty="0"/>
          </a:p>
          <a:p>
            <a:r>
              <a:rPr lang="en-GB" sz="2400" b="1" dirty="0"/>
              <a:t>Project Delivery - 2022</a:t>
            </a:r>
          </a:p>
          <a:p>
            <a:endParaRPr lang="en-GB" sz="2400" b="1" dirty="0"/>
          </a:p>
          <a:p>
            <a:r>
              <a:rPr lang="en-GB" sz="2400" b="1" dirty="0"/>
              <a:t>Location – Broxden Park &amp; Ride (Close to M90/A9 interchange on the western edge of Perth)</a:t>
            </a:r>
          </a:p>
          <a:p>
            <a:pPr marL="0" indent="0">
              <a:buNone/>
            </a:pPr>
            <a:r>
              <a:rPr lang="en-GB" sz="21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0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F052-0A00-42C0-9C8C-A69E576C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1" y="156238"/>
            <a:ext cx="10380526" cy="94954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b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			Phase 1 – Broxden Park and Ride Location</a:t>
            </a:r>
            <a:endParaRPr lang="en-GB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1795E4-0EE2-492B-9089-83CD85EFE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16" y="1403987"/>
            <a:ext cx="9268950" cy="448752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99BCF0-9CE2-4251-A949-42C38F1FED3B}"/>
              </a:ext>
            </a:extLst>
          </p:cNvPr>
          <p:cNvCxnSpPr/>
          <p:nvPr/>
        </p:nvCxnSpPr>
        <p:spPr>
          <a:xfrm flipH="1">
            <a:off x="3074504" y="3657600"/>
            <a:ext cx="450574" cy="2438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5F88CE4-E445-41A1-85E4-A7D0A83D9B09}"/>
              </a:ext>
            </a:extLst>
          </p:cNvPr>
          <p:cNvSpPr txBox="1"/>
          <p:nvPr/>
        </p:nvSpPr>
        <p:spPr>
          <a:xfrm>
            <a:off x="1775791" y="6189716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Broxden Park &amp; Ride site</a:t>
            </a:r>
          </a:p>
        </p:txBody>
      </p:sp>
    </p:spTree>
    <p:extLst>
      <p:ext uri="{BB962C8B-B14F-4D97-AF65-F5344CB8AC3E}">
        <p14:creationId xmlns:p14="http://schemas.microsoft.com/office/powerpoint/2010/main" val="105988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03C6-56FB-408B-8BCE-6512F47E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119270"/>
            <a:ext cx="10721009" cy="569843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endParaRPr lang="en-GB" sz="3200" dirty="0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6172C6B9-73DD-4814-A77B-10D2738E9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747" y="981875"/>
            <a:ext cx="6474965" cy="5782126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EE7C53-9AC7-4821-8BE6-656800E2EA90}"/>
              </a:ext>
            </a:extLst>
          </p:cNvPr>
          <p:cNvCxnSpPr>
            <a:cxnSpLocks/>
          </p:cNvCxnSpPr>
          <p:nvPr/>
        </p:nvCxnSpPr>
        <p:spPr>
          <a:xfrm flipV="1">
            <a:off x="6705600" y="1688128"/>
            <a:ext cx="1383323" cy="14349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5728198-F540-491B-9868-77618487B21C}"/>
              </a:ext>
            </a:extLst>
          </p:cNvPr>
          <p:cNvSpPr txBox="1"/>
          <p:nvPr/>
        </p:nvSpPr>
        <p:spPr>
          <a:xfrm>
            <a:off x="8088923" y="1484478"/>
            <a:ext cx="1191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Disabled Access EV Charger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B258C4-8987-4B72-BB67-BF59AA2E535B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096000" y="3099741"/>
            <a:ext cx="2310187" cy="13482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1A6CAFC-E504-419C-B854-5587545F9C6E}"/>
              </a:ext>
            </a:extLst>
          </p:cNvPr>
          <p:cNvSpPr txBox="1"/>
          <p:nvPr/>
        </p:nvSpPr>
        <p:spPr>
          <a:xfrm>
            <a:off x="8406187" y="3986317"/>
            <a:ext cx="1513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Bike Storage &amp; E-Bike chargers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F2C29-8A26-4F00-A028-DC7C9802599B}"/>
              </a:ext>
            </a:extLst>
          </p:cNvPr>
          <p:cNvCxnSpPr>
            <a:cxnSpLocks/>
          </p:cNvCxnSpPr>
          <p:nvPr/>
        </p:nvCxnSpPr>
        <p:spPr>
          <a:xfrm>
            <a:off x="5698435" y="3631096"/>
            <a:ext cx="2753189" cy="13639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BE2EFB-7F85-469F-949F-983171FFC8E2}"/>
              </a:ext>
            </a:extLst>
          </p:cNvPr>
          <p:cNvSpPr txBox="1"/>
          <p:nvPr/>
        </p:nvSpPr>
        <p:spPr>
          <a:xfrm>
            <a:off x="7972891" y="5021587"/>
            <a:ext cx="1633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Battery Storage &amp; Smart Energy Management system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91D136F-AC37-48EC-B40C-E2A967E318C3}"/>
              </a:ext>
            </a:extLst>
          </p:cNvPr>
          <p:cNvCxnSpPr>
            <a:cxnSpLocks/>
          </p:cNvCxnSpPr>
          <p:nvPr/>
        </p:nvCxnSpPr>
        <p:spPr>
          <a:xfrm flipH="1" flipV="1">
            <a:off x="1428381" y="956604"/>
            <a:ext cx="1895015" cy="16568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3524A76-8360-472A-8166-A9DBE113CCA1}"/>
              </a:ext>
            </a:extLst>
          </p:cNvPr>
          <p:cNvSpPr txBox="1"/>
          <p:nvPr/>
        </p:nvSpPr>
        <p:spPr>
          <a:xfrm>
            <a:off x="0" y="638193"/>
            <a:ext cx="326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Transport Information Display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28EF0D-B569-4343-8625-E285ECBFDF59}"/>
              </a:ext>
            </a:extLst>
          </p:cNvPr>
          <p:cNvCxnSpPr/>
          <p:nvPr/>
        </p:nvCxnSpPr>
        <p:spPr>
          <a:xfrm flipH="1" flipV="1">
            <a:off x="1428381" y="3123028"/>
            <a:ext cx="2971341" cy="9447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EC3D7E5-FEA2-488A-BAFC-EFF9C943AA2C}"/>
              </a:ext>
            </a:extLst>
          </p:cNvPr>
          <p:cNvSpPr txBox="1"/>
          <p:nvPr/>
        </p:nvSpPr>
        <p:spPr>
          <a:xfrm>
            <a:off x="106017" y="2730409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Solar Canopy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1B0658-D211-46A6-8D80-BDC439B86EF6}"/>
              </a:ext>
            </a:extLst>
          </p:cNvPr>
          <p:cNvSpPr txBox="1"/>
          <p:nvPr/>
        </p:nvSpPr>
        <p:spPr>
          <a:xfrm>
            <a:off x="204413" y="5531916"/>
            <a:ext cx="297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Expansion of EV Chargers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331A92-5198-4BCD-975E-0BDA32A8BDD1}"/>
              </a:ext>
            </a:extLst>
          </p:cNvPr>
          <p:cNvCxnSpPr>
            <a:cxnSpLocks/>
          </p:cNvCxnSpPr>
          <p:nvPr/>
        </p:nvCxnSpPr>
        <p:spPr>
          <a:xfrm flipV="1">
            <a:off x="2820291" y="4585252"/>
            <a:ext cx="1516023" cy="10485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F24023-0A7A-482F-A1B6-2AF4AADEE33A}"/>
              </a:ext>
            </a:extLst>
          </p:cNvPr>
          <p:cNvCxnSpPr>
            <a:cxnSpLocks/>
          </p:cNvCxnSpPr>
          <p:nvPr/>
        </p:nvCxnSpPr>
        <p:spPr>
          <a:xfrm flipV="1">
            <a:off x="2862470" y="5181600"/>
            <a:ext cx="1473844" cy="4521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7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4A0F-4EDB-4AC1-BCEC-72BA4D30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0"/>
            <a:ext cx="10694505" cy="58309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2E39-8890-402E-87B5-50DD69F0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5" y="702365"/>
            <a:ext cx="9452343" cy="6003234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+mj-lt"/>
              </a:rPr>
              <a:t>Phase 1: Broxden – Low Carbon Transport Hub – Carbon Impact</a:t>
            </a:r>
          </a:p>
          <a:p>
            <a:endParaRPr lang="en-GB" sz="2200" b="1" dirty="0">
              <a:latin typeface="+mj-lt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Total Embodied &amp; Operational Carbon Costs for Phase 1 - Broxden-LCTH 2022-26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Low -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579.8 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tCO2e</a:t>
            </a: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Predicted - 614.8 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tCO2e</a:t>
            </a: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High - 650 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tCO2e</a:t>
            </a: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Total carbon costs Broxden-LCTH phase 1: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£144,238; Predicted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£153,357; High</a:t>
            </a:r>
            <a:r>
              <a:rPr lang="en-GB" sz="1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£162,722</a:t>
            </a:r>
            <a:endParaRPr lang="en-GB" sz="1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Total Carbon Savings for Phase 1 - Broxden-LCTH 2022-26: </a:t>
            </a:r>
            <a:endParaRPr lang="en-GB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Low -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6,679 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tCO2e</a:t>
            </a: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Predicted - 8,906 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tCO2e</a:t>
            </a: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High - 11,144 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tCO2e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Total Carbon savings Broxden-LCTH phase 1</a:t>
            </a:r>
            <a:r>
              <a:rPr lang="en-GB" sz="2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£1,735,209; Predicted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£2,313,630; High -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£2,894,974</a:t>
            </a:r>
            <a:endParaRPr lang="en-GB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33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3F8E-50B6-4A6E-8D92-A9478BF5D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774017" cy="63610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Low Carbon Transport &amp; Active Travel Hubs Programme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ABC8-CCFF-4A63-BBBE-B83509B97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36105"/>
            <a:ext cx="9274003" cy="5405258"/>
          </a:xfrm>
        </p:spPr>
        <p:txBody>
          <a:bodyPr/>
          <a:lstStyle/>
          <a:p>
            <a:r>
              <a:rPr lang="en-GB" sz="2000" b="1" dirty="0"/>
              <a:t>Phase 1: Broxden – Low Carbon Transport Hub – Carbon Impact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83E6B1-54B8-4E33-AD1E-A5AD0BE4B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5754"/>
            <a:ext cx="9793357" cy="56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58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1773</TotalTime>
  <Words>998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Facet</vt:lpstr>
      <vt:lpstr>Tay Cities Deal: TCD008</vt:lpstr>
      <vt:lpstr>Low Carbon Transport &amp; Active Travel Hubs Programme</vt:lpstr>
      <vt:lpstr>Low Carbon Transport &amp; Active Travel Hubs Programme</vt:lpstr>
      <vt:lpstr>Low Carbon Transport &amp; Active Travel Hubs Programme</vt:lpstr>
      <vt:lpstr>Low Carbon Transport &amp; Active Travel Hubs Programme</vt:lpstr>
      <vt:lpstr>Low Carbon Transport &amp; Active Travel Hubs Programme    Phase 1 – Broxden Park and Ride Location</vt:lpstr>
      <vt:lpstr>Low Carbon Transport &amp; Active Travel Hubs Programme</vt:lpstr>
      <vt:lpstr>Low Carbon Transport &amp; Active Travel Hubs Programme</vt:lpstr>
      <vt:lpstr>Low Carbon Transport &amp; Active Travel Hubs Programme</vt:lpstr>
      <vt:lpstr>Low Carbon Transport &amp; Active Travel Hubs Programme</vt:lpstr>
      <vt:lpstr>Low Carbon Transport &amp; Active Travel Hubs Programme</vt:lpstr>
      <vt:lpstr>Low Carbon Transport &amp; Active Travel Hubs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Tay Cities Deal: TCD008</dc:title>
  <dc:creator>Michael Figures</dc:creator>
  <cp:lastModifiedBy>Lauren Hollas</cp:lastModifiedBy>
  <cp:revision>42</cp:revision>
  <dcterms:created xsi:type="dcterms:W3CDTF">2021-11-09T14:13:54Z</dcterms:created>
  <dcterms:modified xsi:type="dcterms:W3CDTF">2022-06-20T15:52:02Z</dcterms:modified>
</cp:coreProperties>
</file>