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68" r:id="rId5"/>
    <p:sldId id="339" r:id="rId6"/>
    <p:sldId id="309" r:id="rId7"/>
    <p:sldId id="567" r:id="rId8"/>
    <p:sldId id="568" r:id="rId9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A655D8-18DD-4B1C-8162-CDA0EAB899DF}" v="100" dt="2022-08-16T15:58:40.0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87544" autoAdjust="0"/>
  </p:normalViewPr>
  <p:slideViewPr>
    <p:cSldViewPr snapToGrid="0">
      <p:cViewPr varScale="1">
        <p:scale>
          <a:sx n="71" d="100"/>
          <a:sy n="71" d="100"/>
        </p:scale>
        <p:origin x="91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8708221C-5FA4-4990-978B-EF60527296F8}" type="datetimeFigureOut">
              <a:rPr lang="en-GB" smtClean="0"/>
              <a:t>23/09/2022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1169988"/>
            <a:ext cx="561975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A8B3F69C-4B03-4E67-A70C-24BB876CB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997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58E0FB-4DFD-BC4B-8E6F-686BEB5D5DD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600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B3F69C-4B03-4E67-A70C-24BB876CB79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867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41415E-D084-47A4-A11C-7C42CAEE54F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1622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41415E-D084-47A4-A11C-7C42CAEE54F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2274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>
                <a:cs typeface="Calibri"/>
              </a:rPr>
              <a:t>[Martin]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41415E-D084-47A4-A11C-7C42CAEE54F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1305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D63EF-C132-4DFA-8404-CB84A68E67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F110B4-8066-4E63-8BB0-3830B0DAF8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EF55A3-CF61-47AD-8427-20B86419B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A69A-5FC0-4A9B-A320-CE5AA7C0AB2C}" type="datetimeFigureOut">
              <a:rPr lang="en-GB" smtClean="0"/>
              <a:t>23/09/2022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3F2467-276F-42B4-BE81-4292D7D18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B9DCB2-1376-4769-A349-182787FFB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4842-2027-4268-984A-BD315292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0000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AB40F-12C0-47DF-AC8E-302948A93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376D70-7F32-4C57-8716-AE9E964D74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4C15EE-C4B0-45EA-9526-F9A3E17C8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A69A-5FC0-4A9B-A320-CE5AA7C0AB2C}" type="datetimeFigureOut">
              <a:rPr lang="en-GB" smtClean="0"/>
              <a:t>23/09/2022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2343F-DF6F-47BB-9D1F-EFB875688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07658A-E9DF-4AE0-A3AF-1C99B11F0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4842-2027-4268-984A-BD315292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4AD77F-11BC-49B1-A510-3051588075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8C6430-6D74-4E1D-9C0C-86E2601E5D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77815A-5742-4E29-B5E8-5C7618F7D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A69A-5FC0-4A9B-A320-CE5AA7C0AB2C}" type="datetimeFigureOut">
              <a:rPr lang="en-GB" smtClean="0"/>
              <a:t>23/09/2022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59FA70-4E54-4FFD-AB7D-3E4F6ADC0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E13843-6FA8-4613-BC8A-014984626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4842-2027-4268-984A-BD315292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643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32536-B3F4-4812-B909-139635506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EBF8CF-17D1-414F-A9DF-5A1749DADA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7DAC90-B731-43F8-8959-02B052629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A69A-5FC0-4A9B-A320-CE5AA7C0AB2C}" type="datetimeFigureOut">
              <a:rPr lang="en-GB" smtClean="0"/>
              <a:t>23/09/2022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51AE1-2CD3-4A7C-B90A-66E244134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B6D18C-C166-429B-833A-F6146486B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4842-2027-4268-984A-BD315292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792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C6EF3-A929-47D7-9B90-39D492AD7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BF168B-9D5C-432D-8F89-8C7CD02964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848743-1E19-4FEC-892E-75180E94A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A69A-5FC0-4A9B-A320-CE5AA7C0AB2C}" type="datetimeFigureOut">
              <a:rPr lang="en-GB" smtClean="0"/>
              <a:t>23/09/2022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FE695A-3ED8-4C83-ADE9-558A49E17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1A5DFB-D22A-4FE1-946C-B34DE7C61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4842-2027-4268-984A-BD315292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813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8015E-0DD9-4B59-B29B-32CC238F3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3FC0D-7D1A-42BF-82E2-A7C19DAFE9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12E971-642A-446C-B7C3-FBF6D45B2B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3A9E5D-7B2E-4DF6-9394-58B162946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A69A-5FC0-4A9B-A320-CE5AA7C0AB2C}" type="datetimeFigureOut">
              <a:rPr lang="en-GB" smtClean="0"/>
              <a:t>23/09/2022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BB80A1-A91E-4445-BE80-F3F824CB0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55491A-3C48-47A9-91E5-DA237C6C3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4842-2027-4268-984A-BD315292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2508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484F8-1CD3-4583-A79E-2C1136698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0249C6-76AF-40AD-B977-176487FE02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2FB51A-628D-4896-A95A-9FE115833E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69B78D-E15D-4C8D-9478-8ABA635B60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6EF73C-E582-47C8-BD86-4670922A87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E81398-68D7-4E22-B3F1-5200A8F1D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A69A-5FC0-4A9B-A320-CE5AA7C0AB2C}" type="datetimeFigureOut">
              <a:rPr lang="en-GB" smtClean="0"/>
              <a:t>23/09/2022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4E39C3-F825-4035-B6D4-5136FEBDD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4D7DA6-97AB-4C06-BBB1-9C0369857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4842-2027-4268-984A-BD315292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806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6EDFB-C39D-4E6F-B3EF-98DCC232F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834ED4-67E4-4DAE-9E54-C78B5909B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A69A-5FC0-4A9B-A320-CE5AA7C0AB2C}" type="datetimeFigureOut">
              <a:rPr lang="en-GB" smtClean="0"/>
              <a:t>23/09/2022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00021-41E6-4329-A222-280E1E09A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82984C-1359-43A4-876C-A8A512164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4842-2027-4268-984A-BD315292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538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27459C-4BEA-4D91-AF18-7B8905495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A69A-5FC0-4A9B-A320-CE5AA7C0AB2C}" type="datetimeFigureOut">
              <a:rPr lang="en-GB" smtClean="0"/>
              <a:t>23/09/2022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EB6E2F-BAC4-4C79-A84F-4BEC112C4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F47E97-3E96-4600-9728-9FF99B00F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4842-2027-4268-984A-BD315292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835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B7535-081F-4A3A-8606-982B8DD67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9F631-3290-4EFC-84DB-82FF2971E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16D2B6-BE95-46F9-9528-91DFC044ED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871BFE-8AF2-4729-8CC2-C8BDE7222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A69A-5FC0-4A9B-A320-CE5AA7C0AB2C}" type="datetimeFigureOut">
              <a:rPr lang="en-GB" smtClean="0"/>
              <a:t>23/09/2022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68A2AD-4ED0-4EFB-9775-D57387CEF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110B34-0B07-40A1-A861-310B8E941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4842-2027-4268-984A-BD315292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581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F47DA-BC8F-4A09-8B69-B99683BD5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B92B1C-05C9-486F-802D-9935E6479C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DF8BA5-C5EC-436F-8F83-6A4D72C58E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4A4542-55B0-4966-B6AB-75EE4BD49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A69A-5FC0-4A9B-A320-CE5AA7C0AB2C}" type="datetimeFigureOut">
              <a:rPr lang="en-GB" smtClean="0"/>
              <a:t>23/09/2022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94E241-D322-4900-A41B-B616A9E89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02E1CE-6BD4-48D5-AC75-D55CBB003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4842-2027-4268-984A-BD315292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178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97B044-C165-452C-BACA-DFDAA8374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EAEAC4-25C4-4DF3-9913-C4C6B4335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37B2DB-6CF8-47A7-BFE3-239BA05DF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9A69A-5FC0-4A9B-A320-CE5AA7C0AB2C}" type="datetimeFigureOut">
              <a:rPr lang="en-GB" smtClean="0"/>
              <a:t>23/09/2022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192CEB-5F63-4D10-80F4-674E2CA3CE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DC195-920F-4DBC-BD54-490870BA58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C4842-2027-4268-984A-BD315292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911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1A9F8EE-0949-594C-8B51-E03B4591F4B8}"/>
              </a:ext>
            </a:extLst>
          </p:cNvPr>
          <p:cNvSpPr/>
          <p:nvPr/>
        </p:nvSpPr>
        <p:spPr>
          <a:xfrm rot="10800000">
            <a:off x="-3" y="5990894"/>
            <a:ext cx="12192001" cy="867106"/>
          </a:xfrm>
          <a:prstGeom prst="rect">
            <a:avLst/>
          </a:prstGeom>
          <a:solidFill>
            <a:srgbClr val="0042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1BC5262-268E-3D48-B2ED-D23750F420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5986" y="6102206"/>
            <a:ext cx="3606800" cy="5969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FE09AE3-397A-4891-9117-2294A6DA7C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000" y="-13500"/>
            <a:ext cx="12216000" cy="600439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CDCE220-F1CA-0547-B940-DE518A11FB7F}"/>
              </a:ext>
            </a:extLst>
          </p:cNvPr>
          <p:cNvSpPr txBox="1"/>
          <p:nvPr/>
        </p:nvSpPr>
        <p:spPr>
          <a:xfrm>
            <a:off x="-1" y="303579"/>
            <a:ext cx="11970059" cy="7078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5400" b="1" dirty="0">
              <a:solidFill>
                <a:srgbClr val="0042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5400" b="1" dirty="0">
                <a:solidFill>
                  <a:srgbClr val="0042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 Cities Industrial Investment Programme</a:t>
            </a:r>
            <a:br>
              <a:rPr lang="en-GB" sz="5400" b="1" dirty="0">
                <a:solidFill>
                  <a:srgbClr val="00427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000" b="1" i="1" dirty="0">
                <a:solidFill>
                  <a:srgbClr val="0042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 Case Update</a:t>
            </a:r>
          </a:p>
          <a:p>
            <a:pPr algn="ctr"/>
            <a:endParaRPr lang="en-GB" sz="2800" b="1" i="1" dirty="0">
              <a:solidFill>
                <a:srgbClr val="0042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800" b="1" i="1" dirty="0">
                <a:solidFill>
                  <a:srgbClr val="0042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 Cities Joint Committee</a:t>
            </a:r>
          </a:p>
          <a:p>
            <a:pPr algn="ctr"/>
            <a:r>
              <a:rPr lang="en-GB" sz="2800" b="1" i="1" dirty="0">
                <a:solidFill>
                  <a:srgbClr val="0042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  <a:r>
              <a:rPr lang="en-GB" sz="2800" b="1" i="1" baseline="30000" dirty="0">
                <a:solidFill>
                  <a:srgbClr val="0042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GB" sz="2800" b="1" i="1" dirty="0">
                <a:solidFill>
                  <a:srgbClr val="0042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September 2022</a:t>
            </a:r>
          </a:p>
          <a:p>
            <a:pPr algn="ctr"/>
            <a:endParaRPr lang="en-GB" sz="2800" b="1" i="1" dirty="0">
              <a:solidFill>
                <a:srgbClr val="0042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800" b="1" i="1" dirty="0">
              <a:solidFill>
                <a:srgbClr val="0042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800" b="1" i="1" dirty="0">
              <a:solidFill>
                <a:srgbClr val="0042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800" b="1" i="1" dirty="0">
              <a:solidFill>
                <a:srgbClr val="0042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800" b="1" i="1" dirty="0">
              <a:solidFill>
                <a:srgbClr val="0042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800" b="1" i="1" dirty="0">
              <a:solidFill>
                <a:srgbClr val="0042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D048F59-A804-4BEC-B72D-A8F9CE9CF823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75" b="90000"/>
          <a:stretch/>
        </p:blipFill>
        <p:spPr>
          <a:xfrm>
            <a:off x="10283098" y="49006"/>
            <a:ext cx="1908900" cy="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519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Tay Cities Deal">
            <a:extLst>
              <a:ext uri="{FF2B5EF4-FFF2-40B4-BE49-F238E27FC236}">
                <a16:creationId xmlns:a16="http://schemas.microsoft.com/office/drawing/2014/main" id="{361DAD6B-ACDB-42CE-A302-6953034F81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561" y="969574"/>
            <a:ext cx="2474346" cy="4888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9C755-5A91-45C8-9460-6B3440B02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7512" y="993770"/>
            <a:ext cx="3724835" cy="523878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b="1" dirty="0"/>
              <a:t>Industrial Investment Programme</a:t>
            </a:r>
          </a:p>
          <a:p>
            <a:pPr marL="0" indent="0">
              <a:buNone/>
            </a:pPr>
            <a:endParaRPr lang="en-GB" sz="1600" dirty="0"/>
          </a:p>
          <a:p>
            <a:r>
              <a:rPr lang="en-GB" sz="1600" dirty="0"/>
              <a:t>£50 Million ‘Side Deal’ to main TCD announced by FM, January 2019</a:t>
            </a:r>
          </a:p>
          <a:p>
            <a:pPr marL="0" indent="0">
              <a:buNone/>
            </a:pPr>
            <a:r>
              <a:rPr lang="en-GB" sz="1600" dirty="0"/>
              <a:t> </a:t>
            </a:r>
          </a:p>
          <a:p>
            <a:r>
              <a:rPr lang="en-GB" sz="1600" dirty="0"/>
              <a:t>£10 Million assigned to support/invest in region’s industrial sector; £40 Million for Cross-Tay Road link</a:t>
            </a: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r>
              <a:rPr lang="en-US" sz="1600" b="1" i="0" dirty="0">
                <a:solidFill>
                  <a:srgbClr val="00B050"/>
                </a:solidFill>
                <a:effectLst/>
              </a:rPr>
              <a:t>“The £10 million industrial investment </a:t>
            </a:r>
            <a:r>
              <a:rPr lang="en-US" sz="1600" b="1" i="0" dirty="0" err="1">
                <a:solidFill>
                  <a:srgbClr val="00B050"/>
                </a:solidFill>
                <a:effectLst/>
              </a:rPr>
              <a:t>programme</a:t>
            </a:r>
            <a:r>
              <a:rPr lang="en-US" sz="1600" b="1" i="0" dirty="0">
                <a:solidFill>
                  <a:srgbClr val="00B050"/>
                </a:solidFill>
                <a:effectLst/>
              </a:rPr>
              <a:t> will help drive forward our ambitions to be a global manufacturing leader, creating opportunities for businesses right across the region.” </a:t>
            </a:r>
          </a:p>
          <a:p>
            <a:pPr marL="0" indent="0">
              <a:buNone/>
            </a:pPr>
            <a:r>
              <a:rPr lang="en-US" sz="1600" b="1" i="0" dirty="0">
                <a:solidFill>
                  <a:srgbClr val="00B050"/>
                </a:solidFill>
                <a:effectLst/>
              </a:rPr>
              <a:t>(First Minister, January 2019)</a:t>
            </a:r>
            <a:endParaRPr lang="en-GB" sz="16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GB" sz="1600" dirty="0"/>
              <a:t> </a:t>
            </a:r>
          </a:p>
          <a:p>
            <a:r>
              <a:rPr lang="en-GB" sz="1600" dirty="0"/>
              <a:t>Aligned to TCD governance arrangements</a:t>
            </a:r>
          </a:p>
          <a:p>
            <a:pPr marL="0" indent="0">
              <a:buNone/>
            </a:pPr>
            <a:r>
              <a:rPr lang="en-GB" sz="1600" dirty="0"/>
              <a:t> 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E72AA34-9414-4D20-A738-0B816D8A457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037675" cy="867106"/>
          </a:xfrm>
          <a:prstGeom prst="rect">
            <a:avLst/>
          </a:prstGeom>
          <a:solidFill>
            <a:srgbClr val="00427F"/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‘Side Deal’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8E6CD5-7E9C-4B67-A3A1-541BAF9214E8}"/>
              </a:ext>
            </a:extLst>
          </p:cNvPr>
          <p:cNvSpPr txBox="1"/>
          <p:nvPr/>
        </p:nvSpPr>
        <p:spPr>
          <a:xfrm>
            <a:off x="6615952" y="969574"/>
            <a:ext cx="5262369" cy="526297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b="1" dirty="0"/>
              <a:t>Process to Date</a:t>
            </a:r>
          </a:p>
          <a:p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Business Case development led by Scottish Enterprise, obo regional partners, in partnership with Scottish Government</a:t>
            </a:r>
          </a:p>
          <a:p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Outline Business case approved by Joint Committee, February 2020</a:t>
            </a:r>
          </a:p>
          <a:p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Approval included £7.5 Million award to investment opportunities at Michelin Scotland Innovation Parc</a:t>
            </a:r>
          </a:p>
          <a:p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£2.5 Million Programme balance assigned by JC (June 2020) to two projects (subject to project business cases):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GB" sz="1600" dirty="0"/>
              <a:t>Zero Four, Montrose (£1.25 Million)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GB" sz="1600" dirty="0"/>
              <a:t>Coupar Angus manufacturing investment – 2 Sisters Group (£1.25 Million)</a:t>
            </a:r>
          </a:p>
          <a:p>
            <a:pPr lvl="1"/>
            <a:endParaRPr lang="en-GB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dirty="0"/>
              <a:t>Updated OBC for JC approval, 23</a:t>
            </a:r>
            <a:r>
              <a:rPr lang="en-GB" sz="1600" baseline="30000" dirty="0"/>
              <a:t>rd</a:t>
            </a:r>
            <a:r>
              <a:rPr lang="en-GB" sz="1600" dirty="0"/>
              <a:t> September 2022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600" dirty="0"/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796609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ontent Placeholder 5">
            <a:extLst>
              <a:ext uri="{FF2B5EF4-FFF2-40B4-BE49-F238E27FC236}">
                <a16:creationId xmlns:a16="http://schemas.microsoft.com/office/drawing/2014/main" id="{1B232C30-3FE3-45FE-BC64-742795794696}"/>
              </a:ext>
            </a:extLst>
          </p:cNvPr>
          <p:cNvSpPr>
            <a:spLocks noGrp="1"/>
          </p:cNvSpPr>
          <p:nvPr/>
        </p:nvSpPr>
        <p:spPr>
          <a:xfrm>
            <a:off x="328086" y="987673"/>
            <a:ext cx="5212101" cy="57806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400" b="1" dirty="0">
                <a:latin typeface="Arial"/>
                <a:cs typeface="Arial"/>
              </a:rPr>
              <a:t>Aim</a:t>
            </a:r>
            <a:endParaRPr lang="en-GB" sz="1400" dirty="0"/>
          </a:p>
          <a:p>
            <a:pPr marL="0" indent="0">
              <a:buNone/>
            </a:pPr>
            <a:r>
              <a:rPr lang="en-GB" sz="1400" dirty="0">
                <a:latin typeface="Arial"/>
                <a:cs typeface="Arial"/>
              </a:rPr>
              <a:t>The Programme will help meet the needs of, and opportunities created by, the region’s industrial economy, with a particular focus on the principles of industry 4.0</a:t>
            </a:r>
          </a:p>
          <a:p>
            <a:pPr marL="0" indent="0">
              <a:buNone/>
            </a:pPr>
            <a:endParaRPr lang="en-GB" sz="1400" b="1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400" b="1" dirty="0">
                <a:latin typeface="Arial"/>
                <a:cs typeface="Arial"/>
              </a:rPr>
              <a:t>The Investment Focus – key principles:</a:t>
            </a:r>
          </a:p>
          <a:p>
            <a:r>
              <a:rPr lang="en-GB" sz="1400" dirty="0">
                <a:latin typeface="Arial"/>
                <a:cs typeface="Arial"/>
              </a:rPr>
              <a:t>Small number of significant industrial/manufacturing projects</a:t>
            </a:r>
          </a:p>
          <a:p>
            <a:r>
              <a:rPr lang="en-GB" sz="1400" dirty="0">
                <a:latin typeface="Arial"/>
                <a:cs typeface="Arial"/>
              </a:rPr>
              <a:t>Generate economic impact (jobs and growth)</a:t>
            </a:r>
          </a:p>
          <a:p>
            <a:r>
              <a:rPr lang="en-GB" sz="1400" dirty="0">
                <a:latin typeface="Arial"/>
                <a:cs typeface="Arial"/>
              </a:rPr>
              <a:t>Additional leverage capability and scalability</a:t>
            </a:r>
          </a:p>
          <a:p>
            <a:r>
              <a:rPr lang="en-GB" sz="1400" dirty="0">
                <a:latin typeface="Arial"/>
                <a:cs typeface="Arial"/>
              </a:rPr>
              <a:t>Sustainability and fit with low carbon and clean growth ambitions</a:t>
            </a:r>
          </a:p>
          <a:p>
            <a:r>
              <a:rPr lang="en-GB" sz="1400" dirty="0">
                <a:latin typeface="Arial"/>
                <a:cs typeface="Arial"/>
              </a:rPr>
              <a:t>Collaboration between public and private sector with community benefit</a:t>
            </a:r>
          </a:p>
          <a:p>
            <a:pPr marL="0" indent="0">
              <a:buNone/>
            </a:pPr>
            <a:endParaRPr lang="en-GB" sz="1400" b="1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400" b="1" dirty="0">
                <a:latin typeface="Arial"/>
                <a:cs typeface="Arial"/>
              </a:rPr>
              <a:t>Rationale</a:t>
            </a:r>
          </a:p>
          <a:p>
            <a:r>
              <a:rPr lang="en-GB" sz="1400" dirty="0">
                <a:latin typeface="Arial"/>
                <a:cs typeface="Arial"/>
              </a:rPr>
              <a:t>Need to address productivity challenge </a:t>
            </a:r>
          </a:p>
          <a:p>
            <a:r>
              <a:rPr lang="en-GB" sz="1400" dirty="0">
                <a:latin typeface="Arial"/>
                <a:cs typeface="Arial"/>
              </a:rPr>
              <a:t>Significant scale of region’s manufacturing sector</a:t>
            </a:r>
            <a:endParaRPr lang="en-GB" sz="1400" dirty="0"/>
          </a:p>
          <a:p>
            <a:r>
              <a:rPr lang="en-GB" sz="1400" dirty="0">
                <a:latin typeface="Arial"/>
                <a:cs typeface="Arial"/>
              </a:rPr>
              <a:t>Real potential for job creation and growth particularly in areas of clean, green development.</a:t>
            </a:r>
          </a:p>
          <a:p>
            <a:r>
              <a:rPr lang="en-GB" sz="1400" dirty="0">
                <a:latin typeface="Arial"/>
                <a:cs typeface="Arial"/>
              </a:rPr>
              <a:t>Need for investment in premises/land</a:t>
            </a:r>
          </a:p>
          <a:p>
            <a:endParaRPr lang="en-GB" sz="1400" dirty="0">
              <a:latin typeface="Arial"/>
              <a:cs typeface="Arial"/>
            </a:endParaRPr>
          </a:p>
          <a:p>
            <a:endParaRPr lang="en-GB" sz="1400" dirty="0">
              <a:latin typeface="Arial"/>
              <a:cs typeface="Arial"/>
            </a:endParaRPr>
          </a:p>
          <a:p>
            <a:endParaRPr lang="en-GB" sz="1400" dirty="0">
              <a:latin typeface="Arial"/>
              <a:cs typeface="Arial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3AD7C4EE-3E94-4B55-A1D6-DCA94AE6CF68}"/>
              </a:ext>
            </a:extLst>
          </p:cNvPr>
          <p:cNvSpPr txBox="1">
            <a:spLocks/>
          </p:cNvSpPr>
          <p:nvPr/>
        </p:nvSpPr>
        <p:spPr>
          <a:xfrm>
            <a:off x="0" y="-3511"/>
            <a:ext cx="9037675" cy="867106"/>
          </a:xfrm>
          <a:prstGeom prst="rect">
            <a:avLst/>
          </a:prstGeom>
          <a:solidFill>
            <a:srgbClr val="00427F"/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Industrial Investment Programme</a:t>
            </a:r>
          </a:p>
        </p:txBody>
      </p:sp>
      <p:sp>
        <p:nvSpPr>
          <p:cNvPr id="25" name="Content Placeholder 5">
            <a:extLst>
              <a:ext uri="{FF2B5EF4-FFF2-40B4-BE49-F238E27FC236}">
                <a16:creationId xmlns:a16="http://schemas.microsoft.com/office/drawing/2014/main" id="{F1DB3125-F079-4AF6-968B-0872B0D2B450}"/>
              </a:ext>
            </a:extLst>
          </p:cNvPr>
          <p:cNvSpPr>
            <a:spLocks noGrp="1"/>
          </p:cNvSpPr>
          <p:nvPr/>
        </p:nvSpPr>
        <p:spPr>
          <a:xfrm>
            <a:off x="5773271" y="987673"/>
            <a:ext cx="6024281" cy="57806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400" b="1" dirty="0">
                <a:latin typeface="Arial"/>
                <a:cs typeface="Arial"/>
              </a:rPr>
              <a:t>Outcomes &amp; Targets</a:t>
            </a:r>
            <a:endParaRPr lang="en-GB" sz="1400" dirty="0"/>
          </a:p>
          <a:p>
            <a:pPr marL="0" indent="0">
              <a:buNone/>
            </a:pPr>
            <a:endParaRPr lang="en-GB" sz="1400" dirty="0">
              <a:latin typeface="Arial"/>
              <a:cs typeface="Arial"/>
            </a:endParaRPr>
          </a:p>
          <a:p>
            <a:pPr marL="0" indent="0">
              <a:buNone/>
            </a:pPr>
            <a:endParaRPr lang="en-GB" sz="1400" dirty="0">
              <a:latin typeface="Arial"/>
              <a:cs typeface="Arial"/>
            </a:endParaRPr>
          </a:p>
          <a:p>
            <a:pPr marL="0" indent="0">
              <a:buNone/>
            </a:pPr>
            <a:endParaRPr lang="en-GB" sz="1400" dirty="0">
              <a:latin typeface="Arial"/>
              <a:cs typeface="Arial"/>
            </a:endParaRPr>
          </a:p>
          <a:p>
            <a:pPr marL="0" indent="0">
              <a:buNone/>
            </a:pPr>
            <a:endParaRPr lang="en-GB" sz="1400" dirty="0">
              <a:latin typeface="Arial"/>
              <a:cs typeface="Arial"/>
            </a:endParaRPr>
          </a:p>
          <a:p>
            <a:pPr marL="0" indent="0">
              <a:buNone/>
            </a:pPr>
            <a:endParaRPr lang="en-GB" sz="1400" dirty="0">
              <a:latin typeface="Arial"/>
              <a:cs typeface="Arial"/>
            </a:endParaRPr>
          </a:p>
          <a:p>
            <a:pPr marL="0" indent="0">
              <a:buNone/>
            </a:pPr>
            <a:endParaRPr lang="en-GB" sz="1400" dirty="0">
              <a:latin typeface="Arial"/>
              <a:cs typeface="Arial"/>
            </a:endParaRPr>
          </a:p>
          <a:p>
            <a:pPr marL="0" indent="0">
              <a:buNone/>
            </a:pPr>
            <a:endParaRPr lang="en-GB" sz="1400" dirty="0">
              <a:latin typeface="Arial"/>
              <a:cs typeface="Arial"/>
            </a:endParaRPr>
          </a:p>
          <a:p>
            <a:pPr marL="0" indent="0">
              <a:buNone/>
            </a:pPr>
            <a:endParaRPr lang="en-GB" sz="1400" dirty="0">
              <a:latin typeface="Arial"/>
              <a:cs typeface="Arial"/>
            </a:endParaRPr>
          </a:p>
          <a:p>
            <a:pPr marL="0" indent="0">
              <a:buNone/>
            </a:pPr>
            <a:endParaRPr lang="en-GB" sz="1400" dirty="0">
              <a:latin typeface="Arial"/>
              <a:cs typeface="Arial"/>
            </a:endParaRPr>
          </a:p>
          <a:p>
            <a:pPr marL="0" indent="0">
              <a:buNone/>
            </a:pPr>
            <a:endParaRPr lang="en-GB" sz="1400" b="1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400" b="1" dirty="0">
                <a:latin typeface="Arial"/>
                <a:cs typeface="Arial"/>
              </a:rPr>
              <a:t>Wider Benefits</a:t>
            </a:r>
          </a:p>
          <a:p>
            <a:r>
              <a:rPr lang="en-GB" sz="1400" dirty="0">
                <a:latin typeface="Arial"/>
                <a:cs typeface="Arial"/>
              </a:rPr>
              <a:t>Collaboration – public/private sector supporting innovation</a:t>
            </a:r>
          </a:p>
          <a:p>
            <a:r>
              <a:rPr lang="en-GB" sz="1400" dirty="0">
                <a:latin typeface="Arial"/>
                <a:cs typeface="Arial"/>
              </a:rPr>
              <a:t>Sustainability – clean growth and low carbon</a:t>
            </a:r>
            <a:endParaRPr lang="en-GB" sz="1400" dirty="0"/>
          </a:p>
          <a:p>
            <a:r>
              <a:rPr lang="en-GB" sz="1400" dirty="0">
                <a:latin typeface="Arial"/>
                <a:cs typeface="Arial"/>
              </a:rPr>
              <a:t>Regional Impact – scale and region-wide economic benefit</a:t>
            </a:r>
          </a:p>
          <a:p>
            <a:r>
              <a:rPr lang="en-GB" sz="1400" dirty="0">
                <a:latin typeface="Arial"/>
                <a:cs typeface="Arial"/>
              </a:rPr>
              <a:t>Inclusive Growth – job creation, supply-chain development and supporting regeneration</a:t>
            </a:r>
          </a:p>
          <a:p>
            <a:endParaRPr lang="en-GB" sz="1400" dirty="0">
              <a:latin typeface="Arial"/>
              <a:cs typeface="Arial"/>
            </a:endParaRPr>
          </a:p>
          <a:p>
            <a:endParaRPr lang="en-GB" sz="1400" dirty="0">
              <a:latin typeface="Arial"/>
              <a:cs typeface="Arial"/>
            </a:endParaRPr>
          </a:p>
          <a:p>
            <a:endParaRPr lang="en-GB" sz="1400" dirty="0">
              <a:latin typeface="Arial"/>
              <a:cs typeface="Arial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9CB24888-C8FD-42D0-83B4-DD3811605C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990486"/>
              </p:ext>
            </p:extLst>
          </p:nvPr>
        </p:nvGraphicFramePr>
        <p:xfrm>
          <a:off x="5937437" y="1374322"/>
          <a:ext cx="5578288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4339">
                  <a:extLst>
                    <a:ext uri="{9D8B030D-6E8A-4147-A177-3AD203B41FA5}">
                      <a16:colId xmlns:a16="http://schemas.microsoft.com/office/drawing/2014/main" val="52817303"/>
                    </a:ext>
                  </a:extLst>
                </a:gridCol>
                <a:gridCol w="1532959">
                  <a:extLst>
                    <a:ext uri="{9D8B030D-6E8A-4147-A177-3AD203B41FA5}">
                      <a16:colId xmlns:a16="http://schemas.microsoft.com/office/drawing/2014/main" val="3350658005"/>
                    </a:ext>
                  </a:extLst>
                </a:gridCol>
                <a:gridCol w="1100495">
                  <a:extLst>
                    <a:ext uri="{9D8B030D-6E8A-4147-A177-3AD203B41FA5}">
                      <a16:colId xmlns:a16="http://schemas.microsoft.com/office/drawing/2014/main" val="2592557392"/>
                    </a:ext>
                  </a:extLst>
                </a:gridCol>
                <a:gridCol w="1100495">
                  <a:extLst>
                    <a:ext uri="{9D8B030D-6E8A-4147-A177-3AD203B41FA5}">
                      <a16:colId xmlns:a16="http://schemas.microsoft.com/office/drawing/2014/main" val="1663029665"/>
                    </a:ext>
                  </a:extLst>
                </a:gridCol>
              </a:tblGrid>
              <a:tr h="493896">
                <a:tc>
                  <a:txBody>
                    <a:bodyPr/>
                    <a:lstStyle/>
                    <a:p>
                      <a:r>
                        <a:rPr lang="en-GB" sz="1400" dirty="0"/>
                        <a:t>Indicator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Target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dirty="0"/>
                        <a:t>Progress to 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9842012"/>
                  </a:ext>
                </a:extLst>
              </a:tr>
              <a:tr h="290527">
                <a:tc>
                  <a:txBody>
                    <a:bodyPr/>
                    <a:lstStyle/>
                    <a:p>
                      <a:r>
                        <a:rPr lang="en-GB" sz="1400" dirty="0"/>
                        <a:t>GVA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£100M p.a.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2035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err="1"/>
                        <a:t>n.a.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0287499"/>
                  </a:ext>
                </a:extLst>
              </a:tr>
              <a:tr h="290527">
                <a:tc>
                  <a:txBody>
                    <a:bodyPr/>
                    <a:lstStyle/>
                    <a:p>
                      <a:r>
                        <a:rPr lang="en-GB" sz="1400" dirty="0"/>
                        <a:t>Jobs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2035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106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8766653"/>
                  </a:ext>
                </a:extLst>
              </a:tr>
              <a:tr h="290527">
                <a:tc>
                  <a:txBody>
                    <a:bodyPr/>
                    <a:lstStyle/>
                    <a:p>
                      <a:r>
                        <a:rPr lang="en-GB" sz="1400" dirty="0"/>
                        <a:t>Leverage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£30M additional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2035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err="1"/>
                        <a:t>n.a.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1579746"/>
                  </a:ext>
                </a:extLst>
              </a:tr>
              <a:tr h="290527">
                <a:tc>
                  <a:txBody>
                    <a:bodyPr/>
                    <a:lstStyle/>
                    <a:p>
                      <a:r>
                        <a:rPr lang="en-GB" sz="1400" dirty="0"/>
                        <a:t>Premises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20,000 </a:t>
                      </a:r>
                      <a:r>
                        <a:rPr lang="en-GB" sz="1400" dirty="0" err="1"/>
                        <a:t>sq</a:t>
                      </a:r>
                      <a:r>
                        <a:rPr lang="en-GB" sz="1400" dirty="0"/>
                        <a:t> 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2040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1,125 </a:t>
                      </a:r>
                      <a:r>
                        <a:rPr lang="en-GB" sz="1400" b="1" dirty="0" err="1"/>
                        <a:t>sq</a:t>
                      </a:r>
                      <a:r>
                        <a:rPr lang="en-GB" sz="1400" b="1" dirty="0"/>
                        <a:t> 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3371143"/>
                  </a:ext>
                </a:extLst>
              </a:tr>
              <a:tr h="290527">
                <a:tc>
                  <a:txBody>
                    <a:bodyPr/>
                    <a:lstStyle/>
                    <a:p>
                      <a:r>
                        <a:rPr lang="en-GB" sz="1400" dirty="0"/>
                        <a:t>Industrial 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560,000 </a:t>
                      </a:r>
                      <a:r>
                        <a:rPr lang="en-GB" sz="1400" dirty="0" err="1"/>
                        <a:t>sq</a:t>
                      </a:r>
                      <a:r>
                        <a:rPr lang="en-GB" sz="1400" dirty="0"/>
                        <a:t> 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2040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err="1"/>
                        <a:t>n.a.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8343355"/>
                  </a:ext>
                </a:extLst>
              </a:tr>
              <a:tr h="290527">
                <a:tc>
                  <a:txBody>
                    <a:bodyPr/>
                    <a:lstStyle/>
                    <a:p>
                      <a:r>
                        <a:rPr lang="en-GB" sz="1400" dirty="0"/>
                        <a:t>New Businesses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2035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2674774"/>
                  </a:ext>
                </a:extLst>
              </a:tr>
              <a:tr h="493896">
                <a:tc>
                  <a:txBody>
                    <a:bodyPr/>
                    <a:lstStyle/>
                    <a:p>
                      <a:r>
                        <a:rPr lang="en-GB" sz="1400" dirty="0"/>
                        <a:t>Carbon Emissions Reduction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2040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err="1"/>
                        <a:t>n.a.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1386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D75E622-0D74-4DFC-AC84-DB0B2F7987EE}"/>
              </a:ext>
            </a:extLst>
          </p:cNvPr>
          <p:cNvSpPr txBox="1">
            <a:spLocks/>
          </p:cNvSpPr>
          <p:nvPr/>
        </p:nvSpPr>
        <p:spPr>
          <a:xfrm>
            <a:off x="0" y="-9225"/>
            <a:ext cx="9037675" cy="867106"/>
          </a:xfrm>
          <a:prstGeom prst="rect">
            <a:avLst/>
          </a:prstGeom>
          <a:solidFill>
            <a:srgbClr val="00427F"/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Projects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AD060-3D15-42BA-8430-E50AA43094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682" y="957774"/>
            <a:ext cx="5405718" cy="5833551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</a:rPr>
              <a:t>Michelin Scotland Innovation Parc (£7.5M)*</a:t>
            </a:r>
          </a:p>
          <a:p>
            <a:r>
              <a:rPr lang="en-GB" sz="1400" b="1" dirty="0"/>
              <a:t>Enabling Infrastructure Works (£4m)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GB" sz="1400" dirty="0"/>
              <a:t>Building refurbishments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GB" sz="1400" dirty="0"/>
              <a:t>Access solutions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GB" sz="1400" dirty="0"/>
              <a:t>Energy Utility Supply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GB" sz="1400" dirty="0"/>
              <a:t>Public realm works</a:t>
            </a:r>
          </a:p>
          <a:p>
            <a:pPr marL="457200" lvl="1" indent="0">
              <a:buNone/>
            </a:pPr>
            <a:endParaRPr lang="en-GB" sz="1400" dirty="0"/>
          </a:p>
          <a:p>
            <a:pPr marL="457200" lvl="1" indent="0">
              <a:buNone/>
            </a:pPr>
            <a:endParaRPr lang="en-GB" sz="1400" dirty="0"/>
          </a:p>
          <a:p>
            <a:pPr marL="457200" lvl="1" indent="0">
              <a:buNone/>
            </a:pPr>
            <a:endParaRPr lang="en-GB" sz="1400" dirty="0"/>
          </a:p>
          <a:p>
            <a:pPr marL="457200" lvl="1" indent="0">
              <a:buNone/>
            </a:pPr>
            <a:endParaRPr lang="en-GB" sz="1400" dirty="0"/>
          </a:p>
          <a:p>
            <a:pPr marL="457200" lvl="1" indent="0">
              <a:buNone/>
            </a:pPr>
            <a:endParaRPr lang="en-GB" sz="1400" dirty="0"/>
          </a:p>
          <a:p>
            <a:pPr marL="457200" lvl="1" indent="0">
              <a:buNone/>
            </a:pPr>
            <a:endParaRPr lang="en-GB" sz="1400" dirty="0"/>
          </a:p>
          <a:p>
            <a:pPr marL="0" indent="0">
              <a:buNone/>
            </a:pPr>
            <a:endParaRPr lang="en-GB" sz="1400" b="1" dirty="0"/>
          </a:p>
          <a:p>
            <a:r>
              <a:rPr lang="en-GB" sz="1400" b="1" dirty="0"/>
              <a:t>Innovation Hub (£3.5m)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GB" sz="1400" dirty="0"/>
              <a:t>1,500 </a:t>
            </a:r>
            <a:r>
              <a:rPr lang="en-GB" sz="1400" dirty="0" err="1"/>
              <a:t>sq</a:t>
            </a:r>
            <a:r>
              <a:rPr lang="en-GB" sz="1400" dirty="0"/>
              <a:t> m purpose built centre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GB" sz="1400" dirty="0"/>
              <a:t>Dedicated collaboration space for business and academia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GB" sz="1400" dirty="0"/>
              <a:t>Supports low carbon sustainable mobility ecosystem</a:t>
            </a:r>
          </a:p>
          <a:p>
            <a:pPr marL="457200" lvl="1" indent="0">
              <a:buNone/>
            </a:pPr>
            <a:endParaRPr lang="en-GB" sz="1400" dirty="0"/>
          </a:p>
          <a:p>
            <a:pPr marL="457200" lvl="1" indent="0">
              <a:buNone/>
            </a:pPr>
            <a:endParaRPr lang="en-GB" sz="1400" dirty="0"/>
          </a:p>
          <a:p>
            <a:pPr marL="457200" lvl="1" indent="0">
              <a:buNone/>
            </a:pPr>
            <a:endParaRPr lang="en-GB" sz="1400" dirty="0"/>
          </a:p>
          <a:p>
            <a:pPr marL="457200" lvl="1" indent="0">
              <a:buNone/>
            </a:pPr>
            <a:endParaRPr lang="en-GB" sz="1400" dirty="0"/>
          </a:p>
          <a:p>
            <a:pPr marL="457200" lvl="1" indent="0">
              <a:buNone/>
            </a:pPr>
            <a:endParaRPr lang="en-GB" sz="1400" i="1" u="sng" dirty="0"/>
          </a:p>
          <a:p>
            <a:pPr marL="457200" lvl="1" indent="0">
              <a:buNone/>
            </a:pPr>
            <a:r>
              <a:rPr lang="en-GB" sz="1400" i="1"/>
              <a:t>*</a:t>
            </a:r>
            <a:r>
              <a:rPr lang="en-GB" sz="1400" i="1" u="sng"/>
              <a:t>Note</a:t>
            </a:r>
            <a:r>
              <a:rPr lang="en-GB" sz="1400" i="1" dirty="0"/>
              <a:t>: MSIP provide quarterly update progress information reports for SG and Joint Committee, most recently on 1</a:t>
            </a:r>
            <a:r>
              <a:rPr lang="en-GB" sz="1400" i="1" baseline="30000" dirty="0"/>
              <a:t>st</a:t>
            </a:r>
            <a:r>
              <a:rPr lang="en-GB" sz="1400" i="1" dirty="0"/>
              <a:t> July 2022 (Q4 2021/22 report)</a:t>
            </a:r>
          </a:p>
          <a:p>
            <a:pPr marL="457200" lvl="1" indent="0">
              <a:buNone/>
            </a:pPr>
            <a:endParaRPr lang="en-GB" sz="1400" i="1" dirty="0"/>
          </a:p>
          <a:p>
            <a:pPr marL="457200" lvl="1" indent="0">
              <a:buNone/>
            </a:pPr>
            <a:endParaRPr lang="en-GB" sz="14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B7CC6B-ED85-4179-A30B-FECB29037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67083" y="957774"/>
            <a:ext cx="6544236" cy="3052251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000" b="1" dirty="0">
                <a:solidFill>
                  <a:srgbClr val="002060"/>
                </a:solidFill>
              </a:rPr>
              <a:t>Zero Four, Montrose (£1.25M)</a:t>
            </a:r>
          </a:p>
          <a:p>
            <a:pPr marL="0" indent="0">
              <a:buNone/>
            </a:pPr>
            <a:r>
              <a:rPr lang="en-GB" sz="1400" i="1" dirty="0"/>
              <a:t>Project outline phase – Business Case to be developed</a:t>
            </a:r>
          </a:p>
          <a:p>
            <a:r>
              <a:rPr lang="en-GB" sz="1400" dirty="0"/>
              <a:t>JV between Angus Council and Crown Estate Scotland</a:t>
            </a:r>
          </a:p>
          <a:p>
            <a:r>
              <a:rPr lang="en-GB" sz="1400" dirty="0"/>
              <a:t>497,000 </a:t>
            </a:r>
            <a:r>
              <a:rPr lang="en-GB" sz="1400" dirty="0" err="1"/>
              <a:t>sq</a:t>
            </a:r>
            <a:r>
              <a:rPr lang="en-GB" sz="1400" dirty="0"/>
              <a:t> m site on former airfield in Montrose</a:t>
            </a:r>
          </a:p>
          <a:p>
            <a:r>
              <a:rPr lang="en-GB" sz="1400" dirty="0"/>
              <a:t>Infrastructure development – site servicing and starter unit provision: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200" dirty="0"/>
              <a:t>Clean growth focus – low carbon energy efficient buildings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200" dirty="0"/>
              <a:t>Innovative green technologies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200" dirty="0"/>
              <a:t>Supporting manufacturing, offshore wind, food &amp; drink sectors</a:t>
            </a:r>
          </a:p>
          <a:p>
            <a:r>
              <a:rPr lang="en-GB" sz="1400" dirty="0"/>
              <a:t>Aligned to TCD/regional projects – Angus Fund/Mercury; Eden Campus; Perth West Eco- Innovation Park; MSIP</a:t>
            </a:r>
          </a:p>
          <a:p>
            <a:r>
              <a:rPr lang="en-GB" sz="1400" dirty="0"/>
              <a:t>Outcomes: Jobs growth; economic output growth; skills &amp; training; inclusive growth and low carbon benefits</a:t>
            </a:r>
          </a:p>
          <a:p>
            <a:pPr marL="457200" lvl="1" indent="0">
              <a:buNone/>
            </a:pPr>
            <a:endParaRPr lang="en-GB" sz="1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E53117-5D8E-40A9-AE86-51C47AA5B843}"/>
              </a:ext>
            </a:extLst>
          </p:cNvPr>
          <p:cNvSpPr txBox="1"/>
          <p:nvPr/>
        </p:nvSpPr>
        <p:spPr>
          <a:xfrm>
            <a:off x="585505" y="2637864"/>
            <a:ext cx="4717677" cy="11079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400" b="1" dirty="0"/>
              <a:t>Achievements to date: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300" dirty="0" err="1"/>
              <a:t>Fulhame</a:t>
            </a:r>
            <a:r>
              <a:rPr lang="en-GB" sz="1300" dirty="0"/>
              <a:t> Building complete – 6 units occupied; 1,125 </a:t>
            </a:r>
            <a:r>
              <a:rPr lang="en-GB" sz="1300" dirty="0" err="1"/>
              <a:t>sq</a:t>
            </a:r>
            <a:r>
              <a:rPr lang="en-GB" sz="1300" dirty="0"/>
              <a:t> m floor space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300" dirty="0"/>
              <a:t>New site access and reconfiguration of internal site roads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300" dirty="0"/>
              <a:t>Construction of skills academy and innovation labs underway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A95BEBD-BD17-4549-B3B0-7F8657EB817B}"/>
              </a:ext>
            </a:extLst>
          </p:cNvPr>
          <p:cNvSpPr txBox="1"/>
          <p:nvPr/>
        </p:nvSpPr>
        <p:spPr>
          <a:xfrm>
            <a:off x="585505" y="5102955"/>
            <a:ext cx="4624671" cy="8925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457200" lvl="1" indent="0">
              <a:buNone/>
            </a:pPr>
            <a:r>
              <a:rPr lang="en-GB" sz="1300" dirty="0"/>
              <a:t>Covid and materials cost increases have impacted on budget and scheduling, but revised schedule and budget (£4.75m) agreed with funding gap met by Scottish Enterprise and Michelin.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8E31C56-4B7B-4F08-8268-F00B6DDE041F}"/>
              </a:ext>
            </a:extLst>
          </p:cNvPr>
          <p:cNvSpPr txBox="1"/>
          <p:nvPr/>
        </p:nvSpPr>
        <p:spPr>
          <a:xfrm>
            <a:off x="5567083" y="4107328"/>
            <a:ext cx="6544236" cy="263149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900" b="1" dirty="0">
                <a:solidFill>
                  <a:srgbClr val="002060"/>
                </a:solidFill>
              </a:rPr>
              <a:t>2 Sisters Manufacturing Plant, Coupar Angus (£1.25M)</a:t>
            </a:r>
          </a:p>
          <a:p>
            <a:endParaRPr lang="en-GB" sz="800" dirty="0"/>
          </a:p>
          <a:p>
            <a:r>
              <a:rPr lang="en-GB" sz="1300" i="1" dirty="0"/>
              <a:t>Project outline phase – Business Case to be developed</a:t>
            </a:r>
          </a:p>
          <a:p>
            <a:endParaRPr lang="en-GB" sz="8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/>
              <a:t>New £50M production factory to secure future for poultry processing industry/supply chain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/>
              <a:t>Partners: 2 Sisters Food Group, Amber Real Estate Investments, Perth &amp; Kinross Council, Scottish Enterprise, Scottish Development International, Skills Development Scotland, Scottish Government, NFU(S), Scotland Food &amp; Drink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/>
              <a:t>Key components: production line innovation; increased throughput; higher value add, packaging; exporting frozen lines; less energy use and conversion of waste bio to heat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/>
              <a:t>Outcomes: 1,400 jobs safeguarded plus 200 new jobs created; GVA of £69M p.a., skilled butchery positions; £25M private sector leverage; enable development of new industrial land and brownfield development for new units</a:t>
            </a:r>
          </a:p>
        </p:txBody>
      </p:sp>
    </p:spTree>
    <p:extLst>
      <p:ext uri="{BB962C8B-B14F-4D97-AF65-F5344CB8AC3E}">
        <p14:creationId xmlns:p14="http://schemas.microsoft.com/office/powerpoint/2010/main" val="3380519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C439E38A-221A-473D-8E57-D21E6E0B4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0050" y="1327149"/>
            <a:ext cx="9858375" cy="4806951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Outline Business Case </a:t>
            </a:r>
            <a:r>
              <a:rPr lang="en-US" sz="2400" i="1" dirty="0">
                <a:solidFill>
                  <a:srgbClr val="000000"/>
                </a:solidFill>
                <a:latin typeface="Calibri" panose="020F0502020204030204" pitchFamily="34" charset="0"/>
              </a:rPr>
              <a:t>updated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 to reflect:</a:t>
            </a:r>
          </a:p>
          <a:p>
            <a:pPr marL="0" indent="0">
              <a:buNone/>
            </a:pPr>
            <a:endParaRPr lang="en-US" sz="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Passage of time since original OBC approved and progression of project(s) as part of the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Programme</a:t>
            </a:r>
            <a:endParaRPr lang="en-US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Targets and ambitions made ‘smarter’ and updated following progression of MSIP and further information on other projects</a:t>
            </a:r>
          </a:p>
          <a:p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Low carbon and sustainability imperatives that have emerged, including carbon management planning and carbon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categorisation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forms for constituent projects</a:t>
            </a:r>
          </a:p>
          <a:p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Endorsement by Scottish Government for approval by the Joint Committee</a:t>
            </a: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i="1" dirty="0">
                <a:solidFill>
                  <a:srgbClr val="000000"/>
                </a:solidFill>
                <a:latin typeface="Calibri" panose="020F0502020204030204" pitchFamily="34" charset="0"/>
              </a:rPr>
              <a:t>…..</a:t>
            </a:r>
            <a:r>
              <a:rPr lang="en-US" sz="2000" i="1" dirty="0">
                <a:solidFill>
                  <a:srgbClr val="000000"/>
                </a:solidFill>
                <a:latin typeface="Calibri" panose="020F0502020204030204" pitchFamily="34" charset="0"/>
              </a:rPr>
              <a:t>important to also </a:t>
            </a:r>
            <a:r>
              <a:rPr lang="en-US" sz="2000" i="1" dirty="0" err="1">
                <a:solidFill>
                  <a:srgbClr val="000000"/>
                </a:solidFill>
                <a:latin typeface="Calibri" panose="020F0502020204030204" pitchFamily="34" charset="0"/>
              </a:rPr>
              <a:t>recognise</a:t>
            </a:r>
            <a:r>
              <a:rPr lang="en-US" sz="2000" i="1" dirty="0">
                <a:solidFill>
                  <a:srgbClr val="000000"/>
                </a:solidFill>
                <a:latin typeface="Calibri" panose="020F0502020204030204" pitchFamily="34" charset="0"/>
              </a:rPr>
              <a:t> that:</a:t>
            </a:r>
          </a:p>
          <a:p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two of the projects are early stage with business cases to be completed – will be presented to Joint Committee in due course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D75E622-0D74-4DFC-AC84-DB0B2F7987EE}"/>
              </a:ext>
            </a:extLst>
          </p:cNvPr>
          <p:cNvSpPr txBox="1">
            <a:spLocks/>
          </p:cNvSpPr>
          <p:nvPr/>
        </p:nvSpPr>
        <p:spPr>
          <a:xfrm>
            <a:off x="0" y="-9225"/>
            <a:ext cx="10258425" cy="867106"/>
          </a:xfrm>
          <a:prstGeom prst="rect">
            <a:avLst/>
          </a:prstGeom>
          <a:solidFill>
            <a:srgbClr val="00427F"/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Recommendation</a:t>
            </a:r>
          </a:p>
        </p:txBody>
      </p:sp>
    </p:spTree>
    <p:extLst>
      <p:ext uri="{BB962C8B-B14F-4D97-AF65-F5344CB8AC3E}">
        <p14:creationId xmlns:p14="http://schemas.microsoft.com/office/powerpoint/2010/main" val="660493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E6E4D901003F49A4FE834CD28C9E65" ma:contentTypeVersion="14" ma:contentTypeDescription="Create a new document." ma:contentTypeScope="" ma:versionID="52c9fd8321dd604c82ccf582ef7c7c9a">
  <xsd:schema xmlns:xsd="http://www.w3.org/2001/XMLSchema" xmlns:xs="http://www.w3.org/2001/XMLSchema" xmlns:p="http://schemas.microsoft.com/office/2006/metadata/properties" xmlns:ns3="0fa23d90-7f02-4b13-ad58-ac3c9007742d" xmlns:ns4="48b85b25-c9bd-4733-8ac5-62e2fd5748a8" targetNamespace="http://schemas.microsoft.com/office/2006/metadata/properties" ma:root="true" ma:fieldsID="689b1ff39d27f05876aa43d991612d04" ns3:_="" ns4:_="">
    <xsd:import namespace="0fa23d90-7f02-4b13-ad58-ac3c9007742d"/>
    <xsd:import namespace="48b85b25-c9bd-4733-8ac5-62e2fd5748a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a23d90-7f02-4b13-ad58-ac3c9007742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b85b25-c9bd-4733-8ac5-62e2fd5748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3D5E34A-E98A-4474-A2CC-203DC07A7E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a23d90-7f02-4b13-ad58-ac3c9007742d"/>
    <ds:schemaRef ds:uri="48b85b25-c9bd-4733-8ac5-62e2fd5748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51CE19-D524-45BB-A8E0-5E512FCE6D8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3356529-A47F-4C53-9BC3-710416842BB1}">
  <ds:schemaRefs>
    <ds:schemaRef ds:uri="0fa23d90-7f02-4b13-ad58-ac3c9007742d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www.w3.org/XML/1998/namespace"/>
    <ds:schemaRef ds:uri="http://purl.org/dc/elements/1.1/"/>
    <ds:schemaRef ds:uri="http://purl.org/dc/terms/"/>
    <ds:schemaRef ds:uri="http://schemas.openxmlformats.org/package/2006/metadata/core-properties"/>
    <ds:schemaRef ds:uri="48b85b25-c9bd-4733-8ac5-62e2fd5748a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1579</TotalTime>
  <Words>923</Words>
  <Application>Microsoft Office PowerPoint</Application>
  <PresentationFormat>Widescreen</PresentationFormat>
  <Paragraphs>163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Elaine Morrison</dc:creator>
  <cp:lastModifiedBy>Lauren Hollas</cp:lastModifiedBy>
  <cp:revision>4</cp:revision>
  <cp:lastPrinted>2021-07-02T10:38:57Z</cp:lastPrinted>
  <dcterms:created xsi:type="dcterms:W3CDTF">2021-06-15T12:41:23Z</dcterms:created>
  <dcterms:modified xsi:type="dcterms:W3CDTF">2022-09-23T10:57:55Z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0x010100CFE6E4D901003F49A4FE834CD28C9E65</vt:lpwstr>
  </property>
</Properties>
</file>