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310" r:id="rId5"/>
    <p:sldId id="691" r:id="rId6"/>
    <p:sldId id="690" r:id="rId7"/>
    <p:sldId id="755" r:id="rId8"/>
    <p:sldId id="766" r:id="rId9"/>
    <p:sldId id="643" r:id="rId10"/>
    <p:sldId id="738" r:id="rId11"/>
    <p:sldId id="754" r:id="rId12"/>
    <p:sldId id="772" r:id="rId13"/>
    <p:sldId id="771" r:id="rId14"/>
    <p:sldId id="645" r:id="rId15"/>
    <p:sldId id="279" r:id="rId16"/>
    <p:sldId id="417" r:id="rId17"/>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Hollas" initials="LH" lastIdx="13" clrIdx="0">
    <p:extLst>
      <p:ext uri="{19B8F6BF-5375-455C-9EA6-DF929625EA0E}">
        <p15:presenceInfo xmlns:p15="http://schemas.microsoft.com/office/powerpoint/2012/main" userId="Lauren Hollas" providerId="None"/>
      </p:ext>
    </p:extLst>
  </p:cmAuthor>
  <p:cmAuthor id="2" name="Mark Mitchell" initials="MM" lastIdx="2" clrIdx="1">
    <p:extLst>
      <p:ext uri="{19B8F6BF-5375-455C-9EA6-DF929625EA0E}">
        <p15:presenceInfo xmlns:p15="http://schemas.microsoft.com/office/powerpoint/2012/main" userId="S-1-5-21-3096672398-278972198-339084223-3087" providerId="AD"/>
      </p:ext>
    </p:extLst>
  </p:cmAuthor>
  <p:cmAuthor id="3" name="Lauren Hollas" initials="LH [2]" lastIdx="10" clrIdx="2">
    <p:extLst>
      <p:ext uri="{19B8F6BF-5375-455C-9EA6-DF929625EA0E}">
        <p15:presenceInfo xmlns:p15="http://schemas.microsoft.com/office/powerpoint/2012/main" userId="S-1-5-21-3096672398-278972198-339084223-376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99CC00"/>
    <a:srgbClr val="53548A"/>
    <a:srgbClr val="5C92B5"/>
    <a:srgbClr val="002060"/>
    <a:srgbClr val="D1D1DA"/>
    <a:srgbClr val="9394BE"/>
    <a:srgbClr val="E9E9ED"/>
    <a:srgbClr val="008080"/>
    <a:srgbClr val="43808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50" autoAdjust="0"/>
    <p:restoredTop sz="94918" autoAdjust="0"/>
  </p:normalViewPr>
  <p:slideViewPr>
    <p:cSldViewPr snapToGrid="0" snapToObjects="1">
      <p:cViewPr varScale="1">
        <p:scale>
          <a:sx n="82" d="100"/>
          <a:sy n="82" d="100"/>
        </p:scale>
        <p:origin x="1118" y="48"/>
      </p:cViewPr>
      <p:guideLst>
        <p:guide orient="horz" pos="2160"/>
        <p:guide pos="3840"/>
      </p:guideLst>
    </p:cSldViewPr>
  </p:slideViewPr>
  <p:outlineViewPr>
    <p:cViewPr>
      <p:scale>
        <a:sx n="33" d="100"/>
        <a:sy n="33" d="100"/>
      </p:scale>
      <p:origin x="0" y="-27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Hollas" userId="aaf37e5d-c912-4c7c-a86d-50da2b96e9bf" providerId="ADAL" clId="{2A9A369E-9E44-4C63-B39E-525B120E6B9B}"/>
    <pc:docChg chg="modSld">
      <pc:chgData name="Lauren Hollas" userId="aaf37e5d-c912-4c7c-a86d-50da2b96e9bf" providerId="ADAL" clId="{2A9A369E-9E44-4C63-B39E-525B120E6B9B}" dt="2022-09-23T10:58:59.536" v="2" actId="14100"/>
      <pc:docMkLst>
        <pc:docMk/>
      </pc:docMkLst>
      <pc:sldChg chg="modSp mod">
        <pc:chgData name="Lauren Hollas" userId="aaf37e5d-c912-4c7c-a86d-50da2b96e9bf" providerId="ADAL" clId="{2A9A369E-9E44-4C63-B39E-525B120E6B9B}" dt="2022-09-23T10:58:59.536" v="2" actId="14100"/>
        <pc:sldMkLst>
          <pc:docMk/>
          <pc:sldMk cId="2538792420" sldId="738"/>
        </pc:sldMkLst>
        <pc:spChg chg="mod">
          <ac:chgData name="Lauren Hollas" userId="aaf37e5d-c912-4c7c-a86d-50da2b96e9bf" providerId="ADAL" clId="{2A9A369E-9E44-4C63-B39E-525B120E6B9B}" dt="2022-09-23T10:58:56.255" v="1" actId="1076"/>
          <ac:spMkLst>
            <pc:docMk/>
            <pc:sldMk cId="2538792420" sldId="738"/>
            <ac:spMk id="11" creationId="{3F4CEB07-8998-4E1B-A33D-63BC0CC34F1A}"/>
          </ac:spMkLst>
        </pc:spChg>
        <pc:graphicFrameChg chg="mod modGraphic">
          <ac:chgData name="Lauren Hollas" userId="aaf37e5d-c912-4c7c-a86d-50da2b96e9bf" providerId="ADAL" clId="{2A9A369E-9E44-4C63-B39E-525B120E6B9B}" dt="2022-09-23T10:58:59.536" v="2" actId="14100"/>
          <ac:graphicFrameMkLst>
            <pc:docMk/>
            <pc:sldMk cId="2538792420" sldId="738"/>
            <ac:graphicFrameMk id="10" creationId="{507F8F40-B433-413B-BEE0-1664A6A8822C}"/>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4" cy="497046"/>
          </a:xfrm>
          <a:prstGeom prst="rect">
            <a:avLst/>
          </a:prstGeom>
        </p:spPr>
        <p:txBody>
          <a:bodyPr vert="horz" lIns="91705" tIns="45853" rIns="91705" bIns="45853" rtlCol="0"/>
          <a:lstStyle>
            <a:lvl1pPr algn="l">
              <a:defRPr sz="1200"/>
            </a:lvl1pPr>
          </a:lstStyle>
          <a:p>
            <a:endParaRPr lang="en-GB" dirty="0"/>
          </a:p>
        </p:txBody>
      </p:sp>
      <p:sp>
        <p:nvSpPr>
          <p:cNvPr id="3" name="Date Placeholder 2"/>
          <p:cNvSpPr>
            <a:spLocks noGrp="1"/>
          </p:cNvSpPr>
          <p:nvPr>
            <p:ph type="dt" sz="quarter" idx="1"/>
          </p:nvPr>
        </p:nvSpPr>
        <p:spPr>
          <a:xfrm>
            <a:off x="3856739" y="0"/>
            <a:ext cx="2950474" cy="497046"/>
          </a:xfrm>
          <a:prstGeom prst="rect">
            <a:avLst/>
          </a:prstGeom>
        </p:spPr>
        <p:txBody>
          <a:bodyPr vert="horz" lIns="91705" tIns="45853" rIns="91705" bIns="45853" rtlCol="0"/>
          <a:lstStyle>
            <a:lvl1pPr algn="r">
              <a:defRPr sz="1200"/>
            </a:lvl1pPr>
          </a:lstStyle>
          <a:p>
            <a:fld id="{C47BAEFB-5582-4F25-B10D-D6FCA81BF879}" type="datetimeFigureOut">
              <a:rPr lang="en-GB" smtClean="0"/>
              <a:t>23/09/2022</a:t>
            </a:fld>
            <a:endParaRPr lang="en-GB" dirty="0"/>
          </a:p>
        </p:txBody>
      </p:sp>
      <p:sp>
        <p:nvSpPr>
          <p:cNvPr id="4" name="Footer Placeholder 3"/>
          <p:cNvSpPr>
            <a:spLocks noGrp="1"/>
          </p:cNvSpPr>
          <p:nvPr>
            <p:ph type="ftr" sz="quarter" idx="2"/>
          </p:nvPr>
        </p:nvSpPr>
        <p:spPr>
          <a:xfrm>
            <a:off x="1" y="9442154"/>
            <a:ext cx="2950474" cy="497046"/>
          </a:xfrm>
          <a:prstGeom prst="rect">
            <a:avLst/>
          </a:prstGeom>
        </p:spPr>
        <p:txBody>
          <a:bodyPr vert="horz" lIns="91705" tIns="45853" rIns="91705" bIns="45853"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739" y="9442154"/>
            <a:ext cx="2950474" cy="497046"/>
          </a:xfrm>
          <a:prstGeom prst="rect">
            <a:avLst/>
          </a:prstGeom>
        </p:spPr>
        <p:txBody>
          <a:bodyPr vert="horz" lIns="91705" tIns="45853" rIns="91705" bIns="45853" rtlCol="0" anchor="b"/>
          <a:lstStyle>
            <a:lvl1pPr algn="r">
              <a:defRPr sz="1200"/>
            </a:lvl1pPr>
          </a:lstStyle>
          <a:p>
            <a:fld id="{7B018B29-EAD3-4608-AD5E-AB183EB7C014}" type="slidenum">
              <a:rPr lang="en-GB" smtClean="0"/>
              <a:t>‹#›</a:t>
            </a:fld>
            <a:endParaRPr lang="en-GB" dirty="0"/>
          </a:p>
        </p:txBody>
      </p:sp>
    </p:spTree>
    <p:extLst>
      <p:ext uri="{BB962C8B-B14F-4D97-AF65-F5344CB8AC3E}">
        <p14:creationId xmlns:p14="http://schemas.microsoft.com/office/powerpoint/2010/main" val="1542077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006" cy="498640"/>
          </a:xfrm>
          <a:prstGeom prst="rect">
            <a:avLst/>
          </a:prstGeom>
        </p:spPr>
        <p:txBody>
          <a:bodyPr vert="horz" lIns="91705" tIns="45853" rIns="91705" bIns="45853" rtlCol="0"/>
          <a:lstStyle>
            <a:lvl1pPr algn="l">
              <a:defRPr sz="1200"/>
            </a:lvl1pPr>
          </a:lstStyle>
          <a:p>
            <a:endParaRPr lang="en-GB" dirty="0"/>
          </a:p>
        </p:txBody>
      </p:sp>
      <p:sp>
        <p:nvSpPr>
          <p:cNvPr id="3" name="Date Placeholder 2"/>
          <p:cNvSpPr>
            <a:spLocks noGrp="1"/>
          </p:cNvSpPr>
          <p:nvPr>
            <p:ph type="dt" idx="1"/>
          </p:nvPr>
        </p:nvSpPr>
        <p:spPr>
          <a:xfrm>
            <a:off x="3856192" y="0"/>
            <a:ext cx="2951006" cy="498640"/>
          </a:xfrm>
          <a:prstGeom prst="rect">
            <a:avLst/>
          </a:prstGeom>
        </p:spPr>
        <p:txBody>
          <a:bodyPr vert="horz" lIns="91705" tIns="45853" rIns="91705" bIns="45853" rtlCol="0"/>
          <a:lstStyle>
            <a:lvl1pPr algn="r">
              <a:defRPr sz="1200"/>
            </a:lvl1pPr>
          </a:lstStyle>
          <a:p>
            <a:fld id="{0F2F0473-A0D7-4279-9A13-D3FE143A644F}" type="datetimeFigureOut">
              <a:rPr lang="en-GB" smtClean="0"/>
              <a:t>23/09/2022</a:t>
            </a:fld>
            <a:endParaRPr lang="en-GB" dirty="0"/>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705" tIns="45853" rIns="91705" bIns="45853" rtlCol="0" anchor="ctr"/>
          <a:lstStyle/>
          <a:p>
            <a:endParaRPr lang="en-GB" dirty="0"/>
          </a:p>
        </p:txBody>
      </p:sp>
      <p:sp>
        <p:nvSpPr>
          <p:cNvPr id="5" name="Notes Placeholder 4"/>
          <p:cNvSpPr>
            <a:spLocks noGrp="1"/>
          </p:cNvSpPr>
          <p:nvPr>
            <p:ph type="body" sz="quarter" idx="3"/>
          </p:nvPr>
        </p:nvSpPr>
        <p:spPr>
          <a:xfrm>
            <a:off x="680879" y="4784071"/>
            <a:ext cx="5447030" cy="3914239"/>
          </a:xfrm>
          <a:prstGeom prst="rect">
            <a:avLst/>
          </a:prstGeom>
        </p:spPr>
        <p:txBody>
          <a:bodyPr vert="horz" lIns="91705" tIns="45853" rIns="91705" bIns="4585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287"/>
            <a:ext cx="2951006" cy="498639"/>
          </a:xfrm>
          <a:prstGeom prst="rect">
            <a:avLst/>
          </a:prstGeom>
        </p:spPr>
        <p:txBody>
          <a:bodyPr vert="horz" lIns="91705" tIns="45853" rIns="91705" bIns="4585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192" y="9442287"/>
            <a:ext cx="2951006" cy="498639"/>
          </a:xfrm>
          <a:prstGeom prst="rect">
            <a:avLst/>
          </a:prstGeom>
        </p:spPr>
        <p:txBody>
          <a:bodyPr vert="horz" lIns="91705" tIns="45853" rIns="91705" bIns="45853" rtlCol="0" anchor="b"/>
          <a:lstStyle>
            <a:lvl1pPr algn="r">
              <a:defRPr sz="1200"/>
            </a:lvl1pPr>
          </a:lstStyle>
          <a:p>
            <a:fld id="{7C525C1F-1449-4927-8A37-56D9E4211574}" type="slidenum">
              <a:rPr lang="en-GB" smtClean="0"/>
              <a:t>‹#›</a:t>
            </a:fld>
            <a:endParaRPr lang="en-GB" dirty="0"/>
          </a:p>
        </p:txBody>
      </p:sp>
    </p:spTree>
    <p:extLst>
      <p:ext uri="{BB962C8B-B14F-4D97-AF65-F5344CB8AC3E}">
        <p14:creationId xmlns:p14="http://schemas.microsoft.com/office/powerpoint/2010/main" val="779161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181BAD-1CA0-4543-9B56-3B8CDE643466}" type="slidenum">
              <a:rPr lang="en-GB" smtClean="0"/>
              <a:t>1</a:t>
            </a:fld>
            <a:endParaRPr lang="en-GB" dirty="0"/>
          </a:p>
        </p:txBody>
      </p:sp>
    </p:spTree>
    <p:extLst>
      <p:ext uri="{BB962C8B-B14F-4D97-AF65-F5344CB8AC3E}">
        <p14:creationId xmlns:p14="http://schemas.microsoft.com/office/powerpoint/2010/main" val="121580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6555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3401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D26AEF-6252-4051-969C-E1DAC4E5696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4974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525C1F-1449-4927-8A37-56D9E4211574}" type="slidenum">
              <a:rPr lang="en-GB" smtClean="0"/>
              <a:t>13</a:t>
            </a:fld>
            <a:endParaRPr lang="en-GB" dirty="0"/>
          </a:p>
        </p:txBody>
      </p:sp>
    </p:spTree>
    <p:extLst>
      <p:ext uri="{BB962C8B-B14F-4D97-AF65-F5344CB8AC3E}">
        <p14:creationId xmlns:p14="http://schemas.microsoft.com/office/powerpoint/2010/main" val="3146648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7639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6544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8270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3765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C525C1F-1449-4927-8A37-56D9E4211574}" type="slidenum">
              <a:rPr lang="en-GB" smtClean="0"/>
              <a:t>6</a:t>
            </a:fld>
            <a:endParaRPr lang="en-GB" dirty="0"/>
          </a:p>
        </p:txBody>
      </p:sp>
    </p:spTree>
    <p:extLst>
      <p:ext uri="{BB962C8B-B14F-4D97-AF65-F5344CB8AC3E}">
        <p14:creationId xmlns:p14="http://schemas.microsoft.com/office/powerpoint/2010/main" val="2646824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2866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525C1F-1449-4927-8A37-56D9E4211574}" type="slidenum">
              <a:rPr lang="en-GB" smtClean="0"/>
              <a:t>8</a:t>
            </a:fld>
            <a:endParaRPr lang="en-GB" dirty="0"/>
          </a:p>
        </p:txBody>
      </p:sp>
    </p:spTree>
    <p:extLst>
      <p:ext uri="{BB962C8B-B14F-4D97-AF65-F5344CB8AC3E}">
        <p14:creationId xmlns:p14="http://schemas.microsoft.com/office/powerpoint/2010/main" val="3132307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525C1F-1449-4927-8A37-56D9E4211574}" type="slidenum">
              <a:rPr lang="en-GB" smtClean="0"/>
              <a:t>9</a:t>
            </a:fld>
            <a:endParaRPr lang="en-GB" dirty="0"/>
          </a:p>
        </p:txBody>
      </p:sp>
    </p:spTree>
    <p:extLst>
      <p:ext uri="{BB962C8B-B14F-4D97-AF65-F5344CB8AC3E}">
        <p14:creationId xmlns:p14="http://schemas.microsoft.com/office/powerpoint/2010/main" val="1116121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5970674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4611838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953295357"/>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09600" y="1600201"/>
            <a:ext cx="10972800" cy="39239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246619952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417151227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59894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213860966"/>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71529220"/>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598397947"/>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199987525"/>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93419668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18193384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localhost/Volumes/Katherine/Katherine's%20jobs/Jobs%20in%20progress/Tay%20Cities%20Deal/Tay%20Cities%20powerpoint/Tay%20Cities%20powerpoint%20slide.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7C779-6A8B-3641-881C-F07EE0FBB20F}" type="datetimeFigureOut">
              <a:rPr lang="en-US" smtClean="0"/>
              <a:t>9/23/2022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E9B20-F23D-CE46-A7AF-B4A06FA9F413}" type="slidenum">
              <a:rPr lang="en-US" smtClean="0"/>
              <a:t>‹#›</a:t>
            </a:fld>
            <a:endParaRPr lang="en-US" dirty="0"/>
          </a:p>
        </p:txBody>
      </p:sp>
      <p:pic>
        <p:nvPicPr>
          <p:cNvPr id="7" name="Tay Cities powerpoint slide.jpg" descr="/Volumes/Katherine/Katherine's jobs/Jobs in progress/Tay Cities Deal/Tay Cities powerpoint/Tay Cities powerpoint slide.jpg"/>
          <p:cNvPicPr>
            <a:picLocks noChangeAspect="1"/>
          </p:cNvPicPr>
          <p:nvPr userDrawn="1"/>
        </p:nvPicPr>
        <p:blipFill>
          <a:blip r:embed="rId13" r:link="rId1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62510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aycities.co.uk/"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7"/>
            <a:ext cx="10363200" cy="1470025"/>
          </a:xfrm>
        </p:spPr>
        <p:txBody>
          <a:bodyPr>
            <a:noAutofit/>
          </a:bodyPr>
          <a:lstStyle/>
          <a:p>
            <a:br>
              <a:rPr lang="en-US" sz="4000" b="1" dirty="0">
                <a:solidFill>
                  <a:srgbClr val="438086"/>
                </a:solidFill>
              </a:rPr>
            </a:br>
            <a:r>
              <a:rPr lang="en-US" sz="4000" b="1" dirty="0">
                <a:solidFill>
                  <a:srgbClr val="438086"/>
                </a:solidFill>
              </a:rPr>
              <a:t>Tay Cities Region Deal </a:t>
            </a:r>
            <a:br>
              <a:rPr lang="en-US" sz="4000" b="1" dirty="0">
                <a:solidFill>
                  <a:srgbClr val="438086"/>
                </a:solidFill>
              </a:rPr>
            </a:br>
            <a:r>
              <a:rPr lang="en-US" sz="4000" b="1" dirty="0">
                <a:solidFill>
                  <a:srgbClr val="438086"/>
                </a:solidFill>
              </a:rPr>
              <a:t>Joint Committee</a:t>
            </a:r>
            <a:br>
              <a:rPr lang="en-US" sz="4000" b="1" dirty="0">
                <a:solidFill>
                  <a:srgbClr val="438086"/>
                </a:solidFill>
              </a:rPr>
            </a:br>
            <a:r>
              <a:rPr lang="en-US" sz="4000" b="1" dirty="0">
                <a:solidFill>
                  <a:srgbClr val="438086"/>
                </a:solidFill>
              </a:rPr>
              <a:t>PMO Update</a:t>
            </a:r>
            <a:br>
              <a:rPr lang="en-US" sz="4000" b="1" dirty="0">
                <a:solidFill>
                  <a:srgbClr val="438086"/>
                </a:solidFill>
              </a:rPr>
            </a:br>
            <a:br>
              <a:rPr lang="en-US" sz="4000" b="1" dirty="0">
                <a:solidFill>
                  <a:srgbClr val="438086"/>
                </a:solidFill>
              </a:rPr>
            </a:br>
            <a:r>
              <a:rPr lang="en-US" sz="3600" b="1" dirty="0">
                <a:solidFill>
                  <a:srgbClr val="438086"/>
                </a:solidFill>
              </a:rPr>
              <a:t>23</a:t>
            </a:r>
            <a:r>
              <a:rPr lang="en-US" sz="3600" b="1" baseline="30000" dirty="0">
                <a:solidFill>
                  <a:srgbClr val="438086"/>
                </a:solidFill>
              </a:rPr>
              <a:t>rd</a:t>
            </a:r>
            <a:r>
              <a:rPr lang="en-US" sz="3600" b="1" dirty="0">
                <a:solidFill>
                  <a:srgbClr val="438086"/>
                </a:solidFill>
              </a:rPr>
              <a:t> September 2022</a:t>
            </a:r>
            <a:br>
              <a:rPr lang="en-US" sz="4000" b="1" dirty="0">
                <a:solidFill>
                  <a:srgbClr val="438086"/>
                </a:solidFill>
              </a:rPr>
            </a:br>
            <a:r>
              <a:rPr lang="en-US" sz="4000" b="1" dirty="0">
                <a:solidFill>
                  <a:srgbClr val="438086"/>
                </a:solidFill>
              </a:rPr>
              <a:t> </a:t>
            </a:r>
          </a:p>
        </p:txBody>
      </p:sp>
    </p:spTree>
    <p:extLst>
      <p:ext uri="{BB962C8B-B14F-4D97-AF65-F5344CB8AC3E}">
        <p14:creationId xmlns:p14="http://schemas.microsoft.com/office/powerpoint/2010/main" val="404050019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1143000"/>
          </a:xfrm>
          <a:solidFill>
            <a:srgbClr val="438086"/>
          </a:solidFill>
        </p:spPr>
        <p:txBody>
          <a:bodyPr>
            <a:normAutofit/>
          </a:bodyPr>
          <a:lstStyle/>
          <a:p>
            <a:r>
              <a:rPr lang="en-GB" sz="4000" b="1" dirty="0">
                <a:solidFill>
                  <a:schemeClr val="bg1"/>
                </a:solidFill>
              </a:rPr>
              <a:t>Change Control Requests</a:t>
            </a:r>
          </a:p>
        </p:txBody>
      </p:sp>
      <p:graphicFrame>
        <p:nvGraphicFramePr>
          <p:cNvPr id="2" name="Table 1">
            <a:extLst>
              <a:ext uri="{FF2B5EF4-FFF2-40B4-BE49-F238E27FC236}">
                <a16:creationId xmlns:a16="http://schemas.microsoft.com/office/drawing/2014/main" id="{7B773989-F7E9-414D-9831-7022B8E3887E}"/>
              </a:ext>
            </a:extLst>
          </p:cNvPr>
          <p:cNvGraphicFramePr>
            <a:graphicFrameLocks noGrp="1"/>
          </p:cNvGraphicFramePr>
          <p:nvPr>
            <p:extLst>
              <p:ext uri="{D42A27DB-BD31-4B8C-83A1-F6EECF244321}">
                <p14:modId xmlns:p14="http://schemas.microsoft.com/office/powerpoint/2010/main" val="1232962278"/>
              </p:ext>
            </p:extLst>
          </p:nvPr>
        </p:nvGraphicFramePr>
        <p:xfrm>
          <a:off x="0" y="1143486"/>
          <a:ext cx="12192000" cy="5714026"/>
        </p:xfrm>
        <a:graphic>
          <a:graphicData uri="http://schemas.openxmlformats.org/drawingml/2006/table">
            <a:tbl>
              <a:tblPr firstRow="1" bandRow="1">
                <a:tableStyleId>{5C22544A-7EE6-4342-B048-85BDC9FD1C3A}</a:tableStyleId>
              </a:tblPr>
              <a:tblGrid>
                <a:gridCol w="3436505">
                  <a:extLst>
                    <a:ext uri="{9D8B030D-6E8A-4147-A177-3AD203B41FA5}">
                      <a16:colId xmlns:a16="http://schemas.microsoft.com/office/drawing/2014/main" val="221535705"/>
                    </a:ext>
                  </a:extLst>
                </a:gridCol>
                <a:gridCol w="1250209">
                  <a:extLst>
                    <a:ext uri="{9D8B030D-6E8A-4147-A177-3AD203B41FA5}">
                      <a16:colId xmlns:a16="http://schemas.microsoft.com/office/drawing/2014/main" val="217237645"/>
                    </a:ext>
                  </a:extLst>
                </a:gridCol>
                <a:gridCol w="1256886">
                  <a:extLst>
                    <a:ext uri="{9D8B030D-6E8A-4147-A177-3AD203B41FA5}">
                      <a16:colId xmlns:a16="http://schemas.microsoft.com/office/drawing/2014/main" val="1586847220"/>
                    </a:ext>
                  </a:extLst>
                </a:gridCol>
                <a:gridCol w="1243532">
                  <a:extLst>
                    <a:ext uri="{9D8B030D-6E8A-4147-A177-3AD203B41FA5}">
                      <a16:colId xmlns:a16="http://schemas.microsoft.com/office/drawing/2014/main" val="1265627572"/>
                    </a:ext>
                  </a:extLst>
                </a:gridCol>
                <a:gridCol w="5004868">
                  <a:extLst>
                    <a:ext uri="{9D8B030D-6E8A-4147-A177-3AD203B41FA5}">
                      <a16:colId xmlns:a16="http://schemas.microsoft.com/office/drawing/2014/main" val="2561316311"/>
                    </a:ext>
                  </a:extLst>
                </a:gridCol>
              </a:tblGrid>
              <a:tr h="677849">
                <a:tc>
                  <a:txBody>
                    <a:bodyPr/>
                    <a:lstStyle/>
                    <a:p>
                      <a:pPr algn="ctr"/>
                      <a:r>
                        <a:rPr lang="en-US" sz="1400" dirty="0"/>
                        <a:t>Programme / Fund / Project</a:t>
                      </a:r>
                    </a:p>
                  </a:txBody>
                  <a:tcPr anchor="ctr"/>
                </a:tc>
                <a:tc>
                  <a:txBody>
                    <a:bodyPr/>
                    <a:lstStyle/>
                    <a:p>
                      <a:pPr algn="ctr"/>
                      <a:r>
                        <a:rPr lang="en-US" sz="1400" dirty="0"/>
                        <a:t>Thematic Board</a:t>
                      </a:r>
                      <a:endParaRPr lang="en-GB" sz="1400" dirty="0"/>
                    </a:p>
                  </a:txBody>
                  <a:tcPr anchor="ctr"/>
                </a:tc>
                <a:tc>
                  <a:txBody>
                    <a:bodyPr/>
                    <a:lstStyle/>
                    <a:p>
                      <a:pPr algn="ctr"/>
                      <a:r>
                        <a:rPr lang="en-GB" sz="1400" dirty="0"/>
                        <a:t>Govts </a:t>
                      </a:r>
                    </a:p>
                  </a:txBody>
                  <a:tcPr anchor="ctr"/>
                </a:tc>
                <a:tc>
                  <a:txBody>
                    <a:bodyPr/>
                    <a:lstStyle/>
                    <a:p>
                      <a:pPr algn="ctr"/>
                      <a:r>
                        <a:rPr lang="en-US" sz="1400" dirty="0"/>
                        <a:t>Status</a:t>
                      </a:r>
                      <a:endParaRPr lang="en-GB" sz="1400" dirty="0"/>
                    </a:p>
                  </a:txBody>
                  <a:tcPr anchor="ctr"/>
                </a:tc>
                <a:tc>
                  <a:txBody>
                    <a:bodyPr/>
                    <a:lstStyle/>
                    <a:p>
                      <a:pPr algn="ctr"/>
                      <a:r>
                        <a:rPr lang="en-US" sz="1400" dirty="0"/>
                        <a:t>Commentary</a:t>
                      </a:r>
                      <a:endParaRPr lang="en-GB" sz="1400" dirty="0"/>
                    </a:p>
                  </a:txBody>
                  <a:tcPr anchor="ctr"/>
                </a:tc>
                <a:extLst>
                  <a:ext uri="{0D108BD9-81ED-4DB2-BD59-A6C34878D82A}">
                    <a16:rowId xmlns:a16="http://schemas.microsoft.com/office/drawing/2014/main" val="3276341339"/>
                  </a:ext>
                </a:extLst>
              </a:tr>
              <a:tr h="113615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dirty="0"/>
                        <a:t>Tay Cities Engineering Partnership</a:t>
                      </a:r>
                      <a:endParaRPr lang="en-GB" sz="1300" dirty="0"/>
                    </a:p>
                  </a:txBody>
                  <a:tcPr anchor="ctr"/>
                </a:tc>
                <a:tc>
                  <a:txBody>
                    <a:bodyPr/>
                    <a:lstStyle/>
                    <a:p>
                      <a:pPr algn="ctr"/>
                      <a:r>
                        <a:rPr lang="en-US" sz="1300" i="0" dirty="0"/>
                        <a:t>16/08/22</a:t>
                      </a:r>
                      <a:endParaRPr lang="en-GB" sz="1300" i="0" dirty="0"/>
                    </a:p>
                  </a:txBody>
                  <a:tcPr anchor="ctr">
                    <a:solidFill>
                      <a:srgbClr val="CCCC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0" dirty="0"/>
                        <a:t>04/08/22</a:t>
                      </a:r>
                      <a:endParaRPr lang="en-GB" sz="1300" i="0" dirty="0"/>
                    </a:p>
                  </a:txBody>
                  <a:tcPr anchor="ctr">
                    <a:solidFill>
                      <a:srgbClr val="CCCC00"/>
                    </a:solidFill>
                  </a:tcPr>
                </a:tc>
                <a:tc>
                  <a:txBody>
                    <a:bodyPr/>
                    <a:lstStyle/>
                    <a:p>
                      <a:pPr algn="ctr"/>
                      <a:r>
                        <a:rPr lang="en-US" sz="1300" i="0" dirty="0"/>
                        <a:t>Agreed</a:t>
                      </a:r>
                      <a:endParaRPr lang="en-GB" sz="1300" i="0" dirty="0"/>
                    </a:p>
                  </a:txBody>
                  <a:tcPr anchor="ctr">
                    <a:solidFill>
                      <a:srgbClr val="CCCC00"/>
                    </a:solidFill>
                  </a:tcPr>
                </a:tc>
                <a:tc>
                  <a:txBody>
                    <a:bodyPr/>
                    <a:lstStyle/>
                    <a:p>
                      <a:r>
                        <a:rPr lang="en-US" sz="1300" b="1" dirty="0"/>
                        <a:t>Change of governance structure </a:t>
                      </a:r>
                      <a:r>
                        <a:rPr lang="en-US" sz="1300" b="0" dirty="0"/>
                        <a:t>for the project. The original proposal was for a Community Interest Company. Following legal advise, it will now be a Partnership agreement/Memorandum of Understanding. </a:t>
                      </a:r>
                      <a:endParaRPr lang="en-GB" sz="1300" b="1" dirty="0"/>
                    </a:p>
                  </a:txBody>
                  <a:tcPr anchor="ctr"/>
                </a:tc>
                <a:extLst>
                  <a:ext uri="{0D108BD9-81ED-4DB2-BD59-A6C34878D82A}">
                    <a16:rowId xmlns:a16="http://schemas.microsoft.com/office/drawing/2014/main" val="2774975871"/>
                  </a:ext>
                </a:extLst>
              </a:tr>
              <a:tr h="1136150">
                <a:tc>
                  <a:txBody>
                    <a:bodyPr/>
                    <a:lstStyle/>
                    <a:p>
                      <a:r>
                        <a:rPr lang="en-US" sz="1300" dirty="0"/>
                        <a:t>Comic Centre</a:t>
                      </a:r>
                      <a:endParaRPr lang="en-GB" sz="1300" dirty="0"/>
                    </a:p>
                  </a:txBody>
                  <a:tcPr anchor="ctr"/>
                </a:tc>
                <a:tc>
                  <a:txBody>
                    <a:bodyPr/>
                    <a:lstStyle/>
                    <a:p>
                      <a:pPr algn="ctr"/>
                      <a:r>
                        <a:rPr lang="en-US" sz="1300" i="0" dirty="0"/>
                        <a:t>Informed 20/07/22</a:t>
                      </a:r>
                      <a:endParaRPr lang="en-GB" sz="1300" i="0" dirty="0"/>
                    </a:p>
                  </a:txBody>
                  <a:tcPr anchor="ctr">
                    <a:solidFill>
                      <a:schemeClr val="accent6">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0" dirty="0"/>
                        <a:t>Informed 20/07/22</a:t>
                      </a:r>
                      <a:endParaRPr lang="en-GB" sz="1300" i="0" dirty="0"/>
                    </a:p>
                  </a:txBody>
                  <a:tcPr anchor="ctr">
                    <a:solidFill>
                      <a:schemeClr val="accent6">
                        <a:lumMod val="60000"/>
                        <a:lumOff val="40000"/>
                      </a:schemeClr>
                    </a:solidFill>
                  </a:tcPr>
                </a:tc>
                <a:tc>
                  <a:txBody>
                    <a:bodyPr/>
                    <a:lstStyle/>
                    <a:p>
                      <a:pPr algn="ctr"/>
                      <a:r>
                        <a:rPr lang="en-US" sz="1300" i="0" dirty="0"/>
                        <a:t>Informed</a:t>
                      </a:r>
                      <a:endParaRPr lang="en-GB" sz="1300" i="0" dirty="0"/>
                    </a:p>
                  </a:txBody>
                  <a:tcPr anchor="ctr">
                    <a:solidFill>
                      <a:schemeClr val="accent6">
                        <a:lumMod val="60000"/>
                        <a:lumOff val="40000"/>
                      </a:schemeClr>
                    </a:solidFill>
                  </a:tcPr>
                </a:tc>
                <a:tc>
                  <a:txBody>
                    <a:bodyPr/>
                    <a:lstStyle/>
                    <a:p>
                      <a:r>
                        <a:rPr lang="en-US" sz="1300" b="1" dirty="0"/>
                        <a:t>Change of organisation/project owner </a:t>
                      </a:r>
                      <a:r>
                        <a:rPr lang="en-US" sz="1300" b="0" dirty="0"/>
                        <a:t>for the Comic Centre from West Ward Works to Dundee Heritage Trust.</a:t>
                      </a:r>
                      <a:endParaRPr lang="en-GB" sz="1300" b="1" dirty="0"/>
                    </a:p>
                  </a:txBody>
                  <a:tcPr anchor="ctr"/>
                </a:tc>
                <a:extLst>
                  <a:ext uri="{0D108BD9-81ED-4DB2-BD59-A6C34878D82A}">
                    <a16:rowId xmlns:a16="http://schemas.microsoft.com/office/drawing/2014/main" val="3704263653"/>
                  </a:ext>
                </a:extLst>
              </a:tr>
              <a:tr h="1136150">
                <a:tc>
                  <a:txBody>
                    <a:bodyPr/>
                    <a:lstStyle/>
                    <a:p>
                      <a:r>
                        <a:rPr lang="en-US" sz="1300" dirty="0"/>
                        <a:t>Rural Broadband</a:t>
                      </a:r>
                      <a:endParaRPr lang="en-GB" sz="1300" dirty="0"/>
                    </a:p>
                  </a:txBody>
                  <a:tcPr anchor="ctr"/>
                </a:tc>
                <a:tc>
                  <a:txBody>
                    <a:bodyPr/>
                    <a:lstStyle/>
                    <a:p>
                      <a:pPr algn="ctr"/>
                      <a:r>
                        <a:rPr lang="en-US" sz="1300" i="0" dirty="0"/>
                        <a:t>22/09/22</a:t>
                      </a:r>
                      <a:endParaRPr lang="en-GB" sz="1300" i="0" dirty="0"/>
                    </a:p>
                  </a:txBody>
                  <a:tcPr anchor="ctr">
                    <a:solidFill>
                      <a:srgbClr val="CCCC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0" dirty="0"/>
                        <a:t>11/08/22</a:t>
                      </a:r>
                      <a:endParaRPr lang="en-GB" sz="1300" i="0" dirty="0"/>
                    </a:p>
                  </a:txBody>
                  <a:tcPr anchor="ctr">
                    <a:solidFill>
                      <a:srgbClr val="CCCC00"/>
                    </a:solidFill>
                  </a:tcPr>
                </a:tc>
                <a:tc>
                  <a:txBody>
                    <a:bodyPr/>
                    <a:lstStyle/>
                    <a:p>
                      <a:pPr algn="ctr"/>
                      <a:r>
                        <a:rPr lang="en-US" sz="1300" i="0" dirty="0"/>
                        <a:t>Agreed</a:t>
                      </a:r>
                      <a:endParaRPr lang="en-GB" sz="1300" i="0" dirty="0"/>
                    </a:p>
                  </a:txBody>
                  <a:tcPr anchor="ctr">
                    <a:solidFill>
                      <a:srgbClr val="CCCC00"/>
                    </a:solidFill>
                  </a:tcPr>
                </a:tc>
                <a:tc>
                  <a:txBody>
                    <a:bodyPr/>
                    <a:lstStyle/>
                    <a:p>
                      <a:r>
                        <a:rPr lang="en-US" sz="1300" b="1" dirty="0"/>
                        <a:t>Variation to value of leverage committed to be secured from £5.9m to £3.9m. This is a reduction of £2m. </a:t>
                      </a:r>
                      <a:endParaRPr lang="en-GB" sz="1300" b="0" i="0" dirty="0"/>
                    </a:p>
                  </a:txBody>
                  <a:tcPr anchor="ctr"/>
                </a:tc>
                <a:extLst>
                  <a:ext uri="{0D108BD9-81ED-4DB2-BD59-A6C34878D82A}">
                    <a16:rowId xmlns:a16="http://schemas.microsoft.com/office/drawing/2014/main" val="3469678393"/>
                  </a:ext>
                </a:extLst>
              </a:tr>
              <a:tr h="1627727">
                <a:tc>
                  <a:txBody>
                    <a:bodyPr/>
                    <a:lstStyle/>
                    <a:p>
                      <a:r>
                        <a:rPr lang="en-US" sz="1300" dirty="0"/>
                        <a:t>5G Digital Testbeds</a:t>
                      </a:r>
                      <a:endParaRPr lang="en-GB" sz="1300" dirty="0"/>
                    </a:p>
                  </a:txBody>
                  <a:tcPr anchor="ctr"/>
                </a:tc>
                <a:tc>
                  <a:txBody>
                    <a:bodyPr/>
                    <a:lstStyle/>
                    <a:p>
                      <a:pPr algn="ctr"/>
                      <a:r>
                        <a:rPr lang="en-US" sz="1300" i="0" dirty="0"/>
                        <a:t>17/08/22</a:t>
                      </a:r>
                      <a:endParaRPr lang="en-GB" sz="1300" i="0" dirty="0"/>
                    </a:p>
                  </a:txBody>
                  <a:tcPr anchor="ctr">
                    <a:solidFill>
                      <a:srgbClr val="CCCC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0" dirty="0"/>
                        <a:t>04/08/22</a:t>
                      </a:r>
                      <a:endParaRPr lang="en-GB" sz="1300" i="0" dirty="0"/>
                    </a:p>
                  </a:txBody>
                  <a:tcPr anchor="ctr">
                    <a:solidFill>
                      <a:srgbClr val="CCCC00"/>
                    </a:solidFill>
                  </a:tcPr>
                </a:tc>
                <a:tc>
                  <a:txBody>
                    <a:bodyPr/>
                    <a:lstStyle/>
                    <a:p>
                      <a:pPr algn="ctr"/>
                      <a:r>
                        <a:rPr lang="en-US" sz="1300" i="0" dirty="0"/>
                        <a:t>Agreed</a:t>
                      </a:r>
                      <a:endParaRPr lang="en-GB" sz="1300" i="0" dirty="0"/>
                    </a:p>
                  </a:txBody>
                  <a:tcPr anchor="ctr">
                    <a:solidFill>
                      <a:srgbClr val="CCCC00"/>
                    </a:solidFill>
                  </a:tcPr>
                </a:tc>
                <a:tc>
                  <a:txBody>
                    <a:bodyPr/>
                    <a:lstStyle/>
                    <a:p>
                      <a:r>
                        <a:rPr lang="en-US" sz="1300" b="1" i="0" dirty="0"/>
                        <a:t>Change of use case trials for the Project. </a:t>
                      </a:r>
                      <a:r>
                        <a:rPr lang="en-US" sz="1300" b="0" i="0" dirty="0"/>
                        <a:t>Use case trials were developed based on opportunities and Partner availability at the time the business case was drafted. The pandemic and economic factors have impacted on the availability and capacity of certain Partners to continue. The use cases have been updated and adapted so that they align with the same areas and deliver the same outputs. </a:t>
                      </a:r>
                      <a:endParaRPr lang="en-GB" sz="1300" b="0" i="0" dirty="0"/>
                    </a:p>
                  </a:txBody>
                  <a:tcPr anchor="ctr"/>
                </a:tc>
                <a:extLst>
                  <a:ext uri="{0D108BD9-81ED-4DB2-BD59-A6C34878D82A}">
                    <a16:rowId xmlns:a16="http://schemas.microsoft.com/office/drawing/2014/main" val="2550149526"/>
                  </a:ext>
                </a:extLst>
              </a:tr>
            </a:tbl>
          </a:graphicData>
        </a:graphic>
      </p:graphicFrame>
    </p:spTree>
    <p:extLst>
      <p:ext uri="{BB962C8B-B14F-4D97-AF65-F5344CB8AC3E}">
        <p14:creationId xmlns:p14="http://schemas.microsoft.com/office/powerpoint/2010/main" val="754930915"/>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E875DBA-4C73-4E65-9B77-885367408386}"/>
              </a:ext>
            </a:extLst>
          </p:cNvPr>
          <p:cNvGraphicFramePr>
            <a:graphicFrameLocks noGrp="1"/>
          </p:cNvGraphicFramePr>
          <p:nvPr>
            <p:ph idx="1"/>
          </p:nvPr>
        </p:nvGraphicFramePr>
        <p:xfrm>
          <a:off x="0" y="1144800"/>
          <a:ext cx="12192000" cy="5764102"/>
        </p:xfrm>
        <a:graphic>
          <a:graphicData uri="http://schemas.openxmlformats.org/drawingml/2006/table">
            <a:tbl>
              <a:tblPr firstRow="1" bandRow="1">
                <a:tableStyleId>{5C22544A-7EE6-4342-B048-85BDC9FD1C3A}</a:tableStyleId>
              </a:tblPr>
              <a:tblGrid>
                <a:gridCol w="1701890">
                  <a:extLst>
                    <a:ext uri="{9D8B030D-6E8A-4147-A177-3AD203B41FA5}">
                      <a16:colId xmlns:a16="http://schemas.microsoft.com/office/drawing/2014/main" val="1762636126"/>
                    </a:ext>
                  </a:extLst>
                </a:gridCol>
                <a:gridCol w="781818">
                  <a:extLst>
                    <a:ext uri="{9D8B030D-6E8A-4147-A177-3AD203B41FA5}">
                      <a16:colId xmlns:a16="http://schemas.microsoft.com/office/drawing/2014/main" val="1261284111"/>
                    </a:ext>
                  </a:extLst>
                </a:gridCol>
                <a:gridCol w="877330">
                  <a:extLst>
                    <a:ext uri="{9D8B030D-6E8A-4147-A177-3AD203B41FA5}">
                      <a16:colId xmlns:a16="http://schemas.microsoft.com/office/drawing/2014/main" val="3289470289"/>
                    </a:ext>
                  </a:extLst>
                </a:gridCol>
                <a:gridCol w="729048">
                  <a:extLst>
                    <a:ext uri="{9D8B030D-6E8A-4147-A177-3AD203B41FA5}">
                      <a16:colId xmlns:a16="http://schemas.microsoft.com/office/drawing/2014/main" val="1487595379"/>
                    </a:ext>
                  </a:extLst>
                </a:gridCol>
                <a:gridCol w="7492315">
                  <a:extLst>
                    <a:ext uri="{9D8B030D-6E8A-4147-A177-3AD203B41FA5}">
                      <a16:colId xmlns:a16="http://schemas.microsoft.com/office/drawing/2014/main" val="2468574422"/>
                    </a:ext>
                  </a:extLst>
                </a:gridCol>
                <a:gridCol w="609599">
                  <a:extLst>
                    <a:ext uri="{9D8B030D-6E8A-4147-A177-3AD203B41FA5}">
                      <a16:colId xmlns:a16="http://schemas.microsoft.com/office/drawing/2014/main" val="3744633973"/>
                    </a:ext>
                  </a:extLst>
                </a:gridCol>
              </a:tblGrid>
              <a:tr h="369665">
                <a:tc>
                  <a:txBody>
                    <a:bodyPr/>
                    <a:lstStyle/>
                    <a:p>
                      <a:pPr marL="0" indent="0">
                        <a:buFont typeface="Arial" panose="020B0604020202020204" pitchFamily="34" charset="0"/>
                        <a:buNone/>
                      </a:pPr>
                      <a:r>
                        <a:rPr lang="en-GB" sz="1400" dirty="0">
                          <a:latin typeface="+mn-lt"/>
                        </a:rPr>
                        <a:t>Risk</a:t>
                      </a:r>
                    </a:p>
                  </a:txBody>
                  <a:tcPr marL="51435" marR="51435" marT="25718" marB="25718" anchor="ctr"/>
                </a:tc>
                <a:tc>
                  <a:txBody>
                    <a:bodyPr/>
                    <a:lstStyle/>
                    <a:p>
                      <a:pPr marL="0" indent="0">
                        <a:buFont typeface="Arial" panose="020B0604020202020204" pitchFamily="34" charset="0"/>
                        <a:buNone/>
                      </a:pPr>
                      <a:r>
                        <a:rPr lang="en-GB" sz="1400" dirty="0">
                          <a:latin typeface="+mn-lt"/>
                        </a:rPr>
                        <a:t>Impact</a:t>
                      </a:r>
                      <a:endParaRPr lang="en-GB" sz="1400" b="1" dirty="0">
                        <a:solidFill>
                          <a:schemeClr val="bg1"/>
                        </a:solidFill>
                        <a:latin typeface="+mn-lt"/>
                        <a:cs typeface="Arial" panose="020B0604020202020204" pitchFamily="34" charset="0"/>
                      </a:endParaRPr>
                    </a:p>
                  </a:txBody>
                  <a:tcPr marL="51435" marR="51435" marT="25718" marB="25718" anchor="ctr"/>
                </a:tc>
                <a:tc>
                  <a:txBody>
                    <a:bodyPr/>
                    <a:lstStyle/>
                    <a:p>
                      <a:pPr marL="0" indent="0">
                        <a:buFont typeface="Arial" panose="020B0604020202020204" pitchFamily="34" charset="0"/>
                        <a:buNone/>
                      </a:pPr>
                      <a:r>
                        <a:rPr lang="en-GB" sz="1400" dirty="0">
                          <a:latin typeface="+mn-lt"/>
                        </a:rPr>
                        <a:t>Likelihood</a:t>
                      </a:r>
                      <a:endParaRPr lang="en-GB" sz="14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ctr">
                        <a:buFont typeface="Arial" panose="020B0604020202020204" pitchFamily="34" charset="0"/>
                        <a:buNone/>
                      </a:pPr>
                      <a:r>
                        <a:rPr lang="en-GB" sz="1400" dirty="0">
                          <a:latin typeface="+mn-lt"/>
                        </a:rPr>
                        <a:t>Severity</a:t>
                      </a:r>
                      <a:endParaRPr lang="en-GB" sz="1400" b="1" dirty="0">
                        <a:solidFill>
                          <a:schemeClr val="bg1"/>
                        </a:solidFill>
                        <a:latin typeface="+mn-lt"/>
                        <a:cs typeface="Arial" panose="020B0604020202020204" pitchFamily="34" charset="0"/>
                      </a:endParaRPr>
                    </a:p>
                  </a:txBody>
                  <a:tcPr marL="51435" marR="51435" marT="25718" marB="25718" anchor="ctr"/>
                </a:tc>
                <a:tc gridSpan="2">
                  <a:txBody>
                    <a:bodyPr/>
                    <a:lstStyle/>
                    <a:p>
                      <a:pPr marL="0" indent="0">
                        <a:buFont typeface="Arial" panose="020B0604020202020204" pitchFamily="34" charset="0"/>
                        <a:buNone/>
                      </a:pPr>
                      <a:r>
                        <a:rPr lang="en-GB" sz="1400" dirty="0">
                          <a:latin typeface="+mn-lt"/>
                        </a:rPr>
                        <a:t>Resolution</a:t>
                      </a:r>
                      <a:r>
                        <a:rPr lang="en-GB" sz="1400" baseline="0" dirty="0">
                          <a:latin typeface="+mn-lt"/>
                        </a:rPr>
                        <a:t> Plan or Mitigating Action</a:t>
                      </a:r>
                    </a:p>
                  </a:txBody>
                  <a:tcPr marL="51435" marR="51435" marT="25718" marB="25718" anchor="ctr"/>
                </a:tc>
                <a:tc hMerge="1">
                  <a:txBody>
                    <a:bodyPr/>
                    <a:lstStyle/>
                    <a:p>
                      <a:endParaRPr lang="en-GB"/>
                    </a:p>
                  </a:txBody>
                  <a:tcPr/>
                </a:tc>
                <a:extLst>
                  <a:ext uri="{0D108BD9-81ED-4DB2-BD59-A6C34878D82A}">
                    <a16:rowId xmlns:a16="http://schemas.microsoft.com/office/drawing/2014/main" val="315200717"/>
                  </a:ext>
                </a:extLst>
              </a:tr>
              <a:tr h="2729289">
                <a:tc>
                  <a:txBody>
                    <a:bodyPr/>
                    <a:lstStyle/>
                    <a:p>
                      <a:pPr lvl="0" algn="l" fontAlgn="t"/>
                      <a:r>
                        <a:rPr lang="en-US" sz="1400" b="1" i="0" u="none" strike="noStrike" dirty="0">
                          <a:solidFill>
                            <a:srgbClr val="000000"/>
                          </a:solidFill>
                          <a:effectLst/>
                          <a:latin typeface="+mn-lt"/>
                        </a:rPr>
                        <a:t>Global Supply Chain Issues. Combined effect of Brexit / Covid / Ukraine Conflict</a:t>
                      </a:r>
                      <a:endParaRPr lang="en-GB" sz="1400" b="1" i="0" u="none" strike="noStrike" dirty="0">
                        <a:solidFill>
                          <a:srgbClr val="000000"/>
                        </a:solidFill>
                        <a:effectLst/>
                        <a:latin typeface="+mn-lt"/>
                      </a:endParaRPr>
                    </a:p>
                  </a:txBody>
                  <a:tcPr marL="0" marR="0" marT="0" marB="0"/>
                </a:tc>
                <a:tc>
                  <a:txBody>
                    <a:bodyPr/>
                    <a:lstStyle/>
                    <a:p>
                      <a:pPr algn="ctr" fontAlgn="t"/>
                      <a:r>
                        <a:rPr lang="en-US" sz="1400" b="0" i="0" u="none" strike="noStrike" dirty="0">
                          <a:solidFill>
                            <a:srgbClr val="000000"/>
                          </a:solidFill>
                          <a:effectLst/>
                          <a:latin typeface="+mn-lt"/>
                          <a:cs typeface="Arial" panose="020B0604020202020204" pitchFamily="34" charset="0"/>
                        </a:rPr>
                        <a:t>5</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US" sz="1400" b="0" i="0" u="none" strike="noStrike" dirty="0">
                          <a:solidFill>
                            <a:srgbClr val="000000"/>
                          </a:solidFill>
                          <a:effectLst/>
                          <a:latin typeface="+mn-lt"/>
                          <a:cs typeface="Arial" panose="020B0604020202020204" pitchFamily="34" charset="0"/>
                        </a:rPr>
                        <a:t>5</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a:solidFill>
                            <a:schemeClr val="bg1"/>
                          </a:solidFill>
                          <a:latin typeface="+mn-lt"/>
                          <a:cs typeface="Arial" panose="020B0604020202020204" pitchFamily="34" charset="0"/>
                        </a:rPr>
                        <a:t>25</a:t>
                      </a:r>
                      <a:endParaRPr lang="en-GB" sz="14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gn="l" fontAlgn="t">
                        <a:buFont typeface="Wingdings" panose="05000000000000000000" pitchFamily="2" charset="2"/>
                        <a:buChar char="§"/>
                      </a:pPr>
                      <a:r>
                        <a:rPr lang="en-US" sz="1400" b="0" i="0" u="none" strike="noStrike" dirty="0">
                          <a:solidFill>
                            <a:srgbClr val="000000"/>
                          </a:solidFill>
                          <a:effectLst/>
                          <a:latin typeface="+mn-lt"/>
                          <a:cs typeface="Arial" panose="020B0604020202020204" pitchFamily="34" charset="0"/>
                        </a:rPr>
                        <a:t>Projects are indicating less impact on staff resources, but significant impacts on availability and cost of materials.</a:t>
                      </a:r>
                      <a:r>
                        <a:rPr lang="en-GB" sz="1400" b="0" i="0" u="none" strike="noStrike" dirty="0">
                          <a:solidFill>
                            <a:srgbClr val="000000"/>
                          </a:solidFill>
                          <a:effectLst/>
                          <a:latin typeface="+mn-lt"/>
                          <a:cs typeface="Arial" panose="020B0604020202020204" pitchFamily="34" charset="0"/>
                        </a:rPr>
                        <a:t> PMO working with SG, UKG, SE and Projects to understand supply chain exposures and contingency plans. </a:t>
                      </a:r>
                    </a:p>
                    <a:p>
                      <a:pPr marL="171450" indent="-171450" algn="l" fontAlgn="t">
                        <a:buFont typeface="Wingdings" panose="05000000000000000000" pitchFamily="2" charset="2"/>
                        <a:buChar char="§"/>
                      </a:pPr>
                      <a:endParaRPr lang="en-GB" sz="1400" b="0" i="0" u="none" strike="noStrike" dirty="0">
                        <a:solidFill>
                          <a:srgbClr val="000000"/>
                        </a:solidFill>
                        <a:effectLst/>
                        <a:latin typeface="+mn-lt"/>
                        <a:cs typeface="Arial" panose="020B0604020202020204" pitchFamily="34" charset="0"/>
                      </a:endParaRPr>
                    </a:p>
                    <a:p>
                      <a:pPr marL="171450" indent="-171450" algn="l" fontAlgn="t">
                        <a:buFont typeface="Wingdings" panose="05000000000000000000" pitchFamily="2" charset="2"/>
                        <a:buChar char="§"/>
                      </a:pPr>
                      <a:r>
                        <a:rPr lang="en-GB" sz="1400" b="0" i="0" u="none" strike="noStrike" dirty="0">
                          <a:solidFill>
                            <a:srgbClr val="000000"/>
                          </a:solidFill>
                          <a:effectLst/>
                          <a:latin typeface="+mn-lt"/>
                          <a:cs typeface="Arial" panose="020B0604020202020204" pitchFamily="34" charset="0"/>
                        </a:rPr>
                        <a:t>Monitoring of impacts on project costs / tenders received through r</a:t>
                      </a:r>
                      <a:r>
                        <a:rPr lang="en-GB" sz="1400" u="none" strike="noStrike" dirty="0">
                          <a:effectLst/>
                          <a:latin typeface="+mn-lt"/>
                        </a:rPr>
                        <a:t>egular updating of progress report and monthly financial forecasts</a:t>
                      </a:r>
                      <a:r>
                        <a:rPr lang="en-GB" sz="1400" b="0" i="0" u="none" strike="noStrike" dirty="0">
                          <a:solidFill>
                            <a:srgbClr val="000000"/>
                          </a:solidFill>
                          <a:effectLst/>
                          <a:latin typeface="+mn-lt"/>
                          <a:cs typeface="Arial" panose="020B0604020202020204" pitchFamily="34" charset="0"/>
                        </a:rPr>
                        <a:t> and feedback to the partnership and Governments.  Impacts on outputs &amp; benefits of individual projects as a result of inflationary increases to be managed through the agreed change control process. None indicated at this time.</a:t>
                      </a:r>
                    </a:p>
                    <a:p>
                      <a:pPr marL="171450" indent="-171450" algn="l" fontAlgn="t">
                        <a:buFont typeface="Wingdings" panose="05000000000000000000" pitchFamily="2" charset="2"/>
                        <a:buChar char="§"/>
                      </a:pPr>
                      <a:endParaRPr lang="en-GB" sz="1400" b="0" i="0" u="none" strike="noStrike" dirty="0">
                        <a:solidFill>
                          <a:srgbClr val="000000"/>
                        </a:solidFill>
                        <a:effectLst/>
                        <a:latin typeface="+mn-lt"/>
                        <a:cs typeface="Arial" panose="020B0604020202020204" pitchFamily="34" charset="0"/>
                      </a:endParaRPr>
                    </a:p>
                    <a:p>
                      <a:pPr marL="171450" marR="0" lvl="0" indent="-171450"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GB" sz="1400" u="none" strike="noStrike" dirty="0">
                          <a:effectLst/>
                          <a:latin typeface="+mn-lt"/>
                        </a:rPr>
                        <a:t>Scottish Enterprise (SE) leading on behalf of the Partnership work to understand supply chain exposures and contingency plans, with a workshop proposed. Date TBC</a:t>
                      </a:r>
                    </a:p>
                  </a:txBody>
                  <a:tcPr marL="5358" marR="5358" marT="5358" marB="0"/>
                </a:tc>
                <a:tc>
                  <a:txBody>
                    <a:bodyPr/>
                    <a:lstStyle/>
                    <a:p>
                      <a:pPr marL="171450" indent="-171450" algn="l" fontAlgn="t">
                        <a:buFont typeface="Arial" panose="020B0604020202020204" pitchFamily="34" charset="0"/>
                        <a:buChar cha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3415497086"/>
                  </a:ext>
                </a:extLst>
              </a:tr>
              <a:tr h="2665148">
                <a:tc>
                  <a:txBody>
                    <a:bodyPr/>
                    <a:lstStyle/>
                    <a:p>
                      <a:pPr algn="l" fontAlgn="t"/>
                      <a:r>
                        <a:rPr lang="en-GB" sz="1400" b="1" i="0" u="none" strike="noStrike" dirty="0">
                          <a:solidFill>
                            <a:srgbClr val="000000"/>
                          </a:solidFill>
                          <a:effectLst/>
                          <a:latin typeface="+mn-lt"/>
                        </a:rPr>
                        <a:t>Programme Management</a:t>
                      </a:r>
                    </a:p>
                  </a:txBody>
                  <a:tcPr marL="0" marR="0" marT="0" marB="0"/>
                </a:tc>
                <a:tc>
                  <a:txBody>
                    <a:bodyPr/>
                    <a:lstStyle/>
                    <a:p>
                      <a:pPr algn="ctr" fontAlgn="t"/>
                      <a:r>
                        <a:rPr lang="en-US" sz="1400" b="0" i="0" u="none" strike="noStrike" dirty="0">
                          <a:solidFill>
                            <a:srgbClr val="000000"/>
                          </a:solidFill>
                          <a:effectLst/>
                          <a:latin typeface="+mn-lt"/>
                          <a:cs typeface="Arial" panose="020B0604020202020204" pitchFamily="34" charset="0"/>
                        </a:rPr>
                        <a:t>5</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US" sz="1400" b="0" i="0" u="none" strike="noStrike" dirty="0">
                          <a:solidFill>
                            <a:srgbClr val="000000"/>
                          </a:solidFill>
                          <a:effectLst/>
                          <a:latin typeface="+mn-lt"/>
                          <a:cs typeface="Arial" panose="020B0604020202020204" pitchFamily="34" charset="0"/>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a:solidFill>
                            <a:schemeClr val="bg1"/>
                          </a:solidFill>
                          <a:latin typeface="+mn-lt"/>
                          <a:cs typeface="Arial" panose="020B0604020202020204" pitchFamily="34" charset="0"/>
                        </a:rPr>
                        <a:t>2</a:t>
                      </a:r>
                      <a:r>
                        <a:rPr lang="en-GB" sz="1400" b="1" dirty="0">
                          <a:solidFill>
                            <a:schemeClr val="bg1"/>
                          </a:solidFill>
                          <a:latin typeface="+mn-lt"/>
                          <a:cs typeface="Arial" panose="020B0604020202020204" pitchFamily="34" charset="0"/>
                        </a:rPr>
                        <a:t>0</a:t>
                      </a:r>
                    </a:p>
                  </a:txBody>
                  <a:tcPr marL="51435" marR="51435" marT="25718" marB="25718" anchor="ctr">
                    <a:solidFill>
                      <a:srgbClr val="C00000"/>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u="none" strike="noStrike" dirty="0">
                          <a:effectLst/>
                          <a:latin typeface="+mn-lt"/>
                        </a:rPr>
                        <a:t>A number of projects have incurred underspends against their awarded drawdown profiles. All underspend is be in ‘year 10’ at the Project Owners risk.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u="none" strike="noStrike"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u="none" strike="noStrike" dirty="0">
                          <a:effectLst/>
                          <a:latin typeface="+mn-lt"/>
                        </a:rPr>
                        <a:t>Due to inflationary pressures, there is a risk that awards to projects later in the Deal may represent less value for money and has the potential to impact on the deliverables for each project. The severity of the risk has increased.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u="none" strike="noStrike"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u="none" strike="noStrike" dirty="0">
                          <a:effectLst/>
                          <a:latin typeface="+mn-lt"/>
                        </a:rPr>
                        <a:t>A number of projects are indicating increased construction costs. Many have indicated they have had to address this through Value Engineering which has highlighted potential risks to outputs and benefits. The PMO will monitor this through the Project Owner meetings. </a:t>
                      </a:r>
                    </a:p>
                  </a:txBody>
                  <a:tcPr marL="5358" marR="5358" marT="5358" marB="0"/>
                </a:tc>
                <a:tc>
                  <a:txBody>
                    <a:bodyPr/>
                    <a:lstStyle/>
                    <a:p>
                      <a:pPr marL="171450" indent="-171450">
                        <a:buFont typeface="Arial" panose="020B0604020202020204" pitchFamily="34" charset="0"/>
                        <a:buChar char="•"/>
                      </a:pPr>
                      <a:endParaRPr lang="en-GB" sz="1300" b="0" i="0" u="none" strike="noStrike" dirty="0">
                        <a:solidFill>
                          <a:srgbClr val="000000"/>
                        </a:solidFill>
                        <a:effectLst/>
                        <a:highlight>
                          <a:srgbClr val="FFFF00"/>
                        </a:highlight>
                        <a:latin typeface="+mn-lt"/>
                        <a:cs typeface="Arial" panose="020B0604020202020204" pitchFamily="34" charset="0"/>
                      </a:endParaRPr>
                    </a:p>
                  </a:txBody>
                  <a:tcPr marL="5358" marR="5358" marT="5358" marB="0"/>
                </a:tc>
                <a:extLst>
                  <a:ext uri="{0D108BD9-81ED-4DB2-BD59-A6C34878D82A}">
                    <a16:rowId xmlns:a16="http://schemas.microsoft.com/office/drawing/2014/main" val="2150072166"/>
                  </a:ext>
                </a:extLst>
              </a:tr>
            </a:tbl>
          </a:graphicData>
        </a:graphic>
      </p:graphicFrame>
      <p:sp>
        <p:nvSpPr>
          <p:cNvPr id="8" name="Rectangle 7">
            <a:extLst>
              <a:ext uri="{FF2B5EF4-FFF2-40B4-BE49-F238E27FC236}">
                <a16:creationId xmlns:a16="http://schemas.microsoft.com/office/drawing/2014/main" id="{8D258BE1-5200-4EF0-BF23-5C471CF50627}"/>
              </a:ext>
            </a:extLst>
          </p:cNvPr>
          <p:cNvSpPr/>
          <p:nvPr/>
        </p:nvSpPr>
        <p:spPr>
          <a:xfrm>
            <a:off x="9372912" y="491799"/>
            <a:ext cx="2486578" cy="2616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Calibri"/>
                <a:ea typeface="+mn-ea"/>
                <a:cs typeface="+mn-cs"/>
              </a:rPr>
              <a:t>PMO lead Clare Slater, Project Manager </a:t>
            </a:r>
          </a:p>
        </p:txBody>
      </p:sp>
      <p:sp>
        <p:nvSpPr>
          <p:cNvPr id="10" name="Title 1">
            <a:extLst>
              <a:ext uri="{FF2B5EF4-FFF2-40B4-BE49-F238E27FC236}">
                <a16:creationId xmlns:a16="http://schemas.microsoft.com/office/drawing/2014/main" id="{3E396339-77EB-4FF6-8743-207467B68D11}"/>
              </a:ext>
            </a:extLst>
          </p:cNvPr>
          <p:cNvSpPr txBox="1">
            <a:spLocks/>
          </p:cNvSpPr>
          <p:nvPr/>
        </p:nvSpPr>
        <p:spPr>
          <a:xfrm>
            <a:off x="0" y="0"/>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Programme Risk Register</a:t>
            </a:r>
          </a:p>
        </p:txBody>
      </p:sp>
      <p:sp>
        <p:nvSpPr>
          <p:cNvPr id="11" name="Rectangle 10">
            <a:extLst>
              <a:ext uri="{FF2B5EF4-FFF2-40B4-BE49-F238E27FC236}">
                <a16:creationId xmlns:a16="http://schemas.microsoft.com/office/drawing/2014/main" id="{EA49D763-F1F0-4A27-8EDC-D20BB815E5B6}"/>
              </a:ext>
            </a:extLst>
          </p:cNvPr>
          <p:cNvSpPr/>
          <p:nvPr/>
        </p:nvSpPr>
        <p:spPr>
          <a:xfrm>
            <a:off x="9237591" y="368792"/>
            <a:ext cx="2680862" cy="276999"/>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a:ea typeface="+mn-ea"/>
                <a:cs typeface="+mn-cs"/>
              </a:rPr>
              <a:t>PMO lead Clare Slater, Project Manager </a:t>
            </a:r>
          </a:p>
        </p:txBody>
      </p:sp>
      <p:pic>
        <p:nvPicPr>
          <p:cNvPr id="9" name="Picture 8">
            <a:extLst>
              <a:ext uri="{FF2B5EF4-FFF2-40B4-BE49-F238E27FC236}">
                <a16:creationId xmlns:a16="http://schemas.microsoft.com/office/drawing/2014/main" id="{9740BBF1-C5A7-4B6C-8D4A-E50ED967107A}"/>
              </a:ext>
            </a:extLst>
          </p:cNvPr>
          <p:cNvPicPr>
            <a:picLocks noChangeAspect="1"/>
          </p:cNvPicPr>
          <p:nvPr/>
        </p:nvPicPr>
        <p:blipFill>
          <a:blip r:embed="rId3"/>
          <a:stretch>
            <a:fillRect/>
          </a:stretch>
        </p:blipFill>
        <p:spPr>
          <a:xfrm>
            <a:off x="11636446" y="5259506"/>
            <a:ext cx="457435" cy="452964"/>
          </a:xfrm>
          <a:prstGeom prst="rect">
            <a:avLst/>
          </a:prstGeom>
        </p:spPr>
      </p:pic>
      <p:pic>
        <p:nvPicPr>
          <p:cNvPr id="5" name="Picture 4">
            <a:extLst>
              <a:ext uri="{FF2B5EF4-FFF2-40B4-BE49-F238E27FC236}">
                <a16:creationId xmlns:a16="http://schemas.microsoft.com/office/drawing/2014/main" id="{0E15F5F3-7E83-47CC-804C-05373A8F6E96}"/>
              </a:ext>
            </a:extLst>
          </p:cNvPr>
          <p:cNvPicPr>
            <a:picLocks noChangeAspect="1"/>
          </p:cNvPicPr>
          <p:nvPr/>
        </p:nvPicPr>
        <p:blipFill>
          <a:blip r:embed="rId4"/>
          <a:stretch>
            <a:fillRect/>
          </a:stretch>
        </p:blipFill>
        <p:spPr>
          <a:xfrm>
            <a:off x="11647925" y="2567459"/>
            <a:ext cx="423129" cy="423129"/>
          </a:xfrm>
          <a:prstGeom prst="rect">
            <a:avLst/>
          </a:prstGeom>
        </p:spPr>
      </p:pic>
    </p:spTree>
    <p:extLst>
      <p:ext uri="{BB962C8B-B14F-4D97-AF65-F5344CB8AC3E}">
        <p14:creationId xmlns:p14="http://schemas.microsoft.com/office/powerpoint/2010/main" val="364802661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C97808B7-8642-4BBB-972B-EFBA55F6E4A4}"/>
              </a:ext>
            </a:extLst>
          </p:cNvPr>
          <p:cNvGraphicFramePr>
            <a:graphicFrameLocks noGrp="1"/>
          </p:cNvGraphicFramePr>
          <p:nvPr>
            <p:extLst>
              <p:ext uri="{D42A27DB-BD31-4B8C-83A1-F6EECF244321}">
                <p14:modId xmlns:p14="http://schemas.microsoft.com/office/powerpoint/2010/main" val="2360050746"/>
              </p:ext>
            </p:extLst>
          </p:nvPr>
        </p:nvGraphicFramePr>
        <p:xfrm>
          <a:off x="0" y="1128640"/>
          <a:ext cx="12191999" cy="5729358"/>
        </p:xfrm>
        <a:graphic>
          <a:graphicData uri="http://schemas.openxmlformats.org/drawingml/2006/table">
            <a:tbl>
              <a:tblPr firstRow="1" bandRow="1">
                <a:tableStyleId>{5C22544A-7EE6-4342-B048-85BDC9FD1C3A}</a:tableStyleId>
              </a:tblPr>
              <a:tblGrid>
                <a:gridCol w="1816919">
                  <a:extLst>
                    <a:ext uri="{9D8B030D-6E8A-4147-A177-3AD203B41FA5}">
                      <a16:colId xmlns:a16="http://schemas.microsoft.com/office/drawing/2014/main" val="20001"/>
                    </a:ext>
                  </a:extLst>
                </a:gridCol>
                <a:gridCol w="878326">
                  <a:extLst>
                    <a:ext uri="{9D8B030D-6E8A-4147-A177-3AD203B41FA5}">
                      <a16:colId xmlns:a16="http://schemas.microsoft.com/office/drawing/2014/main" val="3329784663"/>
                    </a:ext>
                  </a:extLst>
                </a:gridCol>
                <a:gridCol w="873800">
                  <a:extLst>
                    <a:ext uri="{9D8B030D-6E8A-4147-A177-3AD203B41FA5}">
                      <a16:colId xmlns:a16="http://schemas.microsoft.com/office/drawing/2014/main" val="2049826642"/>
                    </a:ext>
                  </a:extLst>
                </a:gridCol>
                <a:gridCol w="726116">
                  <a:extLst>
                    <a:ext uri="{9D8B030D-6E8A-4147-A177-3AD203B41FA5}">
                      <a16:colId xmlns:a16="http://schemas.microsoft.com/office/drawing/2014/main" val="20002"/>
                    </a:ext>
                  </a:extLst>
                </a:gridCol>
                <a:gridCol w="7339003">
                  <a:extLst>
                    <a:ext uri="{9D8B030D-6E8A-4147-A177-3AD203B41FA5}">
                      <a16:colId xmlns:a16="http://schemas.microsoft.com/office/drawing/2014/main" val="20003"/>
                    </a:ext>
                  </a:extLst>
                </a:gridCol>
                <a:gridCol w="557835">
                  <a:extLst>
                    <a:ext uri="{9D8B030D-6E8A-4147-A177-3AD203B41FA5}">
                      <a16:colId xmlns:a16="http://schemas.microsoft.com/office/drawing/2014/main" val="3507897315"/>
                    </a:ext>
                  </a:extLst>
                </a:gridCol>
              </a:tblGrid>
              <a:tr h="270453">
                <a:tc>
                  <a:txBody>
                    <a:bodyPr/>
                    <a:lstStyle/>
                    <a:p>
                      <a:pPr marL="0" indent="0" algn="l">
                        <a:buFont typeface="Arial" panose="020B0604020202020204" pitchFamily="34" charset="0"/>
                        <a:buNone/>
                      </a:pPr>
                      <a:r>
                        <a:rPr lang="en-GB" sz="1400" dirty="0"/>
                        <a:t>Risk</a:t>
                      </a:r>
                    </a:p>
                  </a:txBody>
                  <a:tcPr marL="51435" marR="51435" marT="25718" marB="25718" anchor="ctr"/>
                </a:tc>
                <a:tc>
                  <a:txBody>
                    <a:bodyPr/>
                    <a:lstStyle/>
                    <a:p>
                      <a:pPr marL="0" indent="0" algn="l">
                        <a:buFont typeface="Arial" panose="020B0604020202020204" pitchFamily="34" charset="0"/>
                        <a:buNone/>
                      </a:pPr>
                      <a:r>
                        <a:rPr lang="en-GB" sz="1400" dirty="0"/>
                        <a:t>Impact</a:t>
                      </a:r>
                      <a:endParaRPr lang="en-GB" sz="14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400" dirty="0"/>
                        <a:t>Likelihood</a:t>
                      </a:r>
                      <a:endParaRPr lang="en-GB" sz="14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400" dirty="0"/>
                        <a:t>Severity</a:t>
                      </a:r>
                    </a:p>
                  </a:txBody>
                  <a:tcPr marL="51435" marR="51435" marT="25718" marB="25718" anchor="ctr"/>
                </a:tc>
                <a:tc gridSpan="2">
                  <a:txBody>
                    <a:bodyPr/>
                    <a:lstStyle/>
                    <a:p>
                      <a:pPr marL="0" indent="0" algn="l">
                        <a:buFont typeface="Arial" panose="020B0604020202020204" pitchFamily="34" charset="0"/>
                        <a:buNone/>
                      </a:pPr>
                      <a:r>
                        <a:rPr lang="en-GB" sz="1400" dirty="0"/>
                        <a:t>Resolution</a:t>
                      </a:r>
                      <a:r>
                        <a:rPr lang="en-GB" sz="1400" baseline="0" dirty="0"/>
                        <a:t> Plan or Mitigating Action</a:t>
                      </a:r>
                      <a:endParaRPr lang="en-GB" sz="1400" b="1" baseline="0" dirty="0">
                        <a:solidFill>
                          <a:schemeClr val="bg1"/>
                        </a:solidFill>
                        <a:latin typeface="+mn-lt"/>
                        <a:cs typeface="Arial" panose="020B0604020202020204" pitchFamily="34" charset="0"/>
                      </a:endParaRPr>
                    </a:p>
                  </a:txBody>
                  <a:tcPr marL="51435" marR="51435" marT="25718" marB="25718" anchor="ctr"/>
                </a:tc>
                <a:tc hMerge="1">
                  <a:txBody>
                    <a:bodyPr/>
                    <a:lstStyle/>
                    <a:p>
                      <a:endParaRPr lang="en-GB"/>
                    </a:p>
                  </a:txBody>
                  <a:tcPr/>
                </a:tc>
                <a:extLst>
                  <a:ext uri="{0D108BD9-81ED-4DB2-BD59-A6C34878D82A}">
                    <a16:rowId xmlns:a16="http://schemas.microsoft.com/office/drawing/2014/main" val="10001"/>
                  </a:ext>
                </a:extLst>
              </a:tr>
              <a:tr h="1743347">
                <a:tc>
                  <a:txBody>
                    <a:bodyPr/>
                    <a:lstStyle/>
                    <a:p>
                      <a:pPr algn="l" fontAlgn="t"/>
                      <a:r>
                        <a:rPr lang="en-GB" sz="1400" b="1" u="none" strike="noStrike" dirty="0">
                          <a:effectLst/>
                        </a:rPr>
                        <a:t>PMO resource and capacity issues</a:t>
                      </a:r>
                      <a:endParaRPr lang="en-GB" sz="1400" b="1" i="0" u="none" strike="noStrike" dirty="0">
                        <a:solidFill>
                          <a:srgbClr val="000000"/>
                        </a:solidFill>
                        <a:effectLst/>
                        <a:latin typeface="Calibri" panose="020F0502020204030204" pitchFamily="34" charset="0"/>
                      </a:endParaRPr>
                    </a:p>
                  </a:txBody>
                  <a:tcPr marL="0" marR="0" marT="0" marB="0"/>
                </a:tc>
                <a:tc>
                  <a:txBody>
                    <a:bodyPr/>
                    <a:lstStyle/>
                    <a:p>
                      <a:pPr algn="ctr" fontAlgn="t"/>
                      <a:r>
                        <a:rPr lang="en-GB" sz="1400" u="none" strike="noStrike" dirty="0">
                          <a:effectLs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400" u="none" strike="noStrike" dirty="0">
                          <a:effectLs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a:solidFill>
                            <a:schemeClr val="bg1"/>
                          </a:solidFill>
                        </a:rPr>
                        <a:t>16</a:t>
                      </a:r>
                      <a:endParaRPr lang="en-GB" sz="14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gn="l" fontAlgn="t">
                        <a:lnSpc>
                          <a:spcPct val="100000"/>
                        </a:lnSpc>
                        <a:spcBef>
                          <a:spcPts val="0"/>
                        </a:spcBef>
                        <a:spcAft>
                          <a:spcPts val="0"/>
                        </a:spcAft>
                        <a:buFont typeface="Wingdings" panose="05000000000000000000" pitchFamily="2" charset="2"/>
                        <a:buChar char="§"/>
                      </a:pPr>
                      <a:r>
                        <a:rPr lang="en-GB" sz="1400" u="none" strike="noStrike" dirty="0">
                          <a:effectLst/>
                        </a:rPr>
                        <a:t>Time for training will put PMO capacity under pressure and for at least 6 months after recruitment.</a:t>
                      </a:r>
                    </a:p>
                    <a:p>
                      <a:pPr marL="171450" indent="-171450" algn="l" fontAlgn="t">
                        <a:lnSpc>
                          <a:spcPct val="100000"/>
                        </a:lnSpc>
                        <a:spcBef>
                          <a:spcPts val="0"/>
                        </a:spcBef>
                        <a:spcAft>
                          <a:spcPts val="0"/>
                        </a:spcAft>
                        <a:buFont typeface="Wingdings" panose="05000000000000000000" pitchFamily="2" charset="2"/>
                        <a:buChar char="§"/>
                      </a:pPr>
                      <a:endParaRPr lang="en-GB" sz="1400" u="none" strike="noStrike" dirty="0">
                        <a:effectLst/>
                      </a:endParaRPr>
                    </a:p>
                    <a:p>
                      <a:pPr marL="171450" indent="-171450" algn="l" fontAlgn="t">
                        <a:lnSpc>
                          <a:spcPct val="100000"/>
                        </a:lnSpc>
                        <a:spcBef>
                          <a:spcPts val="0"/>
                        </a:spcBef>
                        <a:spcAft>
                          <a:spcPts val="0"/>
                        </a:spcAft>
                        <a:buFont typeface="Wingdings" panose="05000000000000000000" pitchFamily="2" charset="2"/>
                        <a:buChar char="§"/>
                      </a:pPr>
                      <a:r>
                        <a:rPr lang="en-GB" sz="1400" u="none" strike="noStrike" dirty="0">
                          <a:effectLst/>
                        </a:rPr>
                        <a:t>There are currently 2 vacancies in the PMO. The Project Officer role will need to be </a:t>
                      </a:r>
                      <a:r>
                        <a:rPr lang="en-GB" sz="1400" u="none" strike="noStrike" dirty="0" err="1">
                          <a:effectLst/>
                        </a:rPr>
                        <a:t>readvertised</a:t>
                      </a:r>
                      <a:r>
                        <a:rPr lang="en-GB" sz="1400" u="none" strike="noStrike" dirty="0">
                          <a:effectLst/>
                        </a:rPr>
                        <a:t>.</a:t>
                      </a:r>
                    </a:p>
                    <a:p>
                      <a:pPr marL="0" indent="0" algn="l" fontAlgn="t">
                        <a:lnSpc>
                          <a:spcPct val="100000"/>
                        </a:lnSpc>
                        <a:spcBef>
                          <a:spcPts val="0"/>
                        </a:spcBef>
                        <a:spcAft>
                          <a:spcPts val="0"/>
                        </a:spcAft>
                        <a:buFont typeface="Wingdings" panose="05000000000000000000" pitchFamily="2" charset="2"/>
                        <a:buNone/>
                      </a:pPr>
                      <a:endParaRPr lang="en-GB" sz="1400" u="none" strike="noStrike" dirty="0">
                        <a:effectLst/>
                      </a:endParaRPr>
                    </a:p>
                    <a:p>
                      <a:pPr marL="171450" marR="0" lvl="0" indent="-171450"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GB" sz="1400" u="none" strike="noStrike" dirty="0">
                          <a:effectLst/>
                        </a:rPr>
                        <a:t>More permanent contracts being considered in line with other Deal PMO’s and Partners. </a:t>
                      </a:r>
                    </a:p>
                    <a:p>
                      <a:pPr marL="171450" marR="0" lvl="0" indent="-171450"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endParaRPr lang="en-US" sz="1400" u="none" strike="noStrike" dirty="0">
                        <a:effectLst/>
                      </a:endParaRPr>
                    </a:p>
                    <a:p>
                      <a:pPr marL="171450" marR="0" lvl="0" indent="-171450"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US" sz="1400" u="none" strike="noStrike" dirty="0">
                          <a:effectLst/>
                        </a:rPr>
                        <a:t>Due to vacancies within the Team there will be reduced capacity within the PMO.</a:t>
                      </a:r>
                      <a:endParaRPr lang="en-GB" sz="1400" u="none" strike="noStrike" dirty="0">
                        <a:effectLst/>
                      </a:endParaRPr>
                    </a:p>
                  </a:txBody>
                  <a:tcPr marL="0" marR="0" marT="0" marB="0"/>
                </a:tc>
                <a:tc>
                  <a:txBody>
                    <a:bodyPr/>
                    <a:lstStyle/>
                    <a:p>
                      <a:pPr marL="171450" indent="-171450" algn="l" fontAlgn="t">
                        <a:buFont typeface="Arial" panose="020B0604020202020204" pitchFamily="34" charset="0"/>
                        <a:buChar char="•"/>
                      </a:pPr>
                      <a:endParaRPr lang="en-GB" sz="1300" b="0"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815116686"/>
                  </a:ext>
                </a:extLst>
              </a:tr>
              <a:tr h="1966738">
                <a:tc>
                  <a:txBody>
                    <a:bodyPr/>
                    <a:lstStyle/>
                    <a:p>
                      <a:pPr lvl="0" algn="l" fontAlgn="t"/>
                      <a:r>
                        <a:rPr lang="en-GB" sz="1400" b="1" u="none" strike="noStrike" dirty="0">
                          <a:effectLst/>
                          <a:latin typeface="+mn-lt"/>
                        </a:rPr>
                        <a:t>Delays in development and approval of business cases</a:t>
                      </a:r>
                      <a:endParaRPr lang="en-GB" sz="1400" b="1" i="0" u="none" strike="noStrike" dirty="0">
                        <a:solidFill>
                          <a:schemeClr val="tx1"/>
                        </a:solidFill>
                        <a:effectLst/>
                        <a:latin typeface="+mn-lt"/>
                      </a:endParaRPr>
                    </a:p>
                  </a:txBody>
                  <a:tcPr marL="0" marR="0" marT="0" marB="0"/>
                </a:tc>
                <a:tc>
                  <a:txBody>
                    <a:bodyPr/>
                    <a:lstStyle/>
                    <a:p>
                      <a:pPr algn="ctr" fontAlgn="t"/>
                      <a:r>
                        <a:rPr lang="en-GB" sz="1400" u="none" strike="noStrike" dirty="0">
                          <a:effectLst/>
                          <a:latin typeface="+mn-l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400" u="none" strike="noStrike" dirty="0">
                          <a:effectLst/>
                          <a:latin typeface="+mn-l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a:solidFill>
                            <a:schemeClr val="bg1"/>
                          </a:solidFill>
                          <a:latin typeface="+mn-lt"/>
                        </a:rPr>
                        <a:t>16</a:t>
                      </a:r>
                      <a:endParaRPr lang="en-GB" sz="14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lvl="0" indent="-171450">
                        <a:lnSpc>
                          <a:spcPct val="100000"/>
                        </a:lnSpc>
                        <a:spcBef>
                          <a:spcPts val="0"/>
                        </a:spcBef>
                        <a:spcAft>
                          <a:spcPts val="0"/>
                        </a:spcAft>
                        <a:buFont typeface="Wingdings" panose="05000000000000000000" pitchFamily="2" charset="2"/>
                        <a:buChar char="§"/>
                      </a:pPr>
                      <a:r>
                        <a:rPr lang="en-GB" sz="1400" kern="1200" dirty="0">
                          <a:effectLst/>
                          <a:latin typeface="+mn-lt"/>
                        </a:rPr>
                        <a:t>PMO working closely with project and policy leads within UKG and SG to support business case development and approval to an agreed timeline. Issues e.g. project capacity &amp; Covid-19 to be raised through governance.</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400" kern="1200"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u="none" strike="noStrike" dirty="0">
                          <a:effectLst/>
                          <a:latin typeface="+mn-lt"/>
                        </a:rPr>
                        <a:t>Programme of Outreach and Virtual events outlining governance timescales to mitigate delays in development with projects;</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GB" sz="1400" u="none" strike="noStrike"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u="none" strike="noStrike" dirty="0">
                          <a:effectLst/>
                          <a:latin typeface="+mn-lt"/>
                        </a:rPr>
                        <a:t>Regular meetings with projects have been set up to keep regular contact with projects. </a:t>
                      </a:r>
                      <a:r>
                        <a:rPr lang="en-GB" sz="1400" kern="1200" dirty="0">
                          <a:effectLst/>
                          <a:latin typeface="+mn-lt"/>
                        </a:rPr>
                        <a:t>Regular programme monitoring and reporting.</a:t>
                      </a:r>
                    </a:p>
                  </a:txBody>
                  <a:tcPr marL="5358" marR="5358" marT="5358" marB="0"/>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1249253824"/>
                  </a:ext>
                </a:extLst>
              </a:tr>
              <a:tr h="1748820">
                <a:tc>
                  <a:txBody>
                    <a:bodyPr/>
                    <a:lstStyle/>
                    <a:p>
                      <a:pPr algn="l" fontAlgn="t"/>
                      <a:r>
                        <a:rPr lang="en-GB" sz="1400" b="1" u="none" strike="noStrike" dirty="0">
                          <a:effectLst/>
                        </a:rPr>
                        <a:t>Failure to deliver individual projects within the TCD programme</a:t>
                      </a:r>
                      <a:endParaRPr lang="en-GB" sz="1400" b="1" i="0" u="none" strike="noStrike" dirty="0">
                        <a:solidFill>
                          <a:srgbClr val="000000"/>
                        </a:solidFill>
                        <a:effectLst/>
                        <a:latin typeface="Calibri" panose="020F0502020204030204" pitchFamily="34" charset="0"/>
                      </a:endParaRPr>
                    </a:p>
                  </a:txBody>
                  <a:tcPr marL="0" marR="0" marT="0" marB="0"/>
                </a:tc>
                <a:tc>
                  <a:txBody>
                    <a:bodyPr/>
                    <a:lstStyle/>
                    <a:p>
                      <a:pPr algn="ctr" fontAlgn="t"/>
                      <a:r>
                        <a:rPr lang="en-GB" sz="1400" u="none" strike="noStrike" dirty="0">
                          <a:effectLs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400" u="none" strike="noStrike" dirty="0">
                          <a:effectLs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a:solidFill>
                            <a:schemeClr val="bg1"/>
                          </a:solidFill>
                        </a:rPr>
                        <a:t>16</a:t>
                      </a:r>
                      <a:endParaRPr lang="en-GB" sz="14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nSpc>
                          <a:spcPct val="100000"/>
                        </a:lnSpc>
                        <a:spcBef>
                          <a:spcPts val="0"/>
                        </a:spcBef>
                        <a:spcAft>
                          <a:spcPts val="0"/>
                        </a:spcAft>
                        <a:buFont typeface="Wingdings" panose="05000000000000000000" pitchFamily="2" charset="2"/>
                        <a:buChar char="§"/>
                      </a:pPr>
                      <a:r>
                        <a:rPr lang="en-GB" sz="1400" u="none" strike="noStrike" dirty="0">
                          <a:effectLst/>
                        </a:rPr>
                        <a:t>Regular dialogue/reporting around progress takes place between PMO and Project Leads where issues are raised in advance and, if appropriate, escalated to Government &amp; Partnership </a:t>
                      </a:r>
                    </a:p>
                    <a:p>
                      <a:pPr marL="171450" indent="-171450">
                        <a:lnSpc>
                          <a:spcPct val="100000"/>
                        </a:lnSpc>
                        <a:spcBef>
                          <a:spcPts val="0"/>
                        </a:spcBef>
                        <a:spcAft>
                          <a:spcPts val="0"/>
                        </a:spcAft>
                        <a:buFont typeface="Wingdings" panose="05000000000000000000" pitchFamily="2" charset="2"/>
                        <a:buChar char="§"/>
                      </a:pPr>
                      <a:endParaRPr lang="en-GB" sz="1400" u="none" strike="noStrike" dirty="0">
                        <a:effectLs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u="none" strike="noStrike" dirty="0">
                          <a:effectLst/>
                        </a:rPr>
                        <a:t>Programme Management reporting in place. Regular meetings with year 3 and 4 projects have been set up to keep regular contact with projects.</a:t>
                      </a:r>
                    </a:p>
                    <a:p>
                      <a:pPr marL="0" indent="0">
                        <a:lnSpc>
                          <a:spcPct val="100000"/>
                        </a:lnSpc>
                        <a:spcBef>
                          <a:spcPts val="0"/>
                        </a:spcBef>
                        <a:spcAft>
                          <a:spcPts val="0"/>
                        </a:spcAft>
                        <a:buFont typeface="Wingdings" panose="05000000000000000000" pitchFamily="2" charset="2"/>
                        <a:buNone/>
                      </a:pPr>
                      <a:endParaRPr lang="en-GB" sz="1400" u="none" strike="noStrike" dirty="0">
                        <a:effectLst/>
                      </a:endParaRPr>
                    </a:p>
                    <a:p>
                      <a:pPr marL="171450" indent="-171450">
                        <a:lnSpc>
                          <a:spcPct val="100000"/>
                        </a:lnSpc>
                        <a:spcBef>
                          <a:spcPts val="0"/>
                        </a:spcBef>
                        <a:spcAft>
                          <a:spcPts val="0"/>
                        </a:spcAft>
                        <a:buFont typeface="Wingdings" panose="05000000000000000000" pitchFamily="2" charset="2"/>
                        <a:buChar char="§"/>
                      </a:pPr>
                      <a:r>
                        <a:rPr lang="en-GB" sz="1400" u="none" strike="noStrike" dirty="0">
                          <a:effectLst/>
                        </a:rPr>
                        <a:t>MG and other governance arrangements in place to monitor project development. PMO will escalate any issues relating to individual projects through existing governance arrangements.</a:t>
                      </a:r>
                    </a:p>
                  </a:txBody>
                  <a:tcPr marL="5358" marR="5358" marT="5358" marB="0"/>
                </a:tc>
                <a:tc>
                  <a:txBody>
                    <a:bodyPr/>
                    <a:lstStyle/>
                    <a:p>
                      <a:pPr marL="171450" indent="-171450">
                        <a:buFont typeface="Arial" panose="020B0604020202020204" pitchFamily="34" charset="0"/>
                        <a:buChar cha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998025860"/>
                  </a:ext>
                </a:extLst>
              </a:tr>
            </a:tbl>
          </a:graphicData>
        </a:graphic>
      </p:graphicFrame>
      <p:pic>
        <p:nvPicPr>
          <p:cNvPr id="7" name="Picture 6">
            <a:extLst>
              <a:ext uri="{FF2B5EF4-FFF2-40B4-BE49-F238E27FC236}">
                <a16:creationId xmlns:a16="http://schemas.microsoft.com/office/drawing/2014/main" id="{5903D647-E464-46B2-B0F0-D75286E2D0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88234" y="2069509"/>
            <a:ext cx="446087" cy="452964"/>
          </a:xfrm>
          <a:prstGeom prst="rect">
            <a:avLst/>
          </a:prstGeom>
        </p:spPr>
      </p:pic>
      <p:pic>
        <p:nvPicPr>
          <p:cNvPr id="11" name="Picture 10">
            <a:extLst>
              <a:ext uri="{FF2B5EF4-FFF2-40B4-BE49-F238E27FC236}">
                <a16:creationId xmlns:a16="http://schemas.microsoft.com/office/drawing/2014/main" id="{CE602018-1A1B-4605-8FE7-251BA03EC7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88233" y="3780240"/>
            <a:ext cx="446087" cy="452964"/>
          </a:xfrm>
          <a:prstGeom prst="rect">
            <a:avLst/>
          </a:prstGeom>
        </p:spPr>
      </p:pic>
      <p:sp>
        <p:nvSpPr>
          <p:cNvPr id="9" name="Title 1">
            <a:extLst>
              <a:ext uri="{FF2B5EF4-FFF2-40B4-BE49-F238E27FC236}">
                <a16:creationId xmlns:a16="http://schemas.microsoft.com/office/drawing/2014/main" id="{5D0BB44C-DDF3-497F-933E-4A897AEEDB0F}"/>
              </a:ext>
            </a:extLst>
          </p:cNvPr>
          <p:cNvSpPr txBox="1">
            <a:spLocks/>
          </p:cNvSpPr>
          <p:nvPr/>
        </p:nvSpPr>
        <p:spPr>
          <a:xfrm>
            <a:off x="0" y="-15827"/>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Programme Risk Register</a:t>
            </a:r>
          </a:p>
        </p:txBody>
      </p:sp>
      <p:sp>
        <p:nvSpPr>
          <p:cNvPr id="8" name="Rectangle 7">
            <a:extLst>
              <a:ext uri="{FF2B5EF4-FFF2-40B4-BE49-F238E27FC236}">
                <a16:creationId xmlns:a16="http://schemas.microsoft.com/office/drawing/2014/main" id="{1B760984-42F9-42AC-BC9A-58BE2EA78081}"/>
              </a:ext>
            </a:extLst>
          </p:cNvPr>
          <p:cNvSpPr/>
          <p:nvPr/>
        </p:nvSpPr>
        <p:spPr>
          <a:xfrm>
            <a:off x="9237591" y="491799"/>
            <a:ext cx="2680862" cy="276999"/>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a:ea typeface="+mn-ea"/>
                <a:cs typeface="+mn-cs"/>
              </a:rPr>
              <a:t>PMO lead Clare Slater, Project Manager </a:t>
            </a:r>
          </a:p>
        </p:txBody>
      </p:sp>
      <p:pic>
        <p:nvPicPr>
          <p:cNvPr id="12" name="Picture 11">
            <a:extLst>
              <a:ext uri="{FF2B5EF4-FFF2-40B4-BE49-F238E27FC236}">
                <a16:creationId xmlns:a16="http://schemas.microsoft.com/office/drawing/2014/main" id="{314C5C6B-A0FE-4B6F-AA12-2316199804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88234" y="5717453"/>
            <a:ext cx="446087" cy="452964"/>
          </a:xfrm>
          <a:prstGeom prst="rect">
            <a:avLst/>
          </a:prstGeom>
        </p:spPr>
      </p:pic>
    </p:spTree>
    <p:extLst>
      <p:ext uri="{BB962C8B-B14F-4D97-AF65-F5344CB8AC3E}">
        <p14:creationId xmlns:p14="http://schemas.microsoft.com/office/powerpoint/2010/main" val="310797764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5030892"/>
          </a:xfrm>
        </p:spPr>
        <p:txBody>
          <a:bodyPr>
            <a:normAutofit/>
          </a:bodyPr>
          <a:lstStyle/>
          <a:p>
            <a:br>
              <a:rPr lang="en-GB" dirty="0">
                <a:solidFill>
                  <a:schemeClr val="accent6">
                    <a:lumMod val="75000"/>
                  </a:schemeClr>
                </a:solidFill>
              </a:rPr>
            </a:br>
            <a:r>
              <a:rPr lang="en-GB" dirty="0">
                <a:solidFill>
                  <a:schemeClr val="accent2"/>
                </a:solidFill>
              </a:rPr>
              <a:t>@taycities</a:t>
            </a:r>
            <a:br>
              <a:rPr lang="en-GB" dirty="0">
                <a:solidFill>
                  <a:schemeClr val="accent6">
                    <a:lumMod val="75000"/>
                  </a:schemeClr>
                </a:solidFill>
              </a:rPr>
            </a:br>
            <a:r>
              <a:rPr lang="en-GB" dirty="0">
                <a:hlinkClick r:id="rId3"/>
              </a:rPr>
              <a:t>www.taycities.co.uk</a:t>
            </a:r>
            <a:br>
              <a:rPr lang="en-GB" dirty="0"/>
            </a:br>
            <a:endParaRPr lang="en-GB" dirty="0">
              <a:solidFill>
                <a:schemeClr val="accent6">
                  <a:lumMod val="75000"/>
                </a:schemeClr>
              </a:solidFill>
            </a:endParaRPr>
          </a:p>
        </p:txBody>
      </p:sp>
    </p:spTree>
    <p:extLst>
      <p:ext uri="{BB962C8B-B14F-4D97-AF65-F5344CB8AC3E}">
        <p14:creationId xmlns:p14="http://schemas.microsoft.com/office/powerpoint/2010/main" val="270301719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7E8FA9-1B6A-465A-992E-CBC19BECFD2B}"/>
              </a:ext>
            </a:extLst>
          </p:cNvPr>
          <p:cNvSpPr>
            <a:spLocks noGrp="1"/>
          </p:cNvSpPr>
          <p:nvPr>
            <p:ph type="title"/>
          </p:nvPr>
        </p:nvSpPr>
        <p:spPr>
          <a:xfrm>
            <a:off x="-1" y="-29818"/>
            <a:ext cx="12191999" cy="1144800"/>
          </a:xfrm>
          <a:solidFill>
            <a:srgbClr val="438086"/>
          </a:solidFill>
        </p:spPr>
        <p:txBody>
          <a:bodyPr>
            <a:noAutofit/>
          </a:bodyPr>
          <a:lstStyle/>
          <a:p>
            <a:r>
              <a:rPr lang="en-GB" sz="3600" b="1" dirty="0">
                <a:solidFill>
                  <a:schemeClr val="bg1"/>
                </a:solidFill>
              </a:rPr>
              <a:t>Deal Programme Timetable</a:t>
            </a:r>
          </a:p>
        </p:txBody>
      </p:sp>
      <p:sp>
        <p:nvSpPr>
          <p:cNvPr id="2" name="Content Placeholder 1">
            <a:extLst>
              <a:ext uri="{FF2B5EF4-FFF2-40B4-BE49-F238E27FC236}">
                <a16:creationId xmlns:a16="http://schemas.microsoft.com/office/drawing/2014/main" id="{D437E3A2-9EFD-4D95-8CE2-64E430592D9A}"/>
              </a:ext>
            </a:extLst>
          </p:cNvPr>
          <p:cNvSpPr>
            <a:spLocks noGrp="1"/>
          </p:cNvSpPr>
          <p:nvPr>
            <p:ph idx="1"/>
          </p:nvPr>
        </p:nvSpPr>
        <p:spPr/>
        <p:txBody>
          <a:bodyPr/>
          <a:lstStyle/>
          <a:p>
            <a:endParaRPr lang="en-GB"/>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ext uri="{D42A27DB-BD31-4B8C-83A1-F6EECF244321}">
                <p14:modId xmlns:p14="http://schemas.microsoft.com/office/powerpoint/2010/main" val="4091558052"/>
              </p:ext>
            </p:extLst>
          </p:nvPr>
        </p:nvGraphicFramePr>
        <p:xfrm>
          <a:off x="1" y="1098155"/>
          <a:ext cx="12192002" cy="5759845"/>
        </p:xfrm>
        <a:graphic>
          <a:graphicData uri="http://schemas.openxmlformats.org/drawingml/2006/table">
            <a:tbl>
              <a:tblPr firstRow="1" bandRow="1">
                <a:tableStyleId>{5C22544A-7EE6-4342-B048-85BDC9FD1C3A}</a:tableStyleId>
              </a:tblPr>
              <a:tblGrid>
                <a:gridCol w="3225114">
                  <a:extLst>
                    <a:ext uri="{9D8B030D-6E8A-4147-A177-3AD203B41FA5}">
                      <a16:colId xmlns:a16="http://schemas.microsoft.com/office/drawing/2014/main" val="20000"/>
                    </a:ext>
                  </a:extLst>
                </a:gridCol>
                <a:gridCol w="1120861">
                  <a:extLst>
                    <a:ext uri="{9D8B030D-6E8A-4147-A177-3AD203B41FA5}">
                      <a16:colId xmlns:a16="http://schemas.microsoft.com/office/drawing/2014/main" val="1375832731"/>
                    </a:ext>
                  </a:extLst>
                </a:gridCol>
                <a:gridCol w="1120861">
                  <a:extLst>
                    <a:ext uri="{9D8B030D-6E8A-4147-A177-3AD203B41FA5}">
                      <a16:colId xmlns:a16="http://schemas.microsoft.com/office/drawing/2014/main" val="2887941090"/>
                    </a:ext>
                  </a:extLst>
                </a:gridCol>
                <a:gridCol w="1120861">
                  <a:extLst>
                    <a:ext uri="{9D8B030D-6E8A-4147-A177-3AD203B41FA5}">
                      <a16:colId xmlns:a16="http://schemas.microsoft.com/office/drawing/2014/main" val="4205400809"/>
                    </a:ext>
                  </a:extLst>
                </a:gridCol>
                <a:gridCol w="1120861">
                  <a:extLst>
                    <a:ext uri="{9D8B030D-6E8A-4147-A177-3AD203B41FA5}">
                      <a16:colId xmlns:a16="http://schemas.microsoft.com/office/drawing/2014/main" val="4015833415"/>
                    </a:ext>
                  </a:extLst>
                </a:gridCol>
                <a:gridCol w="1120861">
                  <a:extLst>
                    <a:ext uri="{9D8B030D-6E8A-4147-A177-3AD203B41FA5}">
                      <a16:colId xmlns:a16="http://schemas.microsoft.com/office/drawing/2014/main" val="2777118819"/>
                    </a:ext>
                  </a:extLst>
                </a:gridCol>
                <a:gridCol w="1120861">
                  <a:extLst>
                    <a:ext uri="{9D8B030D-6E8A-4147-A177-3AD203B41FA5}">
                      <a16:colId xmlns:a16="http://schemas.microsoft.com/office/drawing/2014/main" val="2850182870"/>
                    </a:ext>
                  </a:extLst>
                </a:gridCol>
                <a:gridCol w="1120861">
                  <a:extLst>
                    <a:ext uri="{9D8B030D-6E8A-4147-A177-3AD203B41FA5}">
                      <a16:colId xmlns:a16="http://schemas.microsoft.com/office/drawing/2014/main" val="3904709841"/>
                    </a:ext>
                  </a:extLst>
                </a:gridCol>
                <a:gridCol w="1120861">
                  <a:extLst>
                    <a:ext uri="{9D8B030D-6E8A-4147-A177-3AD203B41FA5}">
                      <a16:colId xmlns:a16="http://schemas.microsoft.com/office/drawing/2014/main" val="2153182634"/>
                    </a:ext>
                  </a:extLst>
                </a:gridCol>
              </a:tblGrid>
              <a:tr h="659088">
                <a:tc>
                  <a:txBody>
                    <a:bodyPr/>
                    <a:lstStyle/>
                    <a:p>
                      <a:r>
                        <a:rPr lang="en-GB" sz="1300" dirty="0">
                          <a:latin typeface="+mn-lt"/>
                        </a:rPr>
                        <a:t>Activity</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Aug 2022</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Sep 2022</a:t>
                      </a:r>
                    </a:p>
                    <a:p>
                      <a:pPr algn="ctr"/>
                      <a:r>
                        <a:rPr lang="en-US" sz="1300" dirty="0">
                          <a:latin typeface="+mn-lt"/>
                        </a:rPr>
                        <a:t>Joint Committee</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Oct 2022</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Nov 2022</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Dec 2022 </a:t>
                      </a:r>
                    </a:p>
                    <a:p>
                      <a:pPr algn="ctr"/>
                      <a:r>
                        <a:rPr lang="en-US" sz="1300" dirty="0">
                          <a:latin typeface="+mn-lt"/>
                        </a:rPr>
                        <a:t>Joint Committee</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Jan 2023</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Feb 2023</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Mar 2023</a:t>
                      </a:r>
                    </a:p>
                    <a:p>
                      <a:pPr algn="ctr"/>
                      <a:r>
                        <a:rPr lang="en-US" sz="1300" dirty="0">
                          <a:latin typeface="+mn-lt"/>
                        </a:rPr>
                        <a:t>Joint Committee</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92881">
                <a:tc>
                  <a:txBody>
                    <a:bodyPr/>
                    <a:lstStyle/>
                    <a:p>
                      <a:pPr lvl="0" algn="l" fontAlgn="b"/>
                      <a:r>
                        <a:rPr lang="en-US" sz="1300" b="1" i="0" u="none" strike="noStrike" dirty="0">
                          <a:solidFill>
                            <a:srgbClr val="000000"/>
                          </a:solidFill>
                          <a:effectLst/>
                          <a:latin typeface="+mn-lt"/>
                        </a:rPr>
                        <a:t>Quarterly Performance Report</a:t>
                      </a:r>
                      <a:r>
                        <a:rPr lang="en-US" sz="1300" b="0" i="0" u="none" strike="noStrike" dirty="0">
                          <a:solidFill>
                            <a:srgbClr val="000000"/>
                          </a:solidFill>
                          <a:effectLst/>
                          <a:latin typeface="+mn-lt"/>
                        </a:rPr>
                        <a:t> – financial forecasting and risks</a:t>
                      </a:r>
                      <a:endParaRPr lang="en-GB" sz="13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30</a:t>
                      </a:r>
                      <a:r>
                        <a:rPr lang="en-US" sz="1300" baseline="30000" dirty="0">
                          <a:solidFill>
                            <a:schemeClr val="bg1"/>
                          </a:solidFill>
                          <a:latin typeface="+mn-lt"/>
                        </a:rPr>
                        <a:t>th</a:t>
                      </a:r>
                      <a:r>
                        <a:rPr lang="en-US" sz="1300" dirty="0">
                          <a:solidFill>
                            <a:schemeClr val="bg1"/>
                          </a:solidFill>
                          <a:latin typeface="+mn-lt"/>
                        </a:rPr>
                        <a:t> Sept 2022</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Meeting with Governments</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31</a:t>
                      </a:r>
                      <a:r>
                        <a:rPr lang="en-US" sz="1300" baseline="30000" dirty="0">
                          <a:solidFill>
                            <a:schemeClr val="bg1"/>
                          </a:solidFill>
                          <a:latin typeface="+mn-lt"/>
                        </a:rPr>
                        <a:t>st</a:t>
                      </a:r>
                      <a:r>
                        <a:rPr lang="en-US" sz="1300" dirty="0">
                          <a:solidFill>
                            <a:schemeClr val="bg1"/>
                          </a:solidFill>
                          <a:latin typeface="+mn-lt"/>
                        </a:rPr>
                        <a:t> December 2022</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Meeting with Governments</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31</a:t>
                      </a:r>
                      <a:r>
                        <a:rPr lang="en-US" sz="1300" baseline="30000" dirty="0">
                          <a:solidFill>
                            <a:schemeClr val="bg1"/>
                          </a:solidFill>
                          <a:latin typeface="+mn-lt"/>
                        </a:rPr>
                        <a:t>st</a:t>
                      </a:r>
                      <a:r>
                        <a:rPr lang="en-US" sz="1300" dirty="0">
                          <a:solidFill>
                            <a:schemeClr val="bg1"/>
                          </a:solidFill>
                          <a:latin typeface="+mn-lt"/>
                        </a:rPr>
                        <a:t> March 2023</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extLst>
                  <a:ext uri="{0D108BD9-81ED-4DB2-BD59-A6C34878D82A}">
                    <a16:rowId xmlns:a16="http://schemas.microsoft.com/office/drawing/2014/main" val="3856284267"/>
                  </a:ext>
                </a:extLst>
              </a:tr>
              <a:tr h="492881">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300" b="1" i="0" u="none" strike="noStrike" dirty="0">
                          <a:solidFill>
                            <a:srgbClr val="000000"/>
                          </a:solidFill>
                          <a:effectLst/>
                          <a:latin typeface="+mn-lt"/>
                        </a:rPr>
                        <a:t>Term Forecast </a:t>
                      </a:r>
                      <a:r>
                        <a:rPr lang="en-US" sz="1300" b="0" i="0" u="none" strike="noStrike" dirty="0">
                          <a:solidFill>
                            <a:srgbClr val="000000"/>
                          </a:solidFill>
                          <a:effectLst/>
                          <a:latin typeface="+mn-lt"/>
                        </a:rPr>
                        <a:t>– Q2 and Q4 Grant Offer Letter requirement</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31</a:t>
                      </a:r>
                      <a:r>
                        <a:rPr lang="en-US" sz="1300" kern="1200" baseline="30000" dirty="0">
                          <a:solidFill>
                            <a:schemeClr val="bg1"/>
                          </a:solidFill>
                          <a:latin typeface="+mn-lt"/>
                          <a:ea typeface="+mn-ea"/>
                          <a:cs typeface="+mn-cs"/>
                        </a:rPr>
                        <a:t>st</a:t>
                      </a:r>
                      <a:r>
                        <a:rPr lang="en-US" sz="1300" kern="1200" dirty="0">
                          <a:solidFill>
                            <a:schemeClr val="bg1"/>
                          </a:solidFill>
                          <a:latin typeface="+mn-lt"/>
                          <a:ea typeface="+mn-ea"/>
                          <a:cs typeface="+mn-cs"/>
                        </a:rPr>
                        <a:t> August 2022</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28</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February 2023</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245422688"/>
                  </a:ext>
                </a:extLst>
              </a:tr>
              <a:tr h="659088">
                <a:tc>
                  <a:txBody>
                    <a:bodyPr/>
                    <a:lstStyle/>
                    <a:p>
                      <a:pPr lvl="0" algn="l" fontAlgn="b"/>
                      <a:r>
                        <a:rPr lang="en-GB" sz="1300" b="1" i="0" u="none" strike="noStrike" dirty="0">
                          <a:solidFill>
                            <a:srgbClr val="000000"/>
                          </a:solidFill>
                          <a:effectLst/>
                          <a:latin typeface="+mn-lt"/>
                        </a:rPr>
                        <a:t>Benefits Realisation Plan – </a:t>
                      </a:r>
                      <a:r>
                        <a:rPr lang="en-GB" sz="1300" b="0" i="0" u="none" strike="noStrike" dirty="0">
                          <a:solidFill>
                            <a:srgbClr val="000000"/>
                          </a:solidFill>
                          <a:effectLst/>
                          <a:latin typeface="+mn-lt"/>
                        </a:rPr>
                        <a:t>continued liaison with all projects to develop Logic Chain Models and Q2/Q4 reporting</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30</a:t>
                      </a:r>
                      <a:r>
                        <a:rPr lang="en-US" sz="1300" baseline="30000" dirty="0">
                          <a:solidFill>
                            <a:schemeClr val="bg1"/>
                          </a:solidFill>
                          <a:latin typeface="+mn-lt"/>
                        </a:rPr>
                        <a:t>th</a:t>
                      </a:r>
                      <a:r>
                        <a:rPr lang="en-US" sz="1300" dirty="0">
                          <a:solidFill>
                            <a:schemeClr val="bg1"/>
                          </a:solidFill>
                          <a:latin typeface="+mn-lt"/>
                        </a:rPr>
                        <a:t> Sept 2022  reporting</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31</a:t>
                      </a:r>
                      <a:r>
                        <a:rPr lang="en-US" sz="1300" baseline="30000" dirty="0">
                          <a:solidFill>
                            <a:schemeClr val="bg1"/>
                          </a:solidFill>
                          <a:latin typeface="+mn-lt"/>
                        </a:rPr>
                        <a:t>st</a:t>
                      </a:r>
                      <a:r>
                        <a:rPr lang="en-US" sz="1300" dirty="0">
                          <a:solidFill>
                            <a:schemeClr val="bg1"/>
                          </a:solidFill>
                          <a:latin typeface="+mn-lt"/>
                        </a:rPr>
                        <a:t> March 2023 reporting</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718767913"/>
                  </a:ext>
                </a:extLst>
              </a:tr>
              <a:tr h="492881">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300" b="1" i="0" u="none" strike="noStrike" dirty="0">
                          <a:solidFill>
                            <a:srgbClr val="000000"/>
                          </a:solidFill>
                          <a:effectLst/>
                          <a:latin typeface="+mn-lt"/>
                        </a:rPr>
                        <a:t>Annual Performance Report </a:t>
                      </a:r>
                      <a:r>
                        <a:rPr lang="en-US" sz="1300" b="0" i="0" u="none" strike="noStrike" dirty="0">
                          <a:solidFill>
                            <a:srgbClr val="000000"/>
                          </a:solidFill>
                          <a:effectLst/>
                          <a:latin typeface="+mn-lt"/>
                        </a:rPr>
                        <a:t>– draft report to be developed ahead of December submission</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30</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Sept 2022  drafting</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15</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Dec 2022 submission</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Final Report &amp; Publication</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extLst>
                  <a:ext uri="{0D108BD9-81ED-4DB2-BD59-A6C34878D82A}">
                    <a16:rowId xmlns:a16="http://schemas.microsoft.com/office/drawing/2014/main" val="2012603806"/>
                  </a:ext>
                </a:extLst>
              </a:tr>
              <a:tr h="492881">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300" b="1" i="0" u="none" strike="noStrike" dirty="0">
                          <a:solidFill>
                            <a:srgbClr val="000000"/>
                          </a:solidFill>
                          <a:effectLst/>
                          <a:latin typeface="+mn-lt"/>
                        </a:rPr>
                        <a:t>Governance/Thematic Board review</a:t>
                      </a:r>
                      <a:endParaRPr lang="en-GB" sz="13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September 2022</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49978110"/>
                  </a:ext>
                </a:extLst>
              </a:tr>
              <a:tr h="492881">
                <a:tc>
                  <a:txBody>
                    <a:bodyPr/>
                    <a:lstStyle/>
                    <a:p>
                      <a:pPr algn="l" fontAlgn="ctr"/>
                      <a:r>
                        <a:rPr lang="en-US" sz="1300" b="1" i="0" u="none" strike="noStrike" dirty="0">
                          <a:solidFill>
                            <a:srgbClr val="000000"/>
                          </a:solidFill>
                          <a:effectLst/>
                          <a:latin typeface="+mn-lt"/>
                        </a:rPr>
                        <a:t>Annual Conversation</a:t>
                      </a:r>
                      <a:endParaRPr lang="en-GB" sz="13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February 2023</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46138981"/>
                  </a:ext>
                </a:extLst>
              </a:tr>
              <a:tr h="659088">
                <a:tc>
                  <a:txBody>
                    <a:bodyPr/>
                    <a:lstStyle/>
                    <a:p>
                      <a:pPr algn="l" fontAlgn="ctr"/>
                      <a:r>
                        <a:rPr lang="en-GB" sz="1300" b="1" i="0" u="none" strike="noStrike" dirty="0">
                          <a:solidFill>
                            <a:srgbClr val="000000"/>
                          </a:solidFill>
                          <a:effectLst/>
                          <a:latin typeface="+mn-lt"/>
                        </a:rPr>
                        <a:t>Regional Collaboration Showcase Day with Governments</a:t>
                      </a:r>
                      <a:r>
                        <a:rPr lang="en-GB" sz="1300" b="0" i="0" u="none" strike="noStrike" dirty="0">
                          <a:solidFill>
                            <a:srgbClr val="000000"/>
                          </a:solidFill>
                          <a:effectLst/>
                          <a:latin typeface="+mn-lt"/>
                        </a:rPr>
                        <a:t> – to follow up on the Annual Conversation</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4</a:t>
                      </a:r>
                      <a:r>
                        <a:rPr lang="en-US" sz="1300" baseline="30000" dirty="0">
                          <a:solidFill>
                            <a:schemeClr val="bg1"/>
                          </a:solidFill>
                          <a:latin typeface="+mn-lt"/>
                        </a:rPr>
                        <a:t>th</a:t>
                      </a:r>
                      <a:r>
                        <a:rPr lang="en-US" sz="1300" dirty="0">
                          <a:solidFill>
                            <a:schemeClr val="bg1"/>
                          </a:solidFill>
                          <a:latin typeface="+mn-lt"/>
                        </a:rPr>
                        <a:t> November</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442500197"/>
                  </a:ext>
                </a:extLst>
              </a:tr>
              <a:tr h="659088">
                <a:tc>
                  <a:txBody>
                    <a:bodyPr/>
                    <a:lstStyle/>
                    <a:p>
                      <a:pPr lvl="0" algn="l" fontAlgn="b"/>
                      <a:r>
                        <a:rPr lang="en-GB" sz="1300" b="1" i="0" u="none" strike="noStrike" dirty="0">
                          <a:solidFill>
                            <a:srgbClr val="000000"/>
                          </a:solidFill>
                          <a:effectLst/>
                          <a:latin typeface="+mn-lt"/>
                        </a:rPr>
                        <a:t>Project Owner Events </a:t>
                      </a:r>
                      <a:r>
                        <a:rPr lang="en-GB" sz="1300" b="0" i="0" u="none" strike="noStrike" dirty="0">
                          <a:solidFill>
                            <a:srgbClr val="000000"/>
                          </a:solidFill>
                          <a:effectLst/>
                          <a:latin typeface="+mn-lt"/>
                        </a:rPr>
                        <a:t>– events to update Project/Programme Owners on key messages and activities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Just 5 Min Event TBC January 2023</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63033876"/>
                  </a:ext>
                </a:extLst>
              </a:tr>
              <a:tr h="659088">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GB" sz="1300" b="1" i="0" u="none" strike="noStrike" dirty="0">
                          <a:solidFill>
                            <a:srgbClr val="000000"/>
                          </a:solidFill>
                          <a:effectLst/>
                          <a:latin typeface="+mn-lt"/>
                        </a:rPr>
                        <a:t>Scottish PMO Networking Group </a:t>
                      </a:r>
                      <a:r>
                        <a:rPr lang="en-GB" sz="1300" b="0" i="0" u="none" strike="noStrike" dirty="0">
                          <a:solidFill>
                            <a:srgbClr val="000000"/>
                          </a:solidFill>
                          <a:effectLst/>
                          <a:latin typeface="+mn-lt"/>
                        </a:rPr>
                        <a:t>– Chair and secretariat provided by Tay Cities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Network Meeting 31</a:t>
                      </a:r>
                      <a:r>
                        <a:rPr lang="en-US" sz="1300" kern="1200" baseline="30000" dirty="0">
                          <a:solidFill>
                            <a:schemeClr val="bg1"/>
                          </a:solidFill>
                          <a:latin typeface="+mn-lt"/>
                          <a:ea typeface="+mn-ea"/>
                          <a:cs typeface="+mn-cs"/>
                        </a:rPr>
                        <a:t>st</a:t>
                      </a:r>
                      <a:r>
                        <a:rPr lang="en-US" sz="1300" kern="1200" dirty="0">
                          <a:solidFill>
                            <a:schemeClr val="bg1"/>
                          </a:solidFill>
                          <a:latin typeface="+mn-lt"/>
                          <a:ea typeface="+mn-ea"/>
                          <a:cs typeface="+mn-cs"/>
                        </a:rPr>
                        <a:t> August</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Network Meeting 26</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October </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Network Meeting 14</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December </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TBC February 2023</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40743946"/>
                  </a:ext>
                </a:extLst>
              </a:tr>
            </a:tbl>
          </a:graphicData>
        </a:graphic>
      </p:graphicFrame>
    </p:spTree>
    <p:extLst>
      <p:ext uri="{BB962C8B-B14F-4D97-AF65-F5344CB8AC3E}">
        <p14:creationId xmlns:p14="http://schemas.microsoft.com/office/powerpoint/2010/main" val="48592946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267E-87CF-442D-BCC7-4BA8F9DC3888}"/>
              </a:ext>
            </a:extLst>
          </p:cNvPr>
          <p:cNvSpPr>
            <a:spLocks noGrp="1"/>
          </p:cNvSpPr>
          <p:nvPr>
            <p:ph type="title"/>
          </p:nvPr>
        </p:nvSpPr>
        <p:spPr>
          <a:xfrm>
            <a:off x="1" y="-1"/>
            <a:ext cx="12192000" cy="1144800"/>
          </a:xfrm>
          <a:solidFill>
            <a:schemeClr val="accent2"/>
          </a:solidFill>
        </p:spPr>
        <p:txBody>
          <a:bodyPr>
            <a:noAutofit/>
          </a:bodyPr>
          <a:lstStyle/>
          <a:p>
            <a:r>
              <a:rPr lang="en-GB" sz="3600" b="1" dirty="0">
                <a:solidFill>
                  <a:schemeClr val="bg1"/>
                </a:solidFill>
              </a:rPr>
              <a:t>Capital Business Cases with Joint Committee Approval </a:t>
            </a:r>
          </a:p>
        </p:txBody>
      </p:sp>
      <p:graphicFrame>
        <p:nvGraphicFramePr>
          <p:cNvPr id="5" name="Table 4">
            <a:extLst>
              <a:ext uri="{FF2B5EF4-FFF2-40B4-BE49-F238E27FC236}">
                <a16:creationId xmlns:a16="http://schemas.microsoft.com/office/drawing/2014/main" id="{77FFB069-CB67-416D-A2E7-7AF767F884BE}"/>
              </a:ext>
            </a:extLst>
          </p:cNvPr>
          <p:cNvGraphicFramePr>
            <a:graphicFrameLocks noGrp="1"/>
          </p:cNvGraphicFramePr>
          <p:nvPr/>
        </p:nvGraphicFramePr>
        <p:xfrm>
          <a:off x="2" y="1144798"/>
          <a:ext cx="12192000" cy="5713205"/>
        </p:xfrm>
        <a:graphic>
          <a:graphicData uri="http://schemas.openxmlformats.org/drawingml/2006/table">
            <a:tbl>
              <a:tblPr firstRow="1" bandRow="1">
                <a:tableStyleId>{5C22544A-7EE6-4342-B048-85BDC9FD1C3A}</a:tableStyleId>
              </a:tblPr>
              <a:tblGrid>
                <a:gridCol w="7048270">
                  <a:extLst>
                    <a:ext uri="{9D8B030D-6E8A-4147-A177-3AD203B41FA5}">
                      <a16:colId xmlns:a16="http://schemas.microsoft.com/office/drawing/2014/main" val="4190530201"/>
                    </a:ext>
                  </a:extLst>
                </a:gridCol>
                <a:gridCol w="2571865">
                  <a:extLst>
                    <a:ext uri="{9D8B030D-6E8A-4147-A177-3AD203B41FA5}">
                      <a16:colId xmlns:a16="http://schemas.microsoft.com/office/drawing/2014/main" val="2221330097"/>
                    </a:ext>
                  </a:extLst>
                </a:gridCol>
                <a:gridCol w="2571865">
                  <a:extLst>
                    <a:ext uri="{9D8B030D-6E8A-4147-A177-3AD203B41FA5}">
                      <a16:colId xmlns:a16="http://schemas.microsoft.com/office/drawing/2014/main" val="3805196238"/>
                    </a:ext>
                  </a:extLst>
                </a:gridCol>
              </a:tblGrid>
              <a:tr h="683317">
                <a:tc>
                  <a:txBody>
                    <a:bodyPr/>
                    <a:lstStyle/>
                    <a:p>
                      <a:pPr algn="l">
                        <a:lnSpc>
                          <a:spcPct val="100000"/>
                        </a:lnSpc>
                      </a:pPr>
                      <a:r>
                        <a:rPr lang="en-GB" sz="1400" b="1" dirty="0">
                          <a:solidFill>
                            <a:schemeClr val="bg1"/>
                          </a:solidFill>
                        </a:rPr>
                        <a:t>Programme / Fund / Project Reference and Name </a:t>
                      </a:r>
                      <a:endParaRPr lang="en-GB" sz="1400" b="1" baseline="0" dirty="0">
                        <a:solidFill>
                          <a:schemeClr val="bg1"/>
                        </a:solidFill>
                      </a:endParaRPr>
                    </a:p>
                  </a:txBody>
                  <a:tcPr marL="76577" marR="76577" marT="38289" marB="38289" anchor="ctr">
                    <a:solidFill>
                      <a:srgbClr val="53548A"/>
                    </a:solidFill>
                  </a:tcPr>
                </a:tc>
                <a:tc>
                  <a:txBody>
                    <a:bodyPr/>
                    <a:lstStyle/>
                    <a:p>
                      <a:pPr algn="ctr">
                        <a:lnSpc>
                          <a:spcPct val="100000"/>
                        </a:lnSpc>
                      </a:pPr>
                      <a:r>
                        <a:rPr lang="en-US" sz="1400" b="1" dirty="0">
                          <a:solidFill>
                            <a:schemeClr val="bg1"/>
                          </a:solidFill>
                        </a:rPr>
                        <a:t>Approved by Govts</a:t>
                      </a:r>
                      <a:endParaRPr lang="en-GB" sz="1400" b="1" dirty="0">
                        <a:solidFill>
                          <a:schemeClr val="bg1"/>
                        </a:solidFill>
                      </a:endParaRPr>
                    </a:p>
                  </a:txBody>
                  <a:tcPr marL="76577" marR="76577" marT="38289" marB="38289" anchor="ctr"/>
                </a:tc>
                <a:tc>
                  <a:txBody>
                    <a:bodyPr/>
                    <a:lstStyle/>
                    <a:p>
                      <a:pPr algn="ctr">
                        <a:lnSpc>
                          <a:spcPct val="100000"/>
                        </a:lnSpc>
                      </a:pPr>
                      <a:r>
                        <a:rPr lang="en-GB" sz="1400" b="1" dirty="0">
                          <a:solidFill>
                            <a:schemeClr val="bg1"/>
                          </a:solidFill>
                        </a:rPr>
                        <a:t>Approval by Joint Committee</a:t>
                      </a:r>
                    </a:p>
                  </a:txBody>
                  <a:tcPr marL="76577" marR="76577" marT="38289" marB="38289" anchor="ctr"/>
                </a:tc>
                <a:extLst>
                  <a:ext uri="{0D108BD9-81ED-4DB2-BD59-A6C34878D82A}">
                    <a16:rowId xmlns:a16="http://schemas.microsoft.com/office/drawing/2014/main" val="2773247665"/>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TCD014 Eden Campus</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03/09/2020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21/08/2020 </a:t>
                      </a:r>
                    </a:p>
                  </a:txBody>
                  <a:tcPr marL="76577" marR="76577" marT="38289" marB="38289" anchor="ctr"/>
                </a:tc>
                <a:extLst>
                  <a:ext uri="{0D108BD9-81ED-4DB2-BD59-A6C34878D82A}">
                    <a16:rowId xmlns:a16="http://schemas.microsoft.com/office/drawing/2014/main" val="3056013294"/>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TCD021 Regional  Culture and Tourism Investment </a:t>
                      </a:r>
                      <a:r>
                        <a:rPr lang="en-GB" sz="1400" b="1" i="0" u="none" strike="noStrike" dirty="0">
                          <a:solidFill>
                            <a:srgbClr val="000000"/>
                          </a:solidFill>
                          <a:effectLst/>
                          <a:latin typeface="Calibri" panose="020F0502020204030204" pitchFamily="34" charset="0"/>
                        </a:rPr>
                        <a:t>Programme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08/04/2020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19/06/2020</a:t>
                      </a:r>
                    </a:p>
                  </a:txBody>
                  <a:tcPr marL="76577" marR="76577" marT="38289" marB="38289" anchor="ctr"/>
                </a:tc>
                <a:extLst>
                  <a:ext uri="{0D108BD9-81ED-4DB2-BD59-A6C34878D82A}">
                    <a16:rowId xmlns:a16="http://schemas.microsoft.com/office/drawing/2014/main" val="3341910955"/>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TCD021 (a) Hospitalfield</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Not required</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17/07/2020</a:t>
                      </a:r>
                    </a:p>
                  </a:txBody>
                  <a:tcPr marL="76577" marR="76577" marT="38289" marB="38289" anchor="ctr"/>
                </a:tc>
                <a:extLst>
                  <a:ext uri="{0D108BD9-81ED-4DB2-BD59-A6C34878D82A}">
                    <a16:rowId xmlns:a16="http://schemas.microsoft.com/office/drawing/2014/main" val="1618613994"/>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TCD016 Growing the Tay Cities Biomedical Cluster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20/11/2020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2503437942"/>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TDC012 Angus </a:t>
                      </a:r>
                      <a:r>
                        <a:rPr lang="en-GB" sz="1400" b="1" i="0" u="none" strike="noStrike" dirty="0">
                          <a:solidFill>
                            <a:srgbClr val="000000"/>
                          </a:solidFill>
                          <a:effectLst/>
                          <a:latin typeface="Calibri" panose="020F0502020204030204" pitchFamily="34" charset="0"/>
                        </a:rPr>
                        <a:t>Fund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24/09/2020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2496850472"/>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TCD010 Advanced Plant Growth Centre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10/03/2021</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1507399631"/>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TCD011 International Barley Hub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10/03/2021</a:t>
                      </a:r>
                    </a:p>
                  </a:txBody>
                  <a:tcPr marL="76577" marR="76577" marT="38289" marB="38289" anchor="ctr"/>
                </a:tc>
                <a:tc>
                  <a:txBody>
                    <a:bodyPr/>
                    <a:lstStyle/>
                    <a:p>
                      <a:pPr marL="0" marR="0" lvl="0" indent="0" algn="ctr" defTabSz="457189"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1138982391"/>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TCD017 Perth Cultural Transformation (City Hall)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17/02/2021</a:t>
                      </a:r>
                    </a:p>
                  </a:txBody>
                  <a:tcPr marL="76577" marR="76577" marT="38289" marB="38289" anchor="ctr"/>
                </a:tc>
                <a:tc>
                  <a:txBody>
                    <a:bodyPr/>
                    <a:lstStyle/>
                    <a:p>
                      <a:pPr marL="0" marR="0" lvl="0" indent="0" algn="ctr" defTabSz="457189"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572314785"/>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TCD021 (b) Discovery Point</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Not required</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23/04/2021</a:t>
                      </a:r>
                    </a:p>
                  </a:txBody>
                  <a:tcPr marL="68580" marR="68580" marT="34290" marB="34290" anchor="ctr"/>
                </a:tc>
                <a:extLst>
                  <a:ext uri="{0D108BD9-81ED-4DB2-BD59-A6C34878D82A}">
                    <a16:rowId xmlns:a16="http://schemas.microsoft.com/office/drawing/2014/main" val="2961958328"/>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TCD013 cyberQuarter</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24/05/2021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18/06/2021</a:t>
                      </a:r>
                    </a:p>
                  </a:txBody>
                  <a:tcPr marL="68580" marR="68580" marT="34290" marB="34290" anchor="ctr"/>
                </a:tc>
                <a:extLst>
                  <a:ext uri="{0D108BD9-81ED-4DB2-BD59-A6C34878D82A}">
                    <a16:rowId xmlns:a16="http://schemas.microsoft.com/office/drawing/2014/main" val="1505355851"/>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TCD005 &amp; TCD006 Rural Angus and Rural Perth and Kinross Highspeed Broadband</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13/05/2021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18/06/2021</a:t>
                      </a:r>
                    </a:p>
                  </a:txBody>
                  <a:tcPr marL="68580" marR="68580" marT="34290" marB="34290" anchor="ctr"/>
                </a:tc>
                <a:extLst>
                  <a:ext uri="{0D108BD9-81ED-4DB2-BD59-A6C34878D82A}">
                    <a16:rowId xmlns:a16="http://schemas.microsoft.com/office/drawing/2014/main" val="3625154175"/>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TCD007 5G Digital Testbeds</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21/12/2021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17/09/2021</a:t>
                      </a:r>
                    </a:p>
                  </a:txBody>
                  <a:tcPr marL="68580" marR="68580" marT="34290" marB="34290" anchor="ctr"/>
                </a:tc>
                <a:extLst>
                  <a:ext uri="{0D108BD9-81ED-4DB2-BD59-A6C34878D82A}">
                    <a16:rowId xmlns:a16="http://schemas.microsoft.com/office/drawing/2014/main" val="1260225102"/>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TCD029 Stretch Dome Simulator</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26/08/2021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10/12/2021</a:t>
                      </a:r>
                    </a:p>
                  </a:txBody>
                  <a:tcPr marL="68580" marR="68580" marT="34290" marB="34290" anchor="ctr"/>
                </a:tc>
                <a:extLst>
                  <a:ext uri="{0D108BD9-81ED-4DB2-BD59-A6C34878D82A}">
                    <a16:rowId xmlns:a16="http://schemas.microsoft.com/office/drawing/2014/main" val="3316055628"/>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TCD025 Tay Cities Engineering Partnership </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15/02/2022</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11/03/2022</a:t>
                      </a:r>
                    </a:p>
                  </a:txBody>
                  <a:tcPr marL="68580" marR="68580" marT="34290" marB="34290" anchor="ctr"/>
                </a:tc>
                <a:extLst>
                  <a:ext uri="{0D108BD9-81ED-4DB2-BD59-A6C34878D82A}">
                    <a16:rowId xmlns:a16="http://schemas.microsoft.com/office/drawing/2014/main" val="4102356150"/>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TCD008 Low Carbon Transport &amp; Active Travel Hubs </a:t>
                      </a:r>
                      <a:r>
                        <a:rPr lang="en-US" sz="1400" b="1" i="0" u="none" strike="noStrike" dirty="0">
                          <a:solidFill>
                            <a:srgbClr val="000000"/>
                          </a:solidFill>
                          <a:effectLst/>
                          <a:latin typeface="Calibri" panose="020F0502020204030204" pitchFamily="34" charset="0"/>
                        </a:rPr>
                        <a:t>Programme</a:t>
                      </a:r>
                      <a:endParaRPr lang="en-GB" sz="1400" b="1"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US" sz="1400" b="0" i="0" u="none" strike="noStrike" dirty="0">
                          <a:solidFill>
                            <a:srgbClr val="000000"/>
                          </a:solidFill>
                          <a:effectLst/>
                          <a:latin typeface="Calibri" panose="020F0502020204030204" pitchFamily="34" charset="0"/>
                        </a:rPr>
                        <a:t>25/02/2022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01/07/2022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extLst>
                  <a:ext uri="{0D108BD9-81ED-4DB2-BD59-A6C34878D82A}">
                    <a16:rowId xmlns:a16="http://schemas.microsoft.com/office/drawing/2014/main" val="1978994833"/>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TCD008 Low Carbon Transport: Phase 1 Broxden</a:t>
                      </a: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US" sz="1400" b="0" i="0" u="none" strike="noStrike" dirty="0">
                          <a:solidFill>
                            <a:srgbClr val="000000"/>
                          </a:solidFill>
                          <a:effectLst/>
                          <a:latin typeface="Calibri" panose="020F0502020204030204" pitchFamily="34" charset="0"/>
                        </a:rPr>
                        <a:t>06/06/2022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01/07/2022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extLst>
                  <a:ext uri="{0D108BD9-81ED-4DB2-BD59-A6C34878D82A}">
                    <a16:rowId xmlns:a16="http://schemas.microsoft.com/office/drawing/2014/main" val="3427559204"/>
                  </a:ext>
                </a:extLst>
              </a:tr>
            </a:tbl>
          </a:graphicData>
        </a:graphic>
      </p:graphicFrame>
    </p:spTree>
    <p:extLst>
      <p:ext uri="{BB962C8B-B14F-4D97-AF65-F5344CB8AC3E}">
        <p14:creationId xmlns:p14="http://schemas.microsoft.com/office/powerpoint/2010/main" val="206095825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267E-87CF-442D-BCC7-4BA8F9DC3888}"/>
              </a:ext>
            </a:extLst>
          </p:cNvPr>
          <p:cNvSpPr>
            <a:spLocks noGrp="1"/>
          </p:cNvSpPr>
          <p:nvPr>
            <p:ph type="title"/>
          </p:nvPr>
        </p:nvSpPr>
        <p:spPr>
          <a:xfrm>
            <a:off x="1" y="-1"/>
            <a:ext cx="12192000" cy="1144800"/>
          </a:xfrm>
          <a:solidFill>
            <a:schemeClr val="accent2"/>
          </a:solidFill>
        </p:spPr>
        <p:txBody>
          <a:bodyPr>
            <a:noAutofit/>
          </a:bodyPr>
          <a:lstStyle/>
          <a:p>
            <a:r>
              <a:rPr lang="en-GB" sz="3600" b="1" dirty="0">
                <a:solidFill>
                  <a:schemeClr val="bg1"/>
                </a:solidFill>
              </a:rPr>
              <a:t>Revenue Business Cases with Joint Committee Approval </a:t>
            </a:r>
          </a:p>
        </p:txBody>
      </p:sp>
      <p:graphicFrame>
        <p:nvGraphicFramePr>
          <p:cNvPr id="5" name="Table 4">
            <a:extLst>
              <a:ext uri="{FF2B5EF4-FFF2-40B4-BE49-F238E27FC236}">
                <a16:creationId xmlns:a16="http://schemas.microsoft.com/office/drawing/2014/main" id="{77FFB069-CB67-416D-A2E7-7AF767F884BE}"/>
              </a:ext>
            </a:extLst>
          </p:cNvPr>
          <p:cNvGraphicFramePr>
            <a:graphicFrameLocks noGrp="1"/>
          </p:cNvGraphicFramePr>
          <p:nvPr/>
        </p:nvGraphicFramePr>
        <p:xfrm>
          <a:off x="2" y="1144799"/>
          <a:ext cx="12192000" cy="2627673"/>
        </p:xfrm>
        <a:graphic>
          <a:graphicData uri="http://schemas.openxmlformats.org/drawingml/2006/table">
            <a:tbl>
              <a:tblPr firstRow="1" bandRow="1">
                <a:tableStyleId>{5C22544A-7EE6-4342-B048-85BDC9FD1C3A}</a:tableStyleId>
              </a:tblPr>
              <a:tblGrid>
                <a:gridCol w="7048270">
                  <a:extLst>
                    <a:ext uri="{9D8B030D-6E8A-4147-A177-3AD203B41FA5}">
                      <a16:colId xmlns:a16="http://schemas.microsoft.com/office/drawing/2014/main" val="4190530201"/>
                    </a:ext>
                  </a:extLst>
                </a:gridCol>
                <a:gridCol w="2571865">
                  <a:extLst>
                    <a:ext uri="{9D8B030D-6E8A-4147-A177-3AD203B41FA5}">
                      <a16:colId xmlns:a16="http://schemas.microsoft.com/office/drawing/2014/main" val="2221330097"/>
                    </a:ext>
                  </a:extLst>
                </a:gridCol>
                <a:gridCol w="2571865">
                  <a:extLst>
                    <a:ext uri="{9D8B030D-6E8A-4147-A177-3AD203B41FA5}">
                      <a16:colId xmlns:a16="http://schemas.microsoft.com/office/drawing/2014/main" val="3805196238"/>
                    </a:ext>
                  </a:extLst>
                </a:gridCol>
              </a:tblGrid>
              <a:tr h="638475">
                <a:tc>
                  <a:txBody>
                    <a:bodyPr/>
                    <a:lstStyle/>
                    <a:p>
                      <a:pPr algn="l">
                        <a:lnSpc>
                          <a:spcPct val="100000"/>
                        </a:lnSpc>
                      </a:pPr>
                      <a:r>
                        <a:rPr lang="en-GB" sz="1400" b="1" dirty="0">
                          <a:solidFill>
                            <a:schemeClr val="bg1"/>
                          </a:solidFill>
                        </a:rPr>
                        <a:t>Programme / Fund / Project Reference and Name </a:t>
                      </a:r>
                      <a:endParaRPr lang="en-GB" sz="1400" b="1" baseline="0" dirty="0">
                        <a:solidFill>
                          <a:schemeClr val="bg1"/>
                        </a:solidFill>
                      </a:endParaRPr>
                    </a:p>
                  </a:txBody>
                  <a:tcPr marL="76577" marR="76577" marT="38289" marB="38289" anchor="ctr">
                    <a:solidFill>
                      <a:srgbClr val="53548A"/>
                    </a:solidFill>
                  </a:tcPr>
                </a:tc>
                <a:tc>
                  <a:txBody>
                    <a:bodyPr/>
                    <a:lstStyle/>
                    <a:p>
                      <a:pPr algn="ctr">
                        <a:lnSpc>
                          <a:spcPct val="100000"/>
                        </a:lnSpc>
                      </a:pPr>
                      <a:r>
                        <a:rPr lang="en-US" sz="1400" b="1" dirty="0">
                          <a:solidFill>
                            <a:schemeClr val="bg1"/>
                          </a:solidFill>
                        </a:rPr>
                        <a:t> Approved by Govts</a:t>
                      </a:r>
                      <a:endParaRPr lang="en-GB" sz="1400" b="1" dirty="0">
                        <a:solidFill>
                          <a:schemeClr val="bg1"/>
                        </a:solidFill>
                      </a:endParaRPr>
                    </a:p>
                  </a:txBody>
                  <a:tcPr marL="76577" marR="76577" marT="38289" marB="38289" anchor="ctr"/>
                </a:tc>
                <a:tc>
                  <a:txBody>
                    <a:bodyPr/>
                    <a:lstStyle/>
                    <a:p>
                      <a:pPr algn="ctr">
                        <a:lnSpc>
                          <a:spcPct val="100000"/>
                        </a:lnSpc>
                      </a:pPr>
                      <a:r>
                        <a:rPr lang="en-GB" sz="1400" b="1" dirty="0">
                          <a:solidFill>
                            <a:schemeClr val="bg1"/>
                          </a:solidFill>
                        </a:rPr>
                        <a:t>Approval by Joint Committee</a:t>
                      </a:r>
                    </a:p>
                  </a:txBody>
                  <a:tcPr marL="76577" marR="76577" marT="38289" marB="38289" anchor="ctr"/>
                </a:tc>
                <a:extLst>
                  <a:ext uri="{0D108BD9-81ED-4DB2-BD59-A6C34878D82A}">
                    <a16:rowId xmlns:a16="http://schemas.microsoft.com/office/drawing/2014/main" val="2773247665"/>
                  </a:ext>
                </a:extLst>
              </a:tr>
              <a:tr h="308990">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TCD002 Dundee Airport Investment (Revenue) </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400" b="0" i="0" u="none" strike="noStrike" dirty="0">
                        <a:solidFill>
                          <a:srgbClr val="000000"/>
                        </a:solidFill>
                        <a:effectLst/>
                        <a:latin typeface="Calibri" panose="020F0502020204030204" pitchFamily="34" charset="0"/>
                      </a:endParaRP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12/11/2020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92164133"/>
                  </a:ext>
                </a:extLst>
              </a:tr>
              <a:tr h="382921">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TCD024 Regional Skills &amp; Employability Development </a:t>
                      </a:r>
                      <a:r>
                        <a:rPr lang="en-GB" sz="1400" b="1" i="0" u="none" strike="noStrike" dirty="0">
                          <a:solidFill>
                            <a:srgbClr val="000000"/>
                          </a:solidFill>
                          <a:effectLst/>
                          <a:latin typeface="Calibri" panose="020F0502020204030204" pitchFamily="34" charset="0"/>
                        </a:rPr>
                        <a:t>Programme</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400" b="1"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26/01/2022</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11/03/2022</a:t>
                      </a:r>
                    </a:p>
                  </a:txBody>
                  <a:tcPr marL="68580" marR="68580" marT="34290" marB="34290" anchor="ctr"/>
                </a:tc>
                <a:extLst>
                  <a:ext uri="{0D108BD9-81ED-4DB2-BD59-A6C34878D82A}">
                    <a16:rowId xmlns:a16="http://schemas.microsoft.com/office/drawing/2014/main" val="2688848785"/>
                  </a:ext>
                </a:extLst>
              </a:tr>
              <a:tr h="382921">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TCD024(a) Skills Programme Manager Post</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US" sz="1400" b="0" i="0" u="none" strike="noStrike" dirty="0">
                          <a:solidFill>
                            <a:srgbClr val="000000"/>
                          </a:solidFill>
                          <a:effectLst/>
                          <a:latin typeface="Calibri" panose="020F0502020204030204" pitchFamily="34" charset="0"/>
                        </a:rPr>
                        <a:t>26/01/2022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11/03/2022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extLst>
                  <a:ext uri="{0D108BD9-81ED-4DB2-BD59-A6C34878D82A}">
                    <a16:rowId xmlns:a16="http://schemas.microsoft.com/office/drawing/2014/main" val="1198460498"/>
                  </a:ext>
                </a:extLst>
              </a:tr>
              <a:tr h="30089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TCD025 Tay Cities Engineering Partnership</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15/02/2022</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11/03/2022</a:t>
                      </a:r>
                    </a:p>
                  </a:txBody>
                  <a:tcPr marL="68580" marR="68580" marT="34290" marB="34290" anchor="ctr"/>
                </a:tc>
                <a:extLst>
                  <a:ext uri="{0D108BD9-81ED-4DB2-BD59-A6C34878D82A}">
                    <a16:rowId xmlns:a16="http://schemas.microsoft.com/office/drawing/2014/main" val="4102356150"/>
                  </a:ext>
                </a:extLst>
              </a:tr>
            </a:tbl>
          </a:graphicData>
        </a:graphic>
      </p:graphicFrame>
    </p:spTree>
    <p:extLst>
      <p:ext uri="{BB962C8B-B14F-4D97-AF65-F5344CB8AC3E}">
        <p14:creationId xmlns:p14="http://schemas.microsoft.com/office/powerpoint/2010/main" val="250267460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267E-87CF-442D-BCC7-4BA8F9DC3888}"/>
              </a:ext>
            </a:extLst>
          </p:cNvPr>
          <p:cNvSpPr>
            <a:spLocks noGrp="1"/>
          </p:cNvSpPr>
          <p:nvPr>
            <p:ph type="title"/>
          </p:nvPr>
        </p:nvSpPr>
        <p:spPr>
          <a:xfrm>
            <a:off x="1" y="-1"/>
            <a:ext cx="12192000" cy="1144800"/>
          </a:xfrm>
          <a:solidFill>
            <a:schemeClr val="accent2"/>
          </a:solidFill>
        </p:spPr>
        <p:txBody>
          <a:bodyPr>
            <a:noAutofit/>
          </a:bodyPr>
          <a:lstStyle/>
          <a:p>
            <a:r>
              <a:rPr lang="en-GB" sz="3600" b="1" dirty="0">
                <a:solidFill>
                  <a:schemeClr val="bg1"/>
                </a:solidFill>
              </a:rPr>
              <a:t>Business Cases with Government Approval </a:t>
            </a:r>
          </a:p>
        </p:txBody>
      </p:sp>
      <p:graphicFrame>
        <p:nvGraphicFramePr>
          <p:cNvPr id="5" name="Table 4">
            <a:extLst>
              <a:ext uri="{FF2B5EF4-FFF2-40B4-BE49-F238E27FC236}">
                <a16:creationId xmlns:a16="http://schemas.microsoft.com/office/drawing/2014/main" id="{77FFB069-CB67-416D-A2E7-7AF767F884BE}"/>
              </a:ext>
            </a:extLst>
          </p:cNvPr>
          <p:cNvGraphicFramePr>
            <a:graphicFrameLocks noGrp="1"/>
          </p:cNvGraphicFramePr>
          <p:nvPr>
            <p:extLst>
              <p:ext uri="{D42A27DB-BD31-4B8C-83A1-F6EECF244321}">
                <p14:modId xmlns:p14="http://schemas.microsoft.com/office/powerpoint/2010/main" val="225176697"/>
              </p:ext>
            </p:extLst>
          </p:nvPr>
        </p:nvGraphicFramePr>
        <p:xfrm>
          <a:off x="691660" y="2955267"/>
          <a:ext cx="10808680" cy="1221981"/>
        </p:xfrm>
        <a:graphic>
          <a:graphicData uri="http://schemas.openxmlformats.org/drawingml/2006/table">
            <a:tbl>
              <a:tblPr firstRow="1" bandRow="1">
                <a:tableStyleId>{5C22544A-7EE6-4342-B048-85BDC9FD1C3A}</a:tableStyleId>
              </a:tblPr>
              <a:tblGrid>
                <a:gridCol w="5160064">
                  <a:extLst>
                    <a:ext uri="{9D8B030D-6E8A-4147-A177-3AD203B41FA5}">
                      <a16:colId xmlns:a16="http://schemas.microsoft.com/office/drawing/2014/main" val="4190530201"/>
                    </a:ext>
                  </a:extLst>
                </a:gridCol>
                <a:gridCol w="1882872">
                  <a:extLst>
                    <a:ext uri="{9D8B030D-6E8A-4147-A177-3AD203B41FA5}">
                      <a16:colId xmlns:a16="http://schemas.microsoft.com/office/drawing/2014/main" val="2221330097"/>
                    </a:ext>
                  </a:extLst>
                </a:gridCol>
                <a:gridCol w="1882872">
                  <a:extLst>
                    <a:ext uri="{9D8B030D-6E8A-4147-A177-3AD203B41FA5}">
                      <a16:colId xmlns:a16="http://schemas.microsoft.com/office/drawing/2014/main" val="3805196238"/>
                    </a:ext>
                  </a:extLst>
                </a:gridCol>
                <a:gridCol w="1882872">
                  <a:extLst>
                    <a:ext uri="{9D8B030D-6E8A-4147-A177-3AD203B41FA5}">
                      <a16:colId xmlns:a16="http://schemas.microsoft.com/office/drawing/2014/main" val="2286155777"/>
                    </a:ext>
                  </a:extLst>
                </a:gridCol>
              </a:tblGrid>
              <a:tr h="650760">
                <a:tc>
                  <a:txBody>
                    <a:bodyPr/>
                    <a:lstStyle/>
                    <a:p>
                      <a:pPr algn="l">
                        <a:lnSpc>
                          <a:spcPct val="100000"/>
                        </a:lnSpc>
                      </a:pPr>
                      <a:r>
                        <a:rPr lang="en-GB" sz="1400" b="1" dirty="0">
                          <a:solidFill>
                            <a:schemeClr val="bg1"/>
                          </a:solidFill>
                        </a:rPr>
                        <a:t>Programme / Fund / Project Reference and Name </a:t>
                      </a:r>
                      <a:endParaRPr lang="en-GB" sz="1400" b="1" baseline="0" dirty="0">
                        <a:solidFill>
                          <a:schemeClr val="bg1"/>
                        </a:solidFill>
                      </a:endParaRPr>
                    </a:p>
                  </a:txBody>
                  <a:tcPr marL="76577" marR="76577" marT="38289" marB="38289" anchor="ctr">
                    <a:solidFill>
                      <a:srgbClr val="53548A"/>
                    </a:solidFill>
                  </a:tcPr>
                </a:tc>
                <a:tc>
                  <a:txBody>
                    <a:bodyPr/>
                    <a:lstStyle/>
                    <a:p>
                      <a:pPr algn="l">
                        <a:lnSpc>
                          <a:spcPct val="100000"/>
                        </a:lnSpc>
                      </a:pPr>
                      <a:r>
                        <a:rPr lang="en-US" sz="1400" b="1" dirty="0">
                          <a:solidFill>
                            <a:schemeClr val="bg1"/>
                          </a:solidFill>
                        </a:rPr>
                        <a:t>Approved by Thematic Board</a:t>
                      </a:r>
                      <a:endParaRPr lang="en-GB" sz="1400" b="1" dirty="0">
                        <a:solidFill>
                          <a:schemeClr val="bg1"/>
                        </a:solidFill>
                      </a:endParaRPr>
                    </a:p>
                  </a:txBody>
                  <a:tcPr marL="76577" marR="76577" marT="38289" marB="38289" anchor="ctr"/>
                </a:tc>
                <a:tc>
                  <a:txBody>
                    <a:bodyPr/>
                    <a:lstStyle/>
                    <a:p>
                      <a:pPr algn="l">
                        <a:lnSpc>
                          <a:spcPct val="100000"/>
                        </a:lnSpc>
                      </a:pPr>
                      <a:r>
                        <a:rPr lang="en-GB" sz="1400" b="1" dirty="0">
                          <a:solidFill>
                            <a:schemeClr val="bg1"/>
                          </a:solidFill>
                        </a:rPr>
                        <a:t>Approval by Governments</a:t>
                      </a:r>
                    </a:p>
                  </a:txBody>
                  <a:tcPr marL="76577" marR="76577" marT="38289" marB="38289" anchor="ctr"/>
                </a:tc>
                <a:tc>
                  <a:txBody>
                    <a:bodyPr/>
                    <a:lstStyle/>
                    <a:p>
                      <a:pPr algn="l">
                        <a:lnSpc>
                          <a:spcPct val="100000"/>
                        </a:lnSpc>
                      </a:pPr>
                      <a:r>
                        <a:rPr lang="en-US" sz="1400" b="1" dirty="0">
                          <a:solidFill>
                            <a:schemeClr val="bg1"/>
                          </a:solidFill>
                        </a:rPr>
                        <a:t>Approval by Management Group</a:t>
                      </a:r>
                      <a:endParaRPr lang="en-GB" sz="1400" b="1" dirty="0">
                        <a:solidFill>
                          <a:schemeClr val="bg1"/>
                        </a:solidFill>
                      </a:endParaRPr>
                    </a:p>
                  </a:txBody>
                  <a:tcPr marL="76577" marR="76577" marT="38289" marB="38289" anchor="ctr"/>
                </a:tc>
                <a:extLst>
                  <a:ext uri="{0D108BD9-81ED-4DB2-BD59-A6C34878D82A}">
                    <a16:rowId xmlns:a16="http://schemas.microsoft.com/office/drawing/2014/main" val="2773247665"/>
                  </a:ext>
                </a:extLst>
              </a:tr>
              <a:tr h="571221">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TCD027 Aero Space Kinross</a:t>
                      </a:r>
                    </a:p>
                  </a:txBody>
                  <a:tcPr marL="76577" marR="76577" marT="38289" marB="38289" anchor="ctr"/>
                </a:tc>
                <a:tc>
                  <a:txBody>
                    <a:bodyPr/>
                    <a:lstStyle/>
                    <a:p>
                      <a:pPr algn="l" fontAlgn="ctr">
                        <a:lnSpc>
                          <a:spcPct val="100000"/>
                        </a:lnSpc>
                      </a:pPr>
                      <a:r>
                        <a:rPr lang="en-US" sz="1400" b="0" i="0" u="none" strike="noStrike" dirty="0">
                          <a:solidFill>
                            <a:srgbClr val="000000"/>
                          </a:solidFill>
                          <a:effectLst/>
                          <a:latin typeface="Calibri" panose="020F0502020204030204" pitchFamily="34" charset="0"/>
                        </a:rPr>
                        <a:t>11/07/2022</a:t>
                      </a:r>
                    </a:p>
                  </a:txBody>
                  <a:tcPr marL="76577" marR="76577" marT="38289" marB="38289" anchor="ctr"/>
                </a:tc>
                <a:tc>
                  <a:txBody>
                    <a:bodyPr/>
                    <a:lstStyle/>
                    <a:p>
                      <a:pPr algn="l" fontAlgn="ctr">
                        <a:lnSpc>
                          <a:spcPct val="100000"/>
                        </a:lnSpc>
                      </a:pPr>
                      <a:r>
                        <a:rPr lang="en-US" sz="1400" b="0" i="0" u="none" strike="noStrike" dirty="0">
                          <a:solidFill>
                            <a:srgbClr val="000000"/>
                          </a:solidFill>
                          <a:effectLst/>
                          <a:latin typeface="Calibri" panose="020F0502020204030204" pitchFamily="34" charset="0"/>
                        </a:rPr>
                        <a:t>08/08/2022</a:t>
                      </a:r>
                      <a:endParaRPr lang="en-GB" sz="1400" b="0" i="0" u="none" strike="noStrike" dirty="0">
                        <a:solidFill>
                          <a:srgbClr val="000000"/>
                        </a:solidFill>
                        <a:effectLst/>
                        <a:latin typeface="Calibri" panose="020F0502020204030204" pitchFamily="34" charset="0"/>
                      </a:endParaRPr>
                    </a:p>
                  </a:txBody>
                  <a:tcPr marL="76577" marR="76577" marT="38289" marB="38289" anchor="ctr"/>
                </a:tc>
                <a:tc>
                  <a:txBody>
                    <a:bodyPr/>
                    <a:lstStyle/>
                    <a:p>
                      <a:pPr algn="l" fontAlgn="ctr">
                        <a:lnSpc>
                          <a:spcPct val="100000"/>
                        </a:lnSpc>
                      </a:pPr>
                      <a:r>
                        <a:rPr lang="en-US" sz="1400" b="0" i="0" u="none" strike="noStrike" dirty="0">
                          <a:solidFill>
                            <a:srgbClr val="000000"/>
                          </a:solidFill>
                          <a:effectLst/>
                          <a:latin typeface="Calibri" panose="020F0502020204030204" pitchFamily="34" charset="0"/>
                        </a:rPr>
                        <a:t>25/08/2022</a:t>
                      </a:r>
                      <a:endParaRPr lang="en-GB" sz="1400" b="0" i="0" u="none" strike="noStrike" dirty="0">
                        <a:solidFill>
                          <a:srgbClr val="000000"/>
                        </a:solidFill>
                        <a:effectLst/>
                        <a:latin typeface="Calibri" panose="020F0502020204030204" pitchFamily="34" charset="0"/>
                      </a:endParaRPr>
                    </a:p>
                  </a:txBody>
                  <a:tcPr marL="76577" marR="76577" marT="38289" marB="38289" anchor="ctr"/>
                </a:tc>
                <a:extLst>
                  <a:ext uri="{0D108BD9-81ED-4DB2-BD59-A6C34878D82A}">
                    <a16:rowId xmlns:a16="http://schemas.microsoft.com/office/drawing/2014/main" val="92164133"/>
                  </a:ext>
                </a:extLst>
              </a:tr>
            </a:tbl>
          </a:graphicData>
        </a:graphic>
      </p:graphicFrame>
      <p:sp>
        <p:nvSpPr>
          <p:cNvPr id="3" name="Rectangle 2">
            <a:extLst>
              <a:ext uri="{FF2B5EF4-FFF2-40B4-BE49-F238E27FC236}">
                <a16:creationId xmlns:a16="http://schemas.microsoft.com/office/drawing/2014/main" id="{14436B58-B108-4B60-AB9C-1396C8F02DD7}"/>
              </a:ext>
            </a:extLst>
          </p:cNvPr>
          <p:cNvSpPr/>
          <p:nvPr/>
        </p:nvSpPr>
        <p:spPr>
          <a:xfrm>
            <a:off x="691660" y="1480424"/>
            <a:ext cx="11002500" cy="1200329"/>
          </a:xfrm>
          <a:prstGeom prst="rect">
            <a:avLst/>
          </a:prstGeom>
        </p:spPr>
        <p:txBody>
          <a:bodyPr wrap="square">
            <a:spAutoFit/>
          </a:bodyPr>
          <a:lstStyle/>
          <a:p>
            <a:pPr marL="285750" indent="-285750">
              <a:buFont typeface="Wingdings" panose="05000000000000000000" pitchFamily="2" charset="2"/>
              <a:buChar char="§"/>
            </a:pPr>
            <a:r>
              <a:rPr lang="en-US" dirty="0"/>
              <a:t>There is a commitment in the Deal Document to inform the Joint Committee when the Management Group and Governments approve an Outline Business Case (OBC)</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For the period of July to September 2022, 1 business case has been approved</a:t>
            </a:r>
          </a:p>
        </p:txBody>
      </p:sp>
    </p:spTree>
    <p:extLst>
      <p:ext uri="{BB962C8B-B14F-4D97-AF65-F5344CB8AC3E}">
        <p14:creationId xmlns:p14="http://schemas.microsoft.com/office/powerpoint/2010/main" val="260439209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F4CEB07-8998-4E1B-A33D-63BC0CC34F1A}"/>
              </a:ext>
            </a:extLst>
          </p:cNvPr>
          <p:cNvSpPr txBox="1">
            <a:spLocks/>
          </p:cNvSpPr>
          <p:nvPr/>
        </p:nvSpPr>
        <p:spPr>
          <a:xfrm>
            <a:off x="1" y="1"/>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Year 3 Business Case Timetable - Capital</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ext uri="{D42A27DB-BD31-4B8C-83A1-F6EECF244321}">
                <p14:modId xmlns:p14="http://schemas.microsoft.com/office/powerpoint/2010/main" val="3014662657"/>
              </p:ext>
            </p:extLst>
          </p:nvPr>
        </p:nvGraphicFramePr>
        <p:xfrm>
          <a:off x="0" y="1144801"/>
          <a:ext cx="12192001" cy="5713194"/>
        </p:xfrm>
        <a:graphic>
          <a:graphicData uri="http://schemas.openxmlformats.org/drawingml/2006/table">
            <a:tbl>
              <a:tblPr firstRow="1" bandRow="1">
                <a:tableStyleId>{5C22544A-7EE6-4342-B048-85BDC9FD1C3A}</a:tableStyleId>
              </a:tblPr>
              <a:tblGrid>
                <a:gridCol w="3710808">
                  <a:extLst>
                    <a:ext uri="{9D8B030D-6E8A-4147-A177-3AD203B41FA5}">
                      <a16:colId xmlns:a16="http://schemas.microsoft.com/office/drawing/2014/main" val="20000"/>
                    </a:ext>
                  </a:extLst>
                </a:gridCol>
                <a:gridCol w="1211599">
                  <a:extLst>
                    <a:ext uri="{9D8B030D-6E8A-4147-A177-3AD203B41FA5}">
                      <a16:colId xmlns:a16="http://schemas.microsoft.com/office/drawing/2014/main" val="753924794"/>
                    </a:ext>
                  </a:extLst>
                </a:gridCol>
                <a:gridCol w="1211599">
                  <a:extLst>
                    <a:ext uri="{9D8B030D-6E8A-4147-A177-3AD203B41FA5}">
                      <a16:colId xmlns:a16="http://schemas.microsoft.com/office/drawing/2014/main" val="2665030924"/>
                    </a:ext>
                  </a:extLst>
                </a:gridCol>
                <a:gridCol w="1211599">
                  <a:extLst>
                    <a:ext uri="{9D8B030D-6E8A-4147-A177-3AD203B41FA5}">
                      <a16:colId xmlns:a16="http://schemas.microsoft.com/office/drawing/2014/main" val="1239683028"/>
                    </a:ext>
                  </a:extLst>
                </a:gridCol>
                <a:gridCol w="1211599">
                  <a:extLst>
                    <a:ext uri="{9D8B030D-6E8A-4147-A177-3AD203B41FA5}">
                      <a16:colId xmlns:a16="http://schemas.microsoft.com/office/drawing/2014/main" val="572487296"/>
                    </a:ext>
                  </a:extLst>
                </a:gridCol>
                <a:gridCol w="1211599">
                  <a:extLst>
                    <a:ext uri="{9D8B030D-6E8A-4147-A177-3AD203B41FA5}">
                      <a16:colId xmlns:a16="http://schemas.microsoft.com/office/drawing/2014/main" val="3179529198"/>
                    </a:ext>
                  </a:extLst>
                </a:gridCol>
                <a:gridCol w="1211599">
                  <a:extLst>
                    <a:ext uri="{9D8B030D-6E8A-4147-A177-3AD203B41FA5}">
                      <a16:colId xmlns:a16="http://schemas.microsoft.com/office/drawing/2014/main" val="328318813"/>
                    </a:ext>
                  </a:extLst>
                </a:gridCol>
                <a:gridCol w="1211599">
                  <a:extLst>
                    <a:ext uri="{9D8B030D-6E8A-4147-A177-3AD203B41FA5}">
                      <a16:colId xmlns:a16="http://schemas.microsoft.com/office/drawing/2014/main" val="3914008648"/>
                    </a:ext>
                  </a:extLst>
                </a:gridCol>
              </a:tblGrid>
              <a:tr h="858456">
                <a:tc>
                  <a:txBody>
                    <a:bodyPr/>
                    <a:lstStyle/>
                    <a:p>
                      <a:r>
                        <a:rPr lang="en-GB" sz="1300" dirty="0"/>
                        <a:t>Programme / Fund / Project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Sep 2022</a:t>
                      </a:r>
                    </a:p>
                    <a:p>
                      <a:pPr algn="ctr"/>
                      <a:r>
                        <a:rPr lang="en-GB" sz="1300" dirty="0"/>
                        <a:t>Joint  Committee </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Oct 2022</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Nov 2022</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Dec 2022</a:t>
                      </a:r>
                    </a:p>
                    <a:p>
                      <a:pPr algn="ctr"/>
                      <a:r>
                        <a:rPr lang="en-GB" sz="1300" dirty="0"/>
                        <a:t>Joint Committee </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Jan 2023</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Feb 2023</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Mar 2023</a:t>
                      </a:r>
                    </a:p>
                    <a:p>
                      <a:pPr algn="ctr"/>
                      <a:r>
                        <a:rPr lang="en-US" sz="1300" dirty="0"/>
                        <a:t>Joint Committee</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87634">
                <a:tc>
                  <a:txBody>
                    <a:bodyPr/>
                    <a:lstStyle/>
                    <a:p>
                      <a:pPr lvl="0" algn="l" fontAlgn="b"/>
                      <a:r>
                        <a:rPr lang="en-GB" sz="1300" b="1" i="0" u="none" strike="noStrike" dirty="0">
                          <a:solidFill>
                            <a:srgbClr val="000000"/>
                          </a:solidFill>
                          <a:effectLst/>
                          <a:latin typeface="Calibri" panose="020F0502020204030204" pitchFamily="34" charset="0"/>
                        </a:rPr>
                        <a:t>Centre for Agricultural Sustainable Innovation (CASI) Programme </a:t>
                      </a:r>
                      <a:r>
                        <a:rPr lang="en-GB" sz="1300" b="0" i="0" u="none" strike="noStrike" dirty="0">
                          <a:solidFill>
                            <a:srgbClr val="000000"/>
                          </a:solidFill>
                          <a:effectLst/>
                          <a:latin typeface="Calibri" panose="020F0502020204030204" pitchFamily="34" charset="0"/>
                        </a:rPr>
                        <a:t>(Angus Fund)</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mn-lt"/>
                          <a:ea typeface="+mn-ea"/>
                          <a:cs typeface="+mn-cs"/>
                        </a:rPr>
                        <a:t>Programme OBC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dirty="0">
                          <a:solidFill>
                            <a:schemeClr val="bg1"/>
                          </a:solidFill>
                        </a:rPr>
                        <a:t>Programme OBC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26826994"/>
                  </a:ext>
                </a:extLst>
              </a:tr>
              <a:tr h="515306">
                <a:tc>
                  <a:txBody>
                    <a:bodyPr/>
                    <a:lstStyle/>
                    <a:p>
                      <a:pPr lvl="0" algn="l" fontAlgn="b"/>
                      <a:r>
                        <a:rPr lang="en-GB" sz="1300" b="0" i="0" u="none" strike="noStrike" dirty="0">
                          <a:solidFill>
                            <a:srgbClr val="000000"/>
                          </a:solidFill>
                          <a:effectLst/>
                          <a:latin typeface="Calibri" panose="020F0502020204030204" pitchFamily="34" charset="0"/>
                        </a:rPr>
                        <a:t>CASI Programme </a:t>
                      </a:r>
                      <a:r>
                        <a:rPr lang="en-US" sz="1300" b="1" i="0" u="none" strike="noStrike" dirty="0">
                          <a:solidFill>
                            <a:srgbClr val="000000"/>
                          </a:solidFill>
                          <a:effectLst/>
                          <a:latin typeface="Calibri" panose="020F0502020204030204" pitchFamily="34" charset="0"/>
                        </a:rPr>
                        <a:t>CASI HQ Project </a:t>
                      </a:r>
                      <a:r>
                        <a:rPr lang="en-US" sz="1300" b="0" i="0" u="none" strike="noStrike" dirty="0">
                          <a:solidFill>
                            <a:srgbClr val="000000"/>
                          </a:solidFill>
                          <a:effectLst/>
                          <a:latin typeface="Calibri" panose="020F0502020204030204" pitchFamily="34" charset="0"/>
                        </a:rPr>
                        <a:t>(Angus Fund)</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mn-lt"/>
                          <a:ea typeface="+mn-ea"/>
                          <a:cs typeface="+mn-cs"/>
                        </a:rPr>
                        <a:t>BJC to MG</a:t>
                      </a:r>
                      <a:endParaRPr kumimoji="0" lang="en-GB" sz="13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rPr>
                        <a:t>BJC to JC</a:t>
                      </a: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004963090"/>
                  </a:ext>
                </a:extLst>
              </a:tr>
              <a:tr h="587634">
                <a:tc>
                  <a:txBody>
                    <a:bodyPr/>
                    <a:lstStyle/>
                    <a:p>
                      <a:pPr lvl="0" algn="l" fontAlgn="b"/>
                      <a:r>
                        <a:rPr lang="en-GB" sz="1300" b="0" i="0" u="none" strike="noStrike" dirty="0">
                          <a:solidFill>
                            <a:srgbClr val="000000"/>
                          </a:solidFill>
                          <a:effectLst/>
                          <a:latin typeface="Calibri" panose="020F0502020204030204" pitchFamily="34" charset="0"/>
                        </a:rPr>
                        <a:t>CASI Programme</a:t>
                      </a:r>
                      <a:r>
                        <a:rPr lang="en-GB" sz="1300" b="1" i="0" u="none" strike="noStrike" dirty="0">
                          <a:solidFill>
                            <a:srgbClr val="000000"/>
                          </a:solidFill>
                          <a:effectLst/>
                          <a:latin typeface="Calibri" panose="020F0502020204030204" pitchFamily="34" charset="0"/>
                        </a:rPr>
                        <a:t> Crop Quality Centre Project </a:t>
                      </a:r>
                      <a:r>
                        <a:rPr lang="en-GB" sz="1300" b="0" i="0" u="none" strike="noStrike" dirty="0">
                          <a:solidFill>
                            <a:srgbClr val="000000"/>
                          </a:solidFill>
                          <a:effectLst/>
                          <a:latin typeface="Calibri" panose="020F0502020204030204" pitchFamily="34" charset="0"/>
                        </a:rPr>
                        <a:t>(Angus Fund)</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dirty="0">
                        <a:ln>
                          <a:noFill/>
                        </a:ln>
                        <a:solidFill>
                          <a:prstClr val="black"/>
                        </a:solidFill>
                        <a:effectLst/>
                        <a:highlight>
                          <a:srgbClr val="FFFF00"/>
                        </a:highligh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highlight>
                          <a:srgbClr val="FFFF00"/>
                        </a:highlight>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mn-lt"/>
                          <a:ea typeface="+mn-ea"/>
                          <a:cs typeface="+mn-cs"/>
                        </a:rPr>
                        <a:t>OBC to MG</a:t>
                      </a:r>
                      <a:endParaRPr lang="en-GB" sz="130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FBC to MG</a:t>
                      </a:r>
                      <a:endParaRPr lang="en-GB" sz="130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rPr>
                        <a:t>FBC to JC</a:t>
                      </a: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230583122"/>
                  </a:ext>
                </a:extLst>
              </a:tr>
              <a:tr h="515306">
                <a:tc>
                  <a:txBody>
                    <a:bodyPr/>
                    <a:lstStyle/>
                    <a:p>
                      <a:pPr lvl="0" algn="l" fontAlgn="b"/>
                      <a:r>
                        <a:rPr lang="en-GB" sz="1300" b="1" i="0" u="none" strike="noStrike" dirty="0">
                          <a:solidFill>
                            <a:srgbClr val="000000"/>
                          </a:solidFill>
                          <a:effectLst/>
                          <a:latin typeface="Calibri" panose="020F0502020204030204" pitchFamily="34" charset="0"/>
                        </a:rPr>
                        <a:t>Mercury Drone Port Project </a:t>
                      </a:r>
                      <a:r>
                        <a:rPr lang="en-GB" sz="1300" b="0" i="0" u="none" strike="noStrike" dirty="0">
                          <a:solidFill>
                            <a:srgbClr val="000000"/>
                          </a:solidFill>
                          <a:effectLst/>
                          <a:latin typeface="Calibri" panose="020F0502020204030204" pitchFamily="34" charset="0"/>
                        </a:rPr>
                        <a:t>(Angus Fund)</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3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mn-lt"/>
                          <a:ea typeface="+mn-ea"/>
                          <a:cs typeface="+mn-cs"/>
                        </a:rPr>
                        <a:t>BJC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dirty="0">
                          <a:solidFill>
                            <a:schemeClr val="bg1"/>
                          </a:solidFill>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524742096"/>
                  </a:ext>
                </a:extLst>
              </a:tr>
              <a:tr h="515306">
                <a:tc>
                  <a:txBody>
                    <a:bodyPr/>
                    <a:lstStyle/>
                    <a:p>
                      <a:pPr lvl="0" algn="l" fontAlgn="b"/>
                      <a:r>
                        <a:rPr lang="en-GB" sz="1300" b="1" i="0" u="none" strike="noStrike" dirty="0">
                          <a:solidFill>
                            <a:srgbClr val="000000"/>
                          </a:solidFill>
                          <a:effectLst/>
                          <a:latin typeface="Calibri" panose="020F0502020204030204" pitchFamily="34" charset="0"/>
                        </a:rPr>
                        <a:t>Angus Rural Mobility Hub Project </a:t>
                      </a:r>
                      <a:r>
                        <a:rPr lang="en-GB" sz="1300" b="0" i="0" u="none" strike="noStrike" dirty="0">
                          <a:solidFill>
                            <a:srgbClr val="000000"/>
                          </a:solidFill>
                          <a:effectLst/>
                          <a:latin typeface="Calibri" panose="020F0502020204030204" pitchFamily="34" charset="0"/>
                        </a:rPr>
                        <a:t>(Angus Fund)</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300" dirty="0">
                          <a:solidFill>
                            <a:schemeClr val="tx1"/>
                          </a:solidFill>
                        </a:rPr>
                        <a:t>OBC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endParaRPr lang="en-GB"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dirty="0">
                          <a:solidFill>
                            <a:schemeClr val="tx1"/>
                          </a:solidFill>
                        </a:rPr>
                        <a:t>FBC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dirty="0">
                          <a:solidFill>
                            <a:schemeClr val="bg1"/>
                          </a:solidFill>
                        </a:rPr>
                        <a:t>FBC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007011779"/>
                  </a:ext>
                </a:extLst>
              </a:tr>
              <a:tr h="587634">
                <a:tc>
                  <a:txBody>
                    <a:bodyPr/>
                    <a:lstStyle/>
                    <a:p>
                      <a:pPr lvl="0" algn="l" fontAlgn="b"/>
                      <a:r>
                        <a:rPr lang="en-GB" sz="1300" b="1" i="0" u="none" strike="noStrike" dirty="0">
                          <a:solidFill>
                            <a:srgbClr val="000000"/>
                          </a:solidFill>
                          <a:effectLst/>
                          <a:latin typeface="Calibri" panose="020F0502020204030204" pitchFamily="34" charset="0"/>
                        </a:rPr>
                        <a:t>Regional Culture and Tourism Investment Programme Refresh</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3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i="0" dirty="0">
                          <a:solidFill>
                            <a:schemeClr val="tx1"/>
                          </a:solidFill>
                        </a:rPr>
                        <a:t>OBC refresh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i="0" dirty="0">
                          <a:solidFill>
                            <a:schemeClr val="bg1"/>
                          </a:solidFill>
                        </a:rPr>
                        <a:t>OBC refresh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273643333"/>
                  </a:ext>
                </a:extLst>
              </a:tr>
              <a:tr h="515306">
                <a:tc>
                  <a:txBody>
                    <a:bodyPr/>
                    <a:lstStyle/>
                    <a:p>
                      <a:pPr lvl="0" algn="l" fontAlgn="b"/>
                      <a:r>
                        <a:rPr lang="en-US" sz="1300" b="1" i="0" u="none" strike="noStrike" dirty="0">
                          <a:solidFill>
                            <a:srgbClr val="000000"/>
                          </a:solidFill>
                          <a:effectLst/>
                          <a:latin typeface="Calibri" panose="020F0502020204030204" pitchFamily="34" charset="0"/>
                        </a:rPr>
                        <a:t>Perth Innovation Highway </a:t>
                      </a:r>
                      <a:r>
                        <a:rPr lang="en-US" sz="1300" b="0" i="0" u="none" strike="noStrike" dirty="0">
                          <a:solidFill>
                            <a:srgbClr val="000000"/>
                          </a:solidFill>
                          <a:effectLst/>
                          <a:latin typeface="Calibri" panose="020F0502020204030204" pitchFamily="34" charset="0"/>
                        </a:rPr>
                        <a:t>(Year 4 </a:t>
                      </a:r>
                      <a:r>
                        <a:rPr lang="en-US" sz="1300" b="1" i="0" u="none" strike="noStrike" dirty="0">
                          <a:solidFill>
                            <a:srgbClr val="000000"/>
                          </a:solidFill>
                          <a:effectLst/>
                          <a:latin typeface="Calibri" panose="020F0502020204030204" pitchFamily="34" charset="0"/>
                        </a:rPr>
                        <a:t>Project</a:t>
                      </a:r>
                      <a:r>
                        <a:rPr lang="en-US" sz="1300" b="0" i="0" u="none" strike="noStrike" dirty="0">
                          <a:solidFill>
                            <a:srgbClr val="000000"/>
                          </a:solidFill>
                          <a:effectLst/>
                          <a:latin typeface="Calibri" panose="020F0502020204030204" pitchFamily="34" charset="0"/>
                        </a:rPr>
                        <a:t>)</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3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i="0" dirty="0">
                          <a:solidFill>
                            <a:schemeClr val="tx1"/>
                          </a:solidFill>
                        </a:rPr>
                        <a:t>OBC to MG</a:t>
                      </a: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97323376"/>
                  </a:ext>
                </a:extLst>
              </a:tr>
              <a:tr h="515306">
                <a:tc>
                  <a:txBody>
                    <a:bodyPr/>
                    <a:lstStyle/>
                    <a:p>
                      <a:pPr lvl="0" algn="l" fontAlgn="b"/>
                      <a:r>
                        <a:rPr lang="en-US" sz="1300" b="1" i="0" u="none" strike="noStrike" dirty="0">
                          <a:solidFill>
                            <a:srgbClr val="000000"/>
                          </a:solidFill>
                          <a:effectLst/>
                          <a:latin typeface="Calibri" panose="020F0502020204030204" pitchFamily="34" charset="0"/>
                        </a:rPr>
                        <a:t>Pitlochry Festival Theatre </a:t>
                      </a:r>
                      <a:r>
                        <a:rPr lang="en-US" sz="1300" b="0" i="0" u="none" strike="noStrike" dirty="0">
                          <a:solidFill>
                            <a:srgbClr val="000000"/>
                          </a:solidFill>
                          <a:effectLst/>
                          <a:latin typeface="Calibri" panose="020F0502020204030204" pitchFamily="34" charset="0"/>
                        </a:rPr>
                        <a:t>(Year 6 </a:t>
                      </a:r>
                      <a:r>
                        <a:rPr lang="en-US" sz="1300" b="1" i="0" u="none" strike="noStrike" dirty="0">
                          <a:solidFill>
                            <a:srgbClr val="000000"/>
                          </a:solidFill>
                          <a:effectLst/>
                          <a:latin typeface="Calibri" panose="020F0502020204030204" pitchFamily="34" charset="0"/>
                        </a:rPr>
                        <a:t>Project</a:t>
                      </a:r>
                      <a:r>
                        <a:rPr lang="en-US" sz="1300" b="0" i="0" u="none" strike="noStrike" dirty="0">
                          <a:solidFill>
                            <a:srgbClr val="000000"/>
                          </a:solidFill>
                          <a:effectLst/>
                          <a:latin typeface="Calibri" panose="020F0502020204030204" pitchFamily="34" charset="0"/>
                        </a:rPr>
                        <a:t>)</a:t>
                      </a:r>
                      <a:endParaRPr lang="en-GB" sz="13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3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i="0" dirty="0">
                          <a:solidFill>
                            <a:schemeClr val="tx1"/>
                          </a:solidFill>
                        </a:rPr>
                        <a:t>FBC to MG</a:t>
                      </a: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i="0" dirty="0">
                          <a:solidFill>
                            <a:schemeClr val="bg1"/>
                          </a:solidFill>
                        </a:rPr>
                        <a:t>FBC to JC</a:t>
                      </a:r>
                      <a:endParaRPr lang="en-GB" sz="1300" i="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752803411"/>
                  </a:ext>
                </a:extLst>
              </a:tr>
              <a:tr h="515306">
                <a:tc>
                  <a:txBody>
                    <a:bodyPr/>
                    <a:lstStyle/>
                    <a:p>
                      <a:pPr lvl="0" algn="l" fontAlgn="b"/>
                      <a:r>
                        <a:rPr lang="en-US" sz="1300" b="1" i="0" u="none" strike="noStrike" dirty="0">
                          <a:solidFill>
                            <a:srgbClr val="000000"/>
                          </a:solidFill>
                          <a:effectLst/>
                          <a:latin typeface="Calibri" panose="020F0502020204030204" pitchFamily="34" charset="0"/>
                        </a:rPr>
                        <a:t>Aero Space Kinross </a:t>
                      </a:r>
                      <a:r>
                        <a:rPr lang="en-US" sz="1300" b="0" i="0" u="none" strike="noStrike" dirty="0">
                          <a:solidFill>
                            <a:srgbClr val="000000"/>
                          </a:solidFill>
                          <a:effectLst/>
                          <a:latin typeface="Calibri" panose="020F0502020204030204" pitchFamily="34" charset="0"/>
                        </a:rPr>
                        <a:t>(Year 9 </a:t>
                      </a:r>
                      <a:r>
                        <a:rPr lang="en-US" sz="1300" b="1" i="0" u="none" strike="noStrike" dirty="0">
                          <a:solidFill>
                            <a:srgbClr val="000000"/>
                          </a:solidFill>
                          <a:effectLst/>
                          <a:latin typeface="Calibri" panose="020F0502020204030204" pitchFamily="34" charset="0"/>
                        </a:rPr>
                        <a:t>Project</a:t>
                      </a:r>
                      <a:r>
                        <a:rPr lang="en-US" sz="1300" b="0" i="0" u="none" strike="noStrike" dirty="0">
                          <a:solidFill>
                            <a:srgbClr val="000000"/>
                          </a:solidFill>
                          <a:effectLst/>
                          <a:latin typeface="Calibri" panose="020F0502020204030204" pitchFamily="34" charset="0"/>
                        </a:rPr>
                        <a:t>)</a:t>
                      </a:r>
                      <a:endParaRPr lang="en-GB" sz="13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3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i="0" dirty="0">
                          <a:solidFill>
                            <a:schemeClr val="tx1"/>
                          </a:solidFill>
                        </a:rPr>
                        <a:t>FBC to MG</a:t>
                      </a:r>
                      <a:endParaRPr lang="en-GB" sz="13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i="0" dirty="0">
                          <a:solidFill>
                            <a:schemeClr val="bg1"/>
                          </a:solidFill>
                        </a:rPr>
                        <a:t>FBC to JC</a:t>
                      </a:r>
                      <a:endParaRPr lang="en-GB" sz="1300" i="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937977004"/>
                  </a:ext>
                </a:extLst>
              </a:tr>
            </a:tbl>
          </a:graphicData>
        </a:graphic>
      </p:graphicFrame>
    </p:spTree>
    <p:extLst>
      <p:ext uri="{BB962C8B-B14F-4D97-AF65-F5344CB8AC3E}">
        <p14:creationId xmlns:p14="http://schemas.microsoft.com/office/powerpoint/2010/main" val="300204966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F4CEB07-8998-4E1B-A33D-63BC0CC34F1A}"/>
              </a:ext>
            </a:extLst>
          </p:cNvPr>
          <p:cNvSpPr txBox="1">
            <a:spLocks/>
          </p:cNvSpPr>
          <p:nvPr/>
        </p:nvSpPr>
        <p:spPr>
          <a:xfrm>
            <a:off x="-1" y="0"/>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Year 3 Business Case Timetable - Revenue</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ext uri="{D42A27DB-BD31-4B8C-83A1-F6EECF244321}">
                <p14:modId xmlns:p14="http://schemas.microsoft.com/office/powerpoint/2010/main" val="290034020"/>
              </p:ext>
            </p:extLst>
          </p:nvPr>
        </p:nvGraphicFramePr>
        <p:xfrm>
          <a:off x="0" y="1144800"/>
          <a:ext cx="12191999" cy="5713196"/>
        </p:xfrm>
        <a:graphic>
          <a:graphicData uri="http://schemas.openxmlformats.org/drawingml/2006/table">
            <a:tbl>
              <a:tblPr firstRow="1" bandRow="1">
                <a:tableStyleId>{5C22544A-7EE6-4342-B048-85BDC9FD1C3A}</a:tableStyleId>
              </a:tblPr>
              <a:tblGrid>
                <a:gridCol w="3375375">
                  <a:extLst>
                    <a:ext uri="{9D8B030D-6E8A-4147-A177-3AD203B41FA5}">
                      <a16:colId xmlns:a16="http://schemas.microsoft.com/office/drawing/2014/main" val="20000"/>
                    </a:ext>
                  </a:extLst>
                </a:gridCol>
                <a:gridCol w="1102078">
                  <a:extLst>
                    <a:ext uri="{9D8B030D-6E8A-4147-A177-3AD203B41FA5}">
                      <a16:colId xmlns:a16="http://schemas.microsoft.com/office/drawing/2014/main" val="4113305000"/>
                    </a:ext>
                  </a:extLst>
                </a:gridCol>
                <a:gridCol w="1102078">
                  <a:extLst>
                    <a:ext uri="{9D8B030D-6E8A-4147-A177-3AD203B41FA5}">
                      <a16:colId xmlns:a16="http://schemas.microsoft.com/office/drawing/2014/main" val="753924794"/>
                    </a:ext>
                  </a:extLst>
                </a:gridCol>
                <a:gridCol w="1102078">
                  <a:extLst>
                    <a:ext uri="{9D8B030D-6E8A-4147-A177-3AD203B41FA5}">
                      <a16:colId xmlns:a16="http://schemas.microsoft.com/office/drawing/2014/main" val="2665030924"/>
                    </a:ext>
                  </a:extLst>
                </a:gridCol>
                <a:gridCol w="1102078">
                  <a:extLst>
                    <a:ext uri="{9D8B030D-6E8A-4147-A177-3AD203B41FA5}">
                      <a16:colId xmlns:a16="http://schemas.microsoft.com/office/drawing/2014/main" val="1239683028"/>
                    </a:ext>
                  </a:extLst>
                </a:gridCol>
                <a:gridCol w="1102078">
                  <a:extLst>
                    <a:ext uri="{9D8B030D-6E8A-4147-A177-3AD203B41FA5}">
                      <a16:colId xmlns:a16="http://schemas.microsoft.com/office/drawing/2014/main" val="572487296"/>
                    </a:ext>
                  </a:extLst>
                </a:gridCol>
                <a:gridCol w="1102078">
                  <a:extLst>
                    <a:ext uri="{9D8B030D-6E8A-4147-A177-3AD203B41FA5}">
                      <a16:colId xmlns:a16="http://schemas.microsoft.com/office/drawing/2014/main" val="1397525946"/>
                    </a:ext>
                  </a:extLst>
                </a:gridCol>
                <a:gridCol w="1102078">
                  <a:extLst>
                    <a:ext uri="{9D8B030D-6E8A-4147-A177-3AD203B41FA5}">
                      <a16:colId xmlns:a16="http://schemas.microsoft.com/office/drawing/2014/main" val="447707862"/>
                    </a:ext>
                  </a:extLst>
                </a:gridCol>
                <a:gridCol w="1102078">
                  <a:extLst>
                    <a:ext uri="{9D8B030D-6E8A-4147-A177-3AD203B41FA5}">
                      <a16:colId xmlns:a16="http://schemas.microsoft.com/office/drawing/2014/main" val="536673246"/>
                    </a:ext>
                  </a:extLst>
                </a:gridCol>
              </a:tblGrid>
              <a:tr h="953889">
                <a:tc>
                  <a:txBody>
                    <a:bodyPr/>
                    <a:lstStyle/>
                    <a:p>
                      <a:r>
                        <a:rPr lang="en-GB" sz="1300" dirty="0"/>
                        <a:t>Programme / Fund / Project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Aug 2022</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Sep 2022</a:t>
                      </a:r>
                    </a:p>
                    <a:p>
                      <a:pPr algn="ctr"/>
                      <a:r>
                        <a:rPr lang="en-GB" sz="1300" dirty="0"/>
                        <a:t>Joint  Committee </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Oct 2022</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Nov 2022</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Dec 2022</a:t>
                      </a:r>
                    </a:p>
                    <a:p>
                      <a:pPr algn="ctr"/>
                      <a:r>
                        <a:rPr lang="en-GB" sz="1300" dirty="0"/>
                        <a:t>Joint Committee </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Jan 2023</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Feb 2023</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Mar 2023</a:t>
                      </a:r>
                    </a:p>
                    <a:p>
                      <a:pPr algn="ctr"/>
                      <a:r>
                        <a:rPr lang="en-US" sz="1300" dirty="0"/>
                        <a:t>Joint Committee</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970059">
                <a:tc>
                  <a:txBody>
                    <a:bodyPr/>
                    <a:lstStyle/>
                    <a:p>
                      <a:pPr lvl="0" algn="l" fontAlgn="b"/>
                      <a:r>
                        <a:rPr lang="en-US" sz="1300" b="0" i="0" u="none" strike="noStrike" dirty="0">
                          <a:solidFill>
                            <a:srgbClr val="000000"/>
                          </a:solidFill>
                          <a:effectLst/>
                          <a:latin typeface="Calibri" panose="020F0502020204030204" pitchFamily="34" charset="0"/>
                        </a:rPr>
                        <a:t>Regional Skills &amp; Employability Development </a:t>
                      </a:r>
                      <a:r>
                        <a:rPr lang="en-US" sz="1300" b="1" i="0" u="none" strike="noStrike" dirty="0">
                          <a:solidFill>
                            <a:srgbClr val="000000"/>
                          </a:solidFill>
                          <a:effectLst/>
                          <a:latin typeface="Calibri" panose="020F0502020204030204" pitchFamily="34" charset="0"/>
                        </a:rPr>
                        <a:t>Programme Refresh</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tx1"/>
                          </a:solidFill>
                          <a:latin typeface="+mn-lt"/>
                          <a:ea typeface="+mn-ea"/>
                          <a:cs typeface="+mn-cs"/>
                        </a:rPr>
                        <a:t>Programme refresh to MG</a:t>
                      </a:r>
                      <a:endParaRPr lang="en-GB" sz="1300" kern="1200" dirty="0">
                        <a:solidFill>
                          <a:schemeClr val="tx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Programme refresh to JC</a:t>
                      </a: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847525886"/>
                  </a:ext>
                </a:extLst>
              </a:tr>
              <a:tr h="937724">
                <a:tc>
                  <a:txBody>
                    <a:bodyPr/>
                    <a:lstStyle/>
                    <a:p>
                      <a:pPr lvl="0" algn="l" fontAlgn="b"/>
                      <a:r>
                        <a:rPr lang="en-GB" sz="1300" b="1" i="0" u="none" strike="noStrike" dirty="0">
                          <a:solidFill>
                            <a:srgbClr val="000000"/>
                          </a:solidFill>
                          <a:effectLst/>
                          <a:latin typeface="Calibri" panose="020F0502020204030204" pitchFamily="34" charset="0"/>
                        </a:rPr>
                        <a:t>Digital Skills Revenue </a:t>
                      </a:r>
                      <a:r>
                        <a:rPr lang="en-GB" sz="1300" b="0" i="0" u="none" strike="noStrike" dirty="0">
                          <a:solidFill>
                            <a:srgbClr val="000000"/>
                          </a:solidFill>
                          <a:effectLst/>
                          <a:latin typeface="Calibri" panose="020F0502020204030204" pitchFamily="34" charset="0"/>
                        </a:rPr>
                        <a:t>(Tay Cities Skills and Employability Development Programme) </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3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tx1"/>
                          </a:solidFill>
                          <a:latin typeface="+mn-lt"/>
                          <a:ea typeface="+mn-ea"/>
                          <a:cs typeface="+mn-cs"/>
                        </a:rPr>
                        <a:t>BJC to MG </a:t>
                      </a: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bg1"/>
                          </a:solidFill>
                          <a:latin typeface="+mn-lt"/>
                          <a:ea typeface="+mn-ea"/>
                          <a:cs typeface="+mn-cs"/>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18101742"/>
                  </a:ext>
                </a:extLst>
              </a:tr>
              <a:tr h="921556">
                <a:tc>
                  <a:txBody>
                    <a:bodyPr/>
                    <a:lstStyle/>
                    <a:p>
                      <a:pPr lvl="0" algn="l" fontAlgn="b"/>
                      <a:r>
                        <a:rPr lang="en-GB" sz="1300" b="1" i="0" u="none" strike="noStrike" dirty="0">
                          <a:solidFill>
                            <a:srgbClr val="000000"/>
                          </a:solidFill>
                          <a:effectLst/>
                          <a:latin typeface="Calibri" panose="020F0502020204030204" pitchFamily="34" charset="0"/>
                        </a:rPr>
                        <a:t>Life Sciences </a:t>
                      </a:r>
                      <a:r>
                        <a:rPr lang="en-GB" sz="1300" b="0" i="0" u="none" strike="noStrike" dirty="0">
                          <a:solidFill>
                            <a:srgbClr val="000000"/>
                          </a:solidFill>
                          <a:effectLst/>
                          <a:latin typeface="Calibri" panose="020F0502020204030204" pitchFamily="34" charset="0"/>
                        </a:rPr>
                        <a:t>(Tay Cities Skills and Employability Development Programme) </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tx1"/>
                          </a:solidFill>
                          <a:latin typeface="+mn-lt"/>
                          <a:ea typeface="+mn-ea"/>
                          <a:cs typeface="+mn-cs"/>
                        </a:rPr>
                        <a:t>BJC to MG </a:t>
                      </a: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bg1"/>
                          </a:solidFill>
                          <a:latin typeface="+mn-lt"/>
                          <a:ea typeface="+mn-ea"/>
                          <a:cs typeface="+mn-cs"/>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66845245"/>
                  </a:ext>
                </a:extLst>
              </a:tr>
              <a:tr h="1002395">
                <a:tc>
                  <a:txBody>
                    <a:bodyPr/>
                    <a:lstStyle/>
                    <a:p>
                      <a:pPr lvl="0" algn="l" fontAlgn="b"/>
                      <a:r>
                        <a:rPr lang="en-GB" sz="1300" b="1" i="0" u="none" strike="noStrike" dirty="0">
                          <a:solidFill>
                            <a:srgbClr val="000000"/>
                          </a:solidFill>
                          <a:effectLst/>
                          <a:latin typeface="Calibri" panose="020F0502020204030204" pitchFamily="34" charset="0"/>
                        </a:rPr>
                        <a:t>Supporting SME Skills</a:t>
                      </a:r>
                      <a:r>
                        <a:rPr lang="en-GB" sz="1300" b="0" i="0" u="none" strike="noStrike" dirty="0">
                          <a:solidFill>
                            <a:srgbClr val="000000"/>
                          </a:solidFill>
                          <a:effectLst/>
                          <a:latin typeface="Calibri" panose="020F0502020204030204" pitchFamily="34" charset="0"/>
                        </a:rPr>
                        <a:t> (Tay Cities Skills and Employability Development Programme) </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3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tx1"/>
                          </a:solidFill>
                          <a:latin typeface="+mn-lt"/>
                          <a:ea typeface="+mn-ea"/>
                          <a:cs typeface="+mn-cs"/>
                        </a:rPr>
                        <a:t>OBC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tx1"/>
                          </a:solidFill>
                          <a:latin typeface="+mn-lt"/>
                          <a:ea typeface="+mn-ea"/>
                          <a:cs typeface="+mn-cs"/>
                        </a:rPr>
                        <a:t>FBC to MG</a:t>
                      </a:r>
                      <a:endParaRPr lang="en-GB" sz="1300" kern="1200" dirty="0">
                        <a:solidFill>
                          <a:schemeClr val="tx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bg1"/>
                          </a:solidFill>
                          <a:latin typeface="+mn-lt"/>
                          <a:ea typeface="+mn-ea"/>
                          <a:cs typeface="+mn-cs"/>
                        </a:rPr>
                        <a:t>FBC to JC </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198283147"/>
                  </a:ext>
                </a:extLst>
              </a:tr>
              <a:tr h="927573">
                <a:tc>
                  <a:txBody>
                    <a:bodyPr/>
                    <a:lstStyle/>
                    <a:p>
                      <a:pPr lvl="0" algn="l" fontAlgn="b"/>
                      <a:r>
                        <a:rPr lang="en-GB" sz="1300" b="1" i="0" u="none" strike="noStrike" dirty="0">
                          <a:solidFill>
                            <a:srgbClr val="000000"/>
                          </a:solidFill>
                          <a:effectLst/>
                          <a:latin typeface="Calibri" panose="020F0502020204030204" pitchFamily="34" charset="0"/>
                        </a:rPr>
                        <a:t>Hospitality </a:t>
                      </a:r>
                      <a:r>
                        <a:rPr lang="en-GB" sz="1300" b="0" i="0" u="none" strike="noStrike" dirty="0">
                          <a:solidFill>
                            <a:srgbClr val="000000"/>
                          </a:solidFill>
                          <a:effectLst/>
                          <a:latin typeface="Calibri" panose="020F0502020204030204" pitchFamily="34" charset="0"/>
                        </a:rPr>
                        <a:t>(Tay Cities Skills and Employability Development Programme) </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tx1"/>
                          </a:solidFill>
                          <a:latin typeface="+mn-lt"/>
                          <a:ea typeface="+mn-ea"/>
                          <a:cs typeface="+mn-cs"/>
                        </a:rPr>
                        <a:t>BJC to MG </a:t>
                      </a: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BJC to JC</a:t>
                      </a: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098275182"/>
                  </a:ext>
                </a:extLst>
              </a:tr>
            </a:tbl>
          </a:graphicData>
        </a:graphic>
      </p:graphicFrame>
    </p:spTree>
    <p:extLst>
      <p:ext uri="{BB962C8B-B14F-4D97-AF65-F5344CB8AC3E}">
        <p14:creationId xmlns:p14="http://schemas.microsoft.com/office/powerpoint/2010/main" val="253879242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1143000"/>
          </a:xfrm>
          <a:solidFill>
            <a:srgbClr val="438086"/>
          </a:solidFill>
        </p:spPr>
        <p:txBody>
          <a:bodyPr>
            <a:normAutofit/>
          </a:bodyPr>
          <a:lstStyle/>
          <a:p>
            <a:r>
              <a:rPr lang="en-US" sz="4000" b="1" dirty="0">
                <a:solidFill>
                  <a:schemeClr val="bg1"/>
                </a:solidFill>
              </a:rPr>
              <a:t>Year 3 Capital &amp; Revenue Programme</a:t>
            </a:r>
            <a:endParaRPr lang="en-GB" sz="4000" b="1" dirty="0">
              <a:solidFill>
                <a:schemeClr val="bg1"/>
              </a:solidFill>
            </a:endParaRPr>
          </a:p>
        </p:txBody>
      </p:sp>
      <p:sp>
        <p:nvSpPr>
          <p:cNvPr id="7" name="Content Placeholder 6">
            <a:extLst>
              <a:ext uri="{FF2B5EF4-FFF2-40B4-BE49-F238E27FC236}">
                <a16:creationId xmlns:a16="http://schemas.microsoft.com/office/drawing/2014/main" id="{EEA233A5-D9C4-49D7-8819-EC3E807354FF}"/>
              </a:ext>
            </a:extLst>
          </p:cNvPr>
          <p:cNvSpPr txBox="1">
            <a:spLocks noGrp="1"/>
          </p:cNvSpPr>
          <p:nvPr>
            <p:ph idx="1"/>
          </p:nvPr>
        </p:nvSpPr>
        <p:spPr>
          <a:xfrm>
            <a:off x="311727" y="1143487"/>
            <a:ext cx="11492346" cy="6352508"/>
          </a:xfrm>
          <a:prstGeom prst="rect">
            <a:avLst/>
          </a:prstGeom>
          <a:noFill/>
        </p:spPr>
        <p:txBody>
          <a:bodyPr wrap="square" rtlCol="0">
            <a:spAutoFit/>
          </a:bodyPr>
          <a:lstStyle/>
          <a:p>
            <a:pPr marL="0" indent="0">
              <a:buNone/>
            </a:pPr>
            <a:r>
              <a:rPr lang="en-US" sz="1800" b="1" dirty="0"/>
              <a:t>Headlines: </a:t>
            </a:r>
          </a:p>
          <a:p>
            <a:pPr marL="0" indent="0">
              <a:buNone/>
            </a:pPr>
            <a:endParaRPr lang="en-US" sz="1800" dirty="0"/>
          </a:p>
          <a:p>
            <a:pPr marL="0" indent="0">
              <a:buNone/>
            </a:pPr>
            <a:r>
              <a:rPr lang="en-US" sz="1800" b="1" dirty="0">
                <a:solidFill>
                  <a:schemeClr val="accent2"/>
                </a:solidFill>
              </a:rPr>
              <a:t>Capital</a:t>
            </a:r>
          </a:p>
          <a:p>
            <a:pPr>
              <a:buFont typeface="Wingdings" panose="05000000000000000000" pitchFamily="2" charset="2"/>
              <a:buChar char="§"/>
            </a:pPr>
            <a:r>
              <a:rPr lang="en-US" sz="1800" dirty="0"/>
              <a:t>The total Capital profile for 22/23 for the Partnership within the Grant Officer letter is </a:t>
            </a:r>
            <a:r>
              <a:rPr lang="en-US" sz="1800" b="1" dirty="0"/>
              <a:t>£37.32m.</a:t>
            </a:r>
          </a:p>
          <a:p>
            <a:pPr>
              <a:buFont typeface="Wingdings" panose="05000000000000000000" pitchFamily="2" charset="2"/>
              <a:buChar char="§"/>
            </a:pPr>
            <a:endParaRPr lang="en-US" sz="1800" b="1" dirty="0"/>
          </a:p>
          <a:p>
            <a:pPr>
              <a:buFont typeface="Wingdings" panose="05000000000000000000" pitchFamily="2" charset="2"/>
              <a:buChar char="§"/>
            </a:pPr>
            <a:r>
              <a:rPr lang="en-US" sz="1800" dirty="0"/>
              <a:t>A potential forecast underspend of </a:t>
            </a:r>
            <a:r>
              <a:rPr lang="en-US" sz="1800" b="1" dirty="0"/>
              <a:t>£747k </a:t>
            </a:r>
            <a:r>
              <a:rPr lang="en-US" sz="1800" dirty="0"/>
              <a:t>was reported in the July Monthly Report.</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It is considered that this value can be managed within the overall Capital Deal Programme.</a:t>
            </a:r>
          </a:p>
          <a:p>
            <a:pPr>
              <a:buFont typeface="Wingdings" panose="05000000000000000000" pitchFamily="2" charset="2"/>
              <a:buChar char="§"/>
            </a:pPr>
            <a:endParaRPr lang="en-US" sz="1800" b="1" dirty="0"/>
          </a:p>
          <a:p>
            <a:pPr marL="0" indent="0">
              <a:buNone/>
            </a:pPr>
            <a:r>
              <a:rPr lang="en-US" sz="1800" b="1" dirty="0">
                <a:solidFill>
                  <a:schemeClr val="accent2"/>
                </a:solidFill>
              </a:rPr>
              <a:t>Revenue </a:t>
            </a:r>
          </a:p>
          <a:p>
            <a:pPr>
              <a:buFont typeface="Wingdings" panose="05000000000000000000" pitchFamily="2" charset="2"/>
              <a:buChar char="§"/>
            </a:pPr>
            <a:r>
              <a:rPr lang="en-US" sz="1800" dirty="0"/>
              <a:t>The Year 3 Revenue profile within the Grant Offer letter is</a:t>
            </a:r>
            <a:r>
              <a:rPr lang="en-US" sz="1800" b="1" dirty="0"/>
              <a:t> £1.01m. </a:t>
            </a:r>
          </a:p>
          <a:p>
            <a:pPr>
              <a:buFont typeface="Wingdings" panose="05000000000000000000" pitchFamily="2" charset="2"/>
              <a:buChar char="§"/>
            </a:pPr>
            <a:endParaRPr lang="en-US" sz="1800" b="1" dirty="0"/>
          </a:p>
          <a:p>
            <a:pPr>
              <a:buFont typeface="Wingdings" panose="05000000000000000000" pitchFamily="2" charset="2"/>
              <a:buChar char="§"/>
            </a:pPr>
            <a:r>
              <a:rPr lang="en-US" sz="1800" dirty="0"/>
              <a:t>In the July Monthly Report, Projects forecasted that they are on track to drawdown the allocated revenue funding. </a:t>
            </a:r>
            <a:endParaRPr lang="en-US" sz="1800" b="1" dirty="0"/>
          </a:p>
          <a:p>
            <a:pPr>
              <a:buFont typeface="Wingdings" panose="05000000000000000000" pitchFamily="2" charset="2"/>
              <a:buChar char="§"/>
            </a:pPr>
            <a:endParaRPr lang="en-US" sz="1800" dirty="0"/>
          </a:p>
          <a:p>
            <a:pPr marL="0" indent="0">
              <a:buNone/>
            </a:pPr>
            <a:endParaRPr lang="en-US" sz="1800" dirty="0"/>
          </a:p>
          <a:p>
            <a:pPr>
              <a:buFont typeface="Wingdings" panose="05000000000000000000" pitchFamily="2" charset="2"/>
              <a:buChar char="§"/>
            </a:pPr>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258412590"/>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1143000"/>
          </a:xfrm>
          <a:solidFill>
            <a:srgbClr val="438086"/>
          </a:solidFill>
        </p:spPr>
        <p:txBody>
          <a:bodyPr>
            <a:normAutofit/>
          </a:bodyPr>
          <a:lstStyle/>
          <a:p>
            <a:r>
              <a:rPr lang="en-US" sz="4000" b="1" dirty="0">
                <a:solidFill>
                  <a:schemeClr val="bg1"/>
                </a:solidFill>
              </a:rPr>
              <a:t>Inflationary Projects</a:t>
            </a:r>
            <a:endParaRPr lang="en-GB" sz="4000" b="1" dirty="0">
              <a:solidFill>
                <a:schemeClr val="bg1"/>
              </a:solidFill>
            </a:endParaRPr>
          </a:p>
        </p:txBody>
      </p:sp>
      <p:sp>
        <p:nvSpPr>
          <p:cNvPr id="7" name="Content Placeholder 6">
            <a:extLst>
              <a:ext uri="{FF2B5EF4-FFF2-40B4-BE49-F238E27FC236}">
                <a16:creationId xmlns:a16="http://schemas.microsoft.com/office/drawing/2014/main" id="{EEA233A5-D9C4-49D7-8819-EC3E807354FF}"/>
              </a:ext>
            </a:extLst>
          </p:cNvPr>
          <p:cNvSpPr txBox="1">
            <a:spLocks noGrp="1"/>
          </p:cNvSpPr>
          <p:nvPr>
            <p:ph idx="1"/>
          </p:nvPr>
        </p:nvSpPr>
        <p:spPr>
          <a:xfrm>
            <a:off x="311727" y="1143487"/>
            <a:ext cx="11492346" cy="4358116"/>
          </a:xfrm>
          <a:prstGeom prst="rect">
            <a:avLst/>
          </a:prstGeom>
          <a:noFill/>
        </p:spPr>
        <p:txBody>
          <a:bodyPr wrap="square" rtlCol="0">
            <a:spAutoFit/>
          </a:bodyPr>
          <a:lstStyle/>
          <a:p>
            <a:pPr marL="0" indent="0">
              <a:buNone/>
            </a:pPr>
            <a:r>
              <a:rPr lang="en-US" sz="1800" b="1" dirty="0"/>
              <a:t>Headlines: </a:t>
            </a:r>
          </a:p>
          <a:p>
            <a:pPr marL="0" indent="0">
              <a:buNone/>
            </a:pPr>
            <a:endParaRPr lang="en-US" sz="1800" dirty="0"/>
          </a:p>
          <a:p>
            <a:pPr>
              <a:buFont typeface="Wingdings" panose="05000000000000000000" pitchFamily="2" charset="2"/>
              <a:buChar char="§"/>
            </a:pPr>
            <a:r>
              <a:rPr lang="en-US" sz="1800" dirty="0"/>
              <a:t>Work continues to be on going through regular meetings with Project Owners to understand the impacts of inflation</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The position by both governments remains the same as reported in July</a:t>
            </a:r>
          </a:p>
          <a:p>
            <a:pPr>
              <a:buFont typeface="Wingdings" panose="05000000000000000000" pitchFamily="2" charset="2"/>
              <a:buChar char="§"/>
            </a:pPr>
            <a:endParaRPr lang="en-US" sz="1800" dirty="0"/>
          </a:p>
          <a:p>
            <a:pPr>
              <a:buFont typeface="Wingdings" panose="05000000000000000000" pitchFamily="2" charset="2"/>
              <a:buChar char="§"/>
            </a:pPr>
            <a:r>
              <a:rPr lang="en-GB" sz="1800" dirty="0"/>
              <a:t>An update will be provided as the impact is understood in more detail </a:t>
            </a:r>
          </a:p>
          <a:p>
            <a:pPr>
              <a:buFont typeface="Wingdings" panose="05000000000000000000" pitchFamily="2" charset="2"/>
              <a:buChar char="§"/>
            </a:pPr>
            <a:endParaRPr lang="en-US" sz="1800" dirty="0"/>
          </a:p>
          <a:p>
            <a:pPr marL="0" indent="0">
              <a:buNone/>
            </a:pPr>
            <a:endParaRPr lang="en-US" sz="1800" dirty="0"/>
          </a:p>
          <a:p>
            <a:pPr>
              <a:buFont typeface="Wingdings" panose="05000000000000000000" pitchFamily="2" charset="2"/>
              <a:buChar char="§"/>
            </a:pPr>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4016489056"/>
      </p:ext>
    </p:extLst>
  </p:cSld>
  <p:clrMapOvr>
    <a:masterClrMapping/>
  </p:clrMapOvr>
  <p:transition spd="slow">
    <p:fade/>
  </p:transition>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FE6E4D901003F49A4FE834CD28C9E65" ma:contentTypeVersion="14" ma:contentTypeDescription="Create a new document." ma:contentTypeScope="" ma:versionID="52c9fd8321dd604c82ccf582ef7c7c9a">
  <xsd:schema xmlns:xsd="http://www.w3.org/2001/XMLSchema" xmlns:xs="http://www.w3.org/2001/XMLSchema" xmlns:p="http://schemas.microsoft.com/office/2006/metadata/properties" xmlns:ns3="0fa23d90-7f02-4b13-ad58-ac3c9007742d" xmlns:ns4="48b85b25-c9bd-4733-8ac5-62e2fd5748a8" targetNamespace="http://schemas.microsoft.com/office/2006/metadata/properties" ma:root="true" ma:fieldsID="689b1ff39d27f05876aa43d991612d04" ns3:_="" ns4:_="">
    <xsd:import namespace="0fa23d90-7f02-4b13-ad58-ac3c9007742d"/>
    <xsd:import namespace="48b85b25-c9bd-4733-8ac5-62e2fd5748a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GenerationTime" minOccurs="0"/>
                <xsd:element ref="ns4:MediaServiceEventHashCode" minOccurs="0"/>
                <xsd:element ref="ns4:MediaServiceLocation"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a23d90-7f02-4b13-ad58-ac3c9007742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b85b25-c9bd-4733-8ac5-62e2fd5748a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D63CD2-7AB0-4A7F-AAC6-B1C58B1EBE84}">
  <ds:schemaRefs>
    <ds:schemaRef ds:uri="http://schemas.microsoft.com/sharepoint/v3/contenttype/forms"/>
  </ds:schemaRefs>
</ds:datastoreItem>
</file>

<file path=customXml/itemProps2.xml><?xml version="1.0" encoding="utf-8"?>
<ds:datastoreItem xmlns:ds="http://schemas.openxmlformats.org/officeDocument/2006/customXml" ds:itemID="{3D6F0C70-A57E-4532-AE07-EF2AC0388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a23d90-7f02-4b13-ad58-ac3c9007742d"/>
    <ds:schemaRef ds:uri="48b85b25-c9bd-4733-8ac5-62e2fd5748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842FBC-5AC5-4807-9FFB-5D6864D62157}">
  <ds:schemaRefs>
    <ds:schemaRef ds:uri="http://purl.org/dc/elements/1.1/"/>
    <ds:schemaRef ds:uri="http://schemas.microsoft.com/office/2006/documentManagement/types"/>
    <ds:schemaRef ds:uri="http://purl.org/dc/dcmitype/"/>
    <ds:schemaRef ds:uri="http://schemas.microsoft.com/office/2006/metadata/properties"/>
    <ds:schemaRef ds:uri="http://schemas.microsoft.com/office/infopath/2007/PartnerControls"/>
    <ds:schemaRef ds:uri="http://schemas.openxmlformats.org/package/2006/metadata/core-properties"/>
    <ds:schemaRef ds:uri="48b85b25-c9bd-4733-8ac5-62e2fd5748a8"/>
    <ds:schemaRef ds:uri="0fa23d90-7f02-4b13-ad58-ac3c9007742d"/>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1694</Words>
  <Application>Microsoft Office PowerPoint</Application>
  <PresentationFormat>Widescreen</PresentationFormat>
  <Paragraphs>324</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Office Theme</vt:lpstr>
      <vt:lpstr> Tay Cities Region Deal  Joint Committee PMO Update  23rd September 2022  </vt:lpstr>
      <vt:lpstr>Deal Programme Timetable</vt:lpstr>
      <vt:lpstr>Capital Business Cases with Joint Committee Approval </vt:lpstr>
      <vt:lpstr>Revenue Business Cases with Joint Committee Approval </vt:lpstr>
      <vt:lpstr>Business Cases with Government Approval </vt:lpstr>
      <vt:lpstr>PowerPoint Presentation</vt:lpstr>
      <vt:lpstr>PowerPoint Presentation</vt:lpstr>
      <vt:lpstr>Year 3 Capital &amp; Revenue Programme</vt:lpstr>
      <vt:lpstr>Inflationary Projects</vt:lpstr>
      <vt:lpstr>Change Control Requests</vt:lpstr>
      <vt:lpstr>PowerPoint Presentation</vt:lpstr>
      <vt:lpstr>PowerPoint Presentation</vt:lpstr>
      <vt:lpstr> @taycities www.taycities.co.uk </vt:lpstr>
    </vt:vector>
  </TitlesOfParts>
  <Company>Dundee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Laidlay</dc:creator>
  <cp:lastModifiedBy>Lauren Hollas</cp:lastModifiedBy>
  <cp:revision>1037</cp:revision>
  <cp:lastPrinted>2022-09-23T07:16:14Z</cp:lastPrinted>
  <dcterms:created xsi:type="dcterms:W3CDTF">2017-02-22T16:33:41Z</dcterms:created>
  <dcterms:modified xsi:type="dcterms:W3CDTF">2022-09-23T10:59:00Z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0x010100CFE6E4D901003F49A4FE834CD28C9E65</vt:lpwstr>
  </property>
</Properties>
</file>