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80" r:id="rId7"/>
    <p:sldId id="270" r:id="rId8"/>
    <p:sldId id="273" r:id="rId9"/>
    <p:sldId id="282" r:id="rId10"/>
    <p:sldId id="278"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797" y="43"/>
      </p:cViewPr>
      <p:guideLst/>
    </p:cSldViewPr>
  </p:slideViewPr>
  <p:notesTextViewPr>
    <p:cViewPr>
      <p:scale>
        <a:sx n="3" d="2"/>
        <a:sy n="3" d="2"/>
      </p:scale>
      <p:origin x="0" y="0"/>
    </p:cViewPr>
  </p:notesTextViewPr>
  <p:sorterViewPr>
    <p:cViewPr>
      <p:scale>
        <a:sx n="110" d="100"/>
        <a:sy n="110" d="100"/>
      </p:scale>
      <p:origin x="0" y="-53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ag Millar" userId="6ce09339-ccf6-453f-80f6-6728aab1f31a" providerId="ADAL" clId="{5350191D-B5E5-4BC5-A325-35429662A5FB}"/>
    <pc:docChg chg="undo redo custSel delSld modSld sldOrd">
      <pc:chgData name="Morag Millar" userId="6ce09339-ccf6-453f-80f6-6728aab1f31a" providerId="ADAL" clId="{5350191D-B5E5-4BC5-A325-35429662A5FB}" dt="2022-12-09T08:54:42.727" v="315" actId="27636"/>
      <pc:docMkLst>
        <pc:docMk/>
      </pc:docMkLst>
      <pc:sldChg chg="modSp mod">
        <pc:chgData name="Morag Millar" userId="6ce09339-ccf6-453f-80f6-6728aab1f31a" providerId="ADAL" clId="{5350191D-B5E5-4BC5-A325-35429662A5FB}" dt="2022-12-09T08:54:19.107" v="310" actId="2711"/>
        <pc:sldMkLst>
          <pc:docMk/>
          <pc:sldMk cId="1805229892" sldId="256"/>
        </pc:sldMkLst>
        <pc:spChg chg="mod">
          <ac:chgData name="Morag Millar" userId="6ce09339-ccf6-453f-80f6-6728aab1f31a" providerId="ADAL" clId="{5350191D-B5E5-4BC5-A325-35429662A5FB}" dt="2022-12-09T08:54:13.263" v="309" actId="2711"/>
          <ac:spMkLst>
            <pc:docMk/>
            <pc:sldMk cId="1805229892" sldId="256"/>
            <ac:spMk id="2" creationId="{82CA4C3D-DBBB-4469-81B2-35C8D8EF9DA7}"/>
          </ac:spMkLst>
        </pc:spChg>
        <pc:spChg chg="mod">
          <ac:chgData name="Morag Millar" userId="6ce09339-ccf6-453f-80f6-6728aab1f31a" providerId="ADAL" clId="{5350191D-B5E5-4BC5-A325-35429662A5FB}" dt="2022-12-09T08:54:19.107" v="310" actId="2711"/>
          <ac:spMkLst>
            <pc:docMk/>
            <pc:sldMk cId="1805229892" sldId="256"/>
            <ac:spMk id="3" creationId="{EE971A5A-EB72-4613-9028-803B32D183DA}"/>
          </ac:spMkLst>
        </pc:spChg>
      </pc:sldChg>
      <pc:sldChg chg="del">
        <pc:chgData name="Morag Millar" userId="6ce09339-ccf6-453f-80f6-6728aab1f31a" providerId="ADAL" clId="{5350191D-B5E5-4BC5-A325-35429662A5FB}" dt="2022-12-01T08:17:10.026" v="8" actId="47"/>
        <pc:sldMkLst>
          <pc:docMk/>
          <pc:sldMk cId="4270256719" sldId="258"/>
        </pc:sldMkLst>
      </pc:sldChg>
      <pc:sldChg chg="del mod modShow">
        <pc:chgData name="Morag Millar" userId="6ce09339-ccf6-453f-80f6-6728aab1f31a" providerId="ADAL" clId="{5350191D-B5E5-4BC5-A325-35429662A5FB}" dt="2022-12-06T13:29:44.459" v="101" actId="47"/>
        <pc:sldMkLst>
          <pc:docMk/>
          <pc:sldMk cId="1642492652" sldId="260"/>
        </pc:sldMkLst>
      </pc:sldChg>
      <pc:sldChg chg="del">
        <pc:chgData name="Morag Millar" userId="6ce09339-ccf6-453f-80f6-6728aab1f31a" providerId="ADAL" clId="{5350191D-B5E5-4BC5-A325-35429662A5FB}" dt="2022-12-01T08:17:12.886" v="9" actId="47"/>
        <pc:sldMkLst>
          <pc:docMk/>
          <pc:sldMk cId="1652228557" sldId="266"/>
        </pc:sldMkLst>
      </pc:sldChg>
      <pc:sldChg chg="del">
        <pc:chgData name="Morag Millar" userId="6ce09339-ccf6-453f-80f6-6728aab1f31a" providerId="ADAL" clId="{5350191D-B5E5-4BC5-A325-35429662A5FB}" dt="2022-12-01T08:16:45.679" v="5" actId="2696"/>
        <pc:sldMkLst>
          <pc:docMk/>
          <pc:sldMk cId="1580613078" sldId="269"/>
        </pc:sldMkLst>
      </pc:sldChg>
      <pc:sldChg chg="modSp mod ord">
        <pc:chgData name="Morag Millar" userId="6ce09339-ccf6-453f-80f6-6728aab1f31a" providerId="ADAL" clId="{5350191D-B5E5-4BC5-A325-35429662A5FB}" dt="2022-12-09T08:54:42.727" v="315" actId="27636"/>
        <pc:sldMkLst>
          <pc:docMk/>
          <pc:sldMk cId="1028448853" sldId="270"/>
        </pc:sldMkLst>
        <pc:spChg chg="mod">
          <ac:chgData name="Morag Millar" userId="6ce09339-ccf6-453f-80f6-6728aab1f31a" providerId="ADAL" clId="{5350191D-B5E5-4BC5-A325-35429662A5FB}" dt="2022-12-09T08:52:32.513" v="293" actId="108"/>
          <ac:spMkLst>
            <pc:docMk/>
            <pc:sldMk cId="1028448853" sldId="270"/>
            <ac:spMk id="3" creationId="{3B5A68FB-7BF3-46E2-9857-FC6C35CED8AF}"/>
          </ac:spMkLst>
        </pc:spChg>
        <pc:spChg chg="mod">
          <ac:chgData name="Morag Millar" userId="6ce09339-ccf6-453f-80f6-6728aab1f31a" providerId="ADAL" clId="{5350191D-B5E5-4BC5-A325-35429662A5FB}" dt="2022-12-09T08:54:42.727" v="315" actId="27636"/>
          <ac:spMkLst>
            <pc:docMk/>
            <pc:sldMk cId="1028448853" sldId="270"/>
            <ac:spMk id="5" creationId="{FB540E7B-DA9B-4F59-B34A-BE4A5B22CBD7}"/>
          </ac:spMkLst>
        </pc:spChg>
      </pc:sldChg>
      <pc:sldChg chg="modSp del mod modShow">
        <pc:chgData name="Morag Millar" userId="6ce09339-ccf6-453f-80f6-6728aab1f31a" providerId="ADAL" clId="{5350191D-B5E5-4BC5-A325-35429662A5FB}" dt="2022-12-06T13:29:42.290" v="99" actId="47"/>
        <pc:sldMkLst>
          <pc:docMk/>
          <pc:sldMk cId="4059954476" sldId="271"/>
        </pc:sldMkLst>
        <pc:spChg chg="mod">
          <ac:chgData name="Morag Millar" userId="6ce09339-ccf6-453f-80f6-6728aab1f31a" providerId="ADAL" clId="{5350191D-B5E5-4BC5-A325-35429662A5FB}" dt="2022-12-06T13:24:15.826" v="87" actId="6549"/>
          <ac:spMkLst>
            <pc:docMk/>
            <pc:sldMk cId="4059954476" sldId="271"/>
            <ac:spMk id="3" creationId="{0D11BBCF-4F38-4548-8468-88910306DB4D}"/>
          </ac:spMkLst>
        </pc:spChg>
      </pc:sldChg>
      <pc:sldChg chg="del mod modShow">
        <pc:chgData name="Morag Millar" userId="6ce09339-ccf6-453f-80f6-6728aab1f31a" providerId="ADAL" clId="{5350191D-B5E5-4BC5-A325-35429662A5FB}" dt="2022-12-06T13:29:43.456" v="100" actId="47"/>
        <pc:sldMkLst>
          <pc:docMk/>
          <pc:sldMk cId="2492018042" sldId="272"/>
        </pc:sldMkLst>
      </pc:sldChg>
      <pc:sldChg chg="modSp mod">
        <pc:chgData name="Morag Millar" userId="6ce09339-ccf6-453f-80f6-6728aab1f31a" providerId="ADAL" clId="{5350191D-B5E5-4BC5-A325-35429662A5FB}" dt="2022-12-09T08:53:15.611" v="299" actId="108"/>
        <pc:sldMkLst>
          <pc:docMk/>
          <pc:sldMk cId="1235354315" sldId="273"/>
        </pc:sldMkLst>
        <pc:spChg chg="mod">
          <ac:chgData name="Morag Millar" userId="6ce09339-ccf6-453f-80f6-6728aab1f31a" providerId="ADAL" clId="{5350191D-B5E5-4BC5-A325-35429662A5FB}" dt="2022-12-09T08:52:28.616" v="292" actId="108"/>
          <ac:spMkLst>
            <pc:docMk/>
            <pc:sldMk cId="1235354315" sldId="273"/>
            <ac:spMk id="2" creationId="{5A77405A-9084-400B-8989-41230F025E81}"/>
          </ac:spMkLst>
        </pc:spChg>
        <pc:spChg chg="mod">
          <ac:chgData name="Morag Millar" userId="6ce09339-ccf6-453f-80f6-6728aab1f31a" providerId="ADAL" clId="{5350191D-B5E5-4BC5-A325-35429662A5FB}" dt="2022-12-09T08:53:15.611" v="299" actId="108"/>
          <ac:spMkLst>
            <pc:docMk/>
            <pc:sldMk cId="1235354315" sldId="273"/>
            <ac:spMk id="5" creationId="{D28CB544-760C-4C76-93E6-FA64051A8EEA}"/>
          </ac:spMkLst>
        </pc:spChg>
      </pc:sldChg>
      <pc:sldChg chg="modSp mod">
        <pc:chgData name="Morag Millar" userId="6ce09339-ccf6-453f-80f6-6728aab1f31a" providerId="ADAL" clId="{5350191D-B5E5-4BC5-A325-35429662A5FB}" dt="2022-12-09T08:52:07.812" v="289" actId="2711"/>
        <pc:sldMkLst>
          <pc:docMk/>
          <pc:sldMk cId="89425195" sldId="276"/>
        </pc:sldMkLst>
        <pc:spChg chg="mod">
          <ac:chgData name="Morag Millar" userId="6ce09339-ccf6-453f-80f6-6728aab1f31a" providerId="ADAL" clId="{5350191D-B5E5-4BC5-A325-35429662A5FB}" dt="2022-12-09T08:52:07.812" v="289" actId="2711"/>
          <ac:spMkLst>
            <pc:docMk/>
            <pc:sldMk cId="89425195" sldId="276"/>
            <ac:spMk id="2" creationId="{5A77405A-9084-400B-8989-41230F025E81}"/>
          </ac:spMkLst>
        </pc:spChg>
        <pc:spChg chg="mod">
          <ac:chgData name="Morag Millar" userId="6ce09339-ccf6-453f-80f6-6728aab1f31a" providerId="ADAL" clId="{5350191D-B5E5-4BC5-A325-35429662A5FB}" dt="2022-12-09T08:51:59.707" v="288" actId="255"/>
          <ac:spMkLst>
            <pc:docMk/>
            <pc:sldMk cId="89425195" sldId="276"/>
            <ac:spMk id="5" creationId="{D28CB544-760C-4C76-93E6-FA64051A8EEA}"/>
          </ac:spMkLst>
        </pc:spChg>
      </pc:sldChg>
      <pc:sldChg chg="modSp mod ord">
        <pc:chgData name="Morag Millar" userId="6ce09339-ccf6-453f-80f6-6728aab1f31a" providerId="ADAL" clId="{5350191D-B5E5-4BC5-A325-35429662A5FB}" dt="2022-12-09T08:53:10.984" v="298" actId="108"/>
        <pc:sldMkLst>
          <pc:docMk/>
          <pc:sldMk cId="4180667573" sldId="278"/>
        </pc:sldMkLst>
        <pc:spChg chg="mod">
          <ac:chgData name="Morag Millar" userId="6ce09339-ccf6-453f-80f6-6728aab1f31a" providerId="ADAL" clId="{5350191D-B5E5-4BC5-A325-35429662A5FB}" dt="2022-12-09T08:52:23.032" v="291" actId="108"/>
          <ac:spMkLst>
            <pc:docMk/>
            <pc:sldMk cId="4180667573" sldId="278"/>
            <ac:spMk id="2" creationId="{5A77405A-9084-400B-8989-41230F025E81}"/>
          </ac:spMkLst>
        </pc:spChg>
        <pc:spChg chg="mod">
          <ac:chgData name="Morag Millar" userId="6ce09339-ccf6-453f-80f6-6728aab1f31a" providerId="ADAL" clId="{5350191D-B5E5-4BC5-A325-35429662A5FB}" dt="2022-12-09T08:53:10.984" v="298" actId="108"/>
          <ac:spMkLst>
            <pc:docMk/>
            <pc:sldMk cId="4180667573" sldId="278"/>
            <ac:spMk id="5" creationId="{D28CB544-760C-4C76-93E6-FA64051A8EEA}"/>
          </ac:spMkLst>
        </pc:spChg>
      </pc:sldChg>
      <pc:sldChg chg="modSp mod ord">
        <pc:chgData name="Morag Millar" userId="6ce09339-ccf6-453f-80f6-6728aab1f31a" providerId="ADAL" clId="{5350191D-B5E5-4BC5-A325-35429662A5FB}" dt="2022-12-09T08:54:01.741" v="308" actId="20577"/>
        <pc:sldMkLst>
          <pc:docMk/>
          <pc:sldMk cId="1322465463" sldId="280"/>
        </pc:sldMkLst>
        <pc:spChg chg="mod">
          <ac:chgData name="Morag Millar" userId="6ce09339-ccf6-453f-80f6-6728aab1f31a" providerId="ADAL" clId="{5350191D-B5E5-4BC5-A325-35429662A5FB}" dt="2022-12-09T08:52:56.348" v="297" actId="1076"/>
          <ac:spMkLst>
            <pc:docMk/>
            <pc:sldMk cId="1322465463" sldId="280"/>
            <ac:spMk id="2" creationId="{91FD2BE1-A7BE-4B62-95FF-1DA1CA21ECF9}"/>
          </ac:spMkLst>
        </pc:spChg>
        <pc:spChg chg="mod">
          <ac:chgData name="Morag Millar" userId="6ce09339-ccf6-453f-80f6-6728aab1f31a" providerId="ADAL" clId="{5350191D-B5E5-4BC5-A325-35429662A5FB}" dt="2022-12-09T08:54:01.741" v="308" actId="20577"/>
          <ac:spMkLst>
            <pc:docMk/>
            <pc:sldMk cId="1322465463" sldId="280"/>
            <ac:spMk id="3" creationId="{725194A7-A4FA-41B0-A916-564B434D5E8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1BB62-14D0-45D3-A83C-BC038C18C8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96D64B-D0D7-4F0A-9F8A-432B6B4829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9724AB0-493E-4624-A36E-E398317C6753}"/>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5" name="Footer Placeholder 4">
            <a:extLst>
              <a:ext uri="{FF2B5EF4-FFF2-40B4-BE49-F238E27FC236}">
                <a16:creationId xmlns:a16="http://schemas.microsoft.com/office/drawing/2014/main" id="{CD8D2B32-32BB-494E-9E9F-EDC3493DA0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122B9B-6DF5-4100-8CEC-9B1CF78CA840}"/>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97402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BF029-C2E5-4E29-91A6-99D74B2E6D1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C2B0DB-EBE0-4916-906D-A8116F0807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10C0D3-7BB7-4E16-9A6A-D8A58DC81FD7}"/>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5" name="Footer Placeholder 4">
            <a:extLst>
              <a:ext uri="{FF2B5EF4-FFF2-40B4-BE49-F238E27FC236}">
                <a16:creationId xmlns:a16="http://schemas.microsoft.com/office/drawing/2014/main" id="{9CF997A6-F5F9-4A07-B7BA-7329F547FB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F641B7-AE5C-4CB0-AC52-60E7C9F6F491}"/>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381920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F88674-C68E-4060-95DA-B63CC3FA6B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BAC7FB-C1C5-411F-92FB-B6FD136C6F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34AA22-9262-45F1-B248-CDA5CB9CB2B7}"/>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5" name="Footer Placeholder 4">
            <a:extLst>
              <a:ext uri="{FF2B5EF4-FFF2-40B4-BE49-F238E27FC236}">
                <a16:creationId xmlns:a16="http://schemas.microsoft.com/office/drawing/2014/main" id="{A1BC68C0-B4DC-4861-BCC0-2AC038B9F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68DAE8-8A4E-496D-8CFF-5298198DE596}"/>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2600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F59E7-9338-4A17-88F9-2FC396C39F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8E3E29-3824-447B-A06D-92DAD9AA53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8FC919-6D76-4421-B028-FD187B804CDA}"/>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5" name="Footer Placeholder 4">
            <a:extLst>
              <a:ext uri="{FF2B5EF4-FFF2-40B4-BE49-F238E27FC236}">
                <a16:creationId xmlns:a16="http://schemas.microsoft.com/office/drawing/2014/main" id="{C43A94EB-E892-4021-8A49-552EC70FEB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01DCED-ADB0-43F4-BC66-AAAE9CEF67B0}"/>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3117141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ECB0C-65D2-4F08-825E-C17754B414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7590BBB-801F-41A1-B7B9-0E693DC4FF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5BDAB2-138E-4FC4-A442-E3511ACDD7B4}"/>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5" name="Footer Placeholder 4">
            <a:extLst>
              <a:ext uri="{FF2B5EF4-FFF2-40B4-BE49-F238E27FC236}">
                <a16:creationId xmlns:a16="http://schemas.microsoft.com/office/drawing/2014/main" id="{61E0BEC0-1AD2-4C69-9643-564CCBDB12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09E628-6BD0-497F-973C-57D5B99397A1}"/>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281105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8E72F-0F53-43BB-AA05-1E421E8336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55043B-5F08-4DDD-8A25-129AA55D41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B380E9-7177-422C-A0F4-9B304FB317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77A272-CD80-4CC2-B763-D08BD5442071}"/>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6" name="Footer Placeholder 5">
            <a:extLst>
              <a:ext uri="{FF2B5EF4-FFF2-40B4-BE49-F238E27FC236}">
                <a16:creationId xmlns:a16="http://schemas.microsoft.com/office/drawing/2014/main" id="{45C356D8-0A87-4A8F-9369-A3862E8A58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B29E17-45DC-4B0B-ADCB-52D1E28EA972}"/>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4175750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679FB-42B3-40B7-AA9E-C8AAF9D2F7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EBEC15-B8FB-4C24-89DA-6C2B778907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1C7D1A-3F2D-4DDF-B240-D8C76EF8F1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96ED019-CC17-46B5-BB05-3A9BE66F4A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71457B-8350-46ED-9566-BCB890BF85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0B07B2C-045B-461E-8878-6FAF04CA6D5B}"/>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8" name="Footer Placeholder 7">
            <a:extLst>
              <a:ext uri="{FF2B5EF4-FFF2-40B4-BE49-F238E27FC236}">
                <a16:creationId xmlns:a16="http://schemas.microsoft.com/office/drawing/2014/main" id="{462C28F3-391A-423C-B6C4-70ED1624864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EF47904-25D8-4DA2-A662-43404C414DF5}"/>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3831444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4E2C3-0669-42A2-9ADB-268B759928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092BBEF-315E-485A-90D0-A25FD7FC7F92}"/>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4" name="Footer Placeholder 3">
            <a:extLst>
              <a:ext uri="{FF2B5EF4-FFF2-40B4-BE49-F238E27FC236}">
                <a16:creationId xmlns:a16="http://schemas.microsoft.com/office/drawing/2014/main" id="{AD2D65EE-AC11-446C-B715-8196C1BEFDB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DD92367-23AD-4D5D-BBC6-C8AA4A4B9C99}"/>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355530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5B4183-A108-4852-BE78-3C10F2B9915E}"/>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3" name="Footer Placeholder 2">
            <a:extLst>
              <a:ext uri="{FF2B5EF4-FFF2-40B4-BE49-F238E27FC236}">
                <a16:creationId xmlns:a16="http://schemas.microsoft.com/office/drawing/2014/main" id="{EA3FF7B4-3C31-47F4-9BCC-B7FD03BA91C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D70D67B-97EA-4CF3-B242-572719BC2B9C}"/>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3894473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4AF89-4F4A-4BFD-A6DE-2CA93C9D1B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6AFF1F9-33FA-462C-B977-F23C373500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956FB53-D0BE-478F-98DD-A2AD43ACD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E0D048-744A-4685-87F5-1FED3267CE81}"/>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6" name="Footer Placeholder 5">
            <a:extLst>
              <a:ext uri="{FF2B5EF4-FFF2-40B4-BE49-F238E27FC236}">
                <a16:creationId xmlns:a16="http://schemas.microsoft.com/office/drawing/2014/main" id="{E9C421FA-A020-4E81-8A2E-433F437D7D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EBA5EF-0CA4-4FDA-A3EB-D6F5DA772DC8}"/>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227475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F7A34-70C4-4841-931C-A53B7B375E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283B0E5-D5FE-453D-97ED-C3A8963639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DB3F076-B797-4E78-A540-62A6F5DC75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6BCF65-A38B-4165-ABE3-A5A36C32E5D0}"/>
              </a:ext>
            </a:extLst>
          </p:cNvPr>
          <p:cNvSpPr>
            <a:spLocks noGrp="1"/>
          </p:cNvSpPr>
          <p:nvPr>
            <p:ph type="dt" sz="half" idx="10"/>
          </p:nvPr>
        </p:nvSpPr>
        <p:spPr/>
        <p:txBody>
          <a:bodyPr/>
          <a:lstStyle/>
          <a:p>
            <a:fld id="{28D41D9F-EE9E-4BEF-853A-CE550F5FE6CA}" type="datetimeFigureOut">
              <a:rPr lang="en-GB" smtClean="0"/>
              <a:t>09/12/2022</a:t>
            </a:fld>
            <a:endParaRPr lang="en-GB"/>
          </a:p>
        </p:txBody>
      </p:sp>
      <p:sp>
        <p:nvSpPr>
          <p:cNvPr id="6" name="Footer Placeholder 5">
            <a:extLst>
              <a:ext uri="{FF2B5EF4-FFF2-40B4-BE49-F238E27FC236}">
                <a16:creationId xmlns:a16="http://schemas.microsoft.com/office/drawing/2014/main" id="{64E7D429-537C-4309-B9C0-7E5DC8A3E7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268824-BFB5-4A3E-B70C-AC7E63C1CE61}"/>
              </a:ext>
            </a:extLst>
          </p:cNvPr>
          <p:cNvSpPr>
            <a:spLocks noGrp="1"/>
          </p:cNvSpPr>
          <p:nvPr>
            <p:ph type="sldNum" sz="quarter" idx="12"/>
          </p:nvPr>
        </p:nvSpPr>
        <p:spPr/>
        <p:txBody>
          <a:bodyPr/>
          <a:lstStyle/>
          <a:p>
            <a:fld id="{79AF854F-D670-47F8-9784-2E64E3A1EE4D}" type="slidenum">
              <a:rPr lang="en-GB" smtClean="0"/>
              <a:t>‹#›</a:t>
            </a:fld>
            <a:endParaRPr lang="en-GB"/>
          </a:p>
        </p:txBody>
      </p:sp>
    </p:spTree>
    <p:extLst>
      <p:ext uri="{BB962C8B-B14F-4D97-AF65-F5344CB8AC3E}">
        <p14:creationId xmlns:p14="http://schemas.microsoft.com/office/powerpoint/2010/main" val="609799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C9850B-3AA0-4879-BE4F-2E678C9CD6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12B56B-0C04-4CF7-A60C-BC8A115EDA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DC1962-65DB-4ACF-A77A-41650F6F82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41D9F-EE9E-4BEF-853A-CE550F5FE6CA}" type="datetimeFigureOut">
              <a:rPr lang="en-GB" smtClean="0"/>
              <a:t>09/12/2022</a:t>
            </a:fld>
            <a:endParaRPr lang="en-GB"/>
          </a:p>
        </p:txBody>
      </p:sp>
      <p:sp>
        <p:nvSpPr>
          <p:cNvPr id="5" name="Footer Placeholder 4">
            <a:extLst>
              <a:ext uri="{FF2B5EF4-FFF2-40B4-BE49-F238E27FC236}">
                <a16:creationId xmlns:a16="http://schemas.microsoft.com/office/drawing/2014/main" id="{0063CFC7-FD32-4B5C-8468-F93124B3D1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76F0ACD-7B30-4C7F-B59D-9A9831D602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F854F-D670-47F8-9784-2E64E3A1EE4D}" type="slidenum">
              <a:rPr lang="en-GB" smtClean="0"/>
              <a:t>‹#›</a:t>
            </a:fld>
            <a:endParaRPr lang="en-GB"/>
          </a:p>
        </p:txBody>
      </p:sp>
    </p:spTree>
    <p:extLst>
      <p:ext uri="{BB962C8B-B14F-4D97-AF65-F5344CB8AC3E}">
        <p14:creationId xmlns:p14="http://schemas.microsoft.com/office/powerpoint/2010/main" val="986717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CA4C3D-DBBB-4469-81B2-35C8D8EF9DA7}"/>
              </a:ext>
            </a:extLst>
          </p:cNvPr>
          <p:cNvSpPr>
            <a:spLocks noGrp="1"/>
          </p:cNvSpPr>
          <p:nvPr>
            <p:ph type="ctrTitle"/>
          </p:nvPr>
        </p:nvSpPr>
        <p:spPr>
          <a:xfrm>
            <a:off x="755903" y="3399769"/>
            <a:ext cx="10640754" cy="775845"/>
          </a:xfrm>
        </p:spPr>
        <p:txBody>
          <a:bodyPr anchor="b">
            <a:normAutofit/>
          </a:bodyPr>
          <a:lstStyle/>
          <a:p>
            <a:r>
              <a:rPr lang="en-GB" sz="4000" b="1" dirty="0">
                <a:solidFill>
                  <a:schemeClr val="tx2"/>
                </a:solidFill>
                <a:latin typeface="Gill Sans MT" panose="020B0502020104020203" pitchFamily="34" charset="0"/>
              </a:rPr>
              <a:t>Digital Skills Project  </a:t>
            </a:r>
          </a:p>
        </p:txBody>
      </p:sp>
      <p:sp>
        <p:nvSpPr>
          <p:cNvPr id="3" name="Subtitle 2">
            <a:extLst>
              <a:ext uri="{FF2B5EF4-FFF2-40B4-BE49-F238E27FC236}">
                <a16:creationId xmlns:a16="http://schemas.microsoft.com/office/drawing/2014/main" id="{EE971A5A-EB72-4613-9028-803B32D183DA}"/>
              </a:ext>
            </a:extLst>
          </p:cNvPr>
          <p:cNvSpPr>
            <a:spLocks noGrp="1"/>
          </p:cNvSpPr>
          <p:nvPr>
            <p:ph type="subTitle" idx="1"/>
          </p:nvPr>
        </p:nvSpPr>
        <p:spPr>
          <a:xfrm>
            <a:off x="1514121" y="4171528"/>
            <a:ext cx="9163757" cy="1709010"/>
          </a:xfrm>
        </p:spPr>
        <p:txBody>
          <a:bodyPr anchor="ctr">
            <a:normAutofit/>
          </a:bodyPr>
          <a:lstStyle/>
          <a:p>
            <a:r>
              <a:rPr lang="en-GB" sz="2300" dirty="0">
                <a:solidFill>
                  <a:schemeClr val="tx2"/>
                </a:solidFill>
                <a:latin typeface="Gill Sans MT" panose="020B0502020104020203" pitchFamily="34" charset="0"/>
              </a:rPr>
              <a:t>Morag Millar</a:t>
            </a:r>
          </a:p>
          <a:p>
            <a:r>
              <a:rPr lang="en-GB" sz="2300" dirty="0">
                <a:solidFill>
                  <a:schemeClr val="tx2"/>
                </a:solidFill>
                <a:latin typeface="Gill Sans MT" panose="020B0502020104020203" pitchFamily="34" charset="0"/>
              </a:rPr>
              <a:t>Fife Council, Strategic Growth &amp; City Deals Programme Manager</a:t>
            </a:r>
          </a:p>
          <a:p>
            <a:r>
              <a:rPr lang="en-GB" sz="2300" dirty="0">
                <a:solidFill>
                  <a:schemeClr val="tx2"/>
                </a:solidFill>
                <a:latin typeface="Gill Sans MT" panose="020B0502020104020203" pitchFamily="34" charset="0"/>
              </a:rPr>
              <a:t>December 2022</a:t>
            </a:r>
            <a:endParaRPr lang="en-GB" sz="800" dirty="0">
              <a:solidFill>
                <a:schemeClr val="tx2"/>
              </a:solidFill>
              <a:latin typeface="Gill Sans MT" panose="020B0502020104020203" pitchFamily="34" charset="0"/>
            </a:endParaRPr>
          </a:p>
        </p:txBody>
      </p:sp>
      <p:grpSp>
        <p:nvGrpSpPr>
          <p:cNvPr id="38" name="Group 37">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39" name="Freeform: Shape 38">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2" name="Freeform: Shape 41">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Picture 4">
            <a:extLst>
              <a:ext uri="{FF2B5EF4-FFF2-40B4-BE49-F238E27FC236}">
                <a16:creationId xmlns:a16="http://schemas.microsoft.com/office/drawing/2014/main" id="{D7F53628-36E5-426F-856A-14E1B2A13142}"/>
              </a:ext>
            </a:extLst>
          </p:cNvPr>
          <p:cNvPicPr>
            <a:picLocks noChangeAspect="1"/>
          </p:cNvPicPr>
          <p:nvPr/>
        </p:nvPicPr>
        <p:blipFill>
          <a:blip r:embed="rId2"/>
          <a:stretch>
            <a:fillRect/>
          </a:stretch>
        </p:blipFill>
        <p:spPr>
          <a:xfrm>
            <a:off x="1415163" y="320231"/>
            <a:ext cx="9300221" cy="2836567"/>
          </a:xfrm>
          <a:prstGeom prst="rect">
            <a:avLst/>
          </a:prstGeom>
        </p:spPr>
      </p:pic>
      <p:grpSp>
        <p:nvGrpSpPr>
          <p:cNvPr id="44" name="Group 43">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45" name="Freeform: Shape 44">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0522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2BE1-A7BE-4B62-95FF-1DA1CA21ECF9}"/>
              </a:ext>
            </a:extLst>
          </p:cNvPr>
          <p:cNvSpPr>
            <a:spLocks noGrp="1"/>
          </p:cNvSpPr>
          <p:nvPr>
            <p:ph type="title"/>
          </p:nvPr>
        </p:nvSpPr>
        <p:spPr>
          <a:xfrm>
            <a:off x="554420" y="128642"/>
            <a:ext cx="10922876" cy="1325563"/>
          </a:xfrm>
        </p:spPr>
        <p:txBody>
          <a:bodyPr>
            <a:normAutofit/>
          </a:bodyPr>
          <a:lstStyle/>
          <a:p>
            <a:r>
              <a:rPr lang="en-GB" sz="4000" b="1" dirty="0">
                <a:solidFill>
                  <a:schemeClr val="tx2"/>
                </a:solidFill>
                <a:latin typeface="Gill Sans MT" panose="020B0502020104020203" pitchFamily="34" charset="0"/>
              </a:rPr>
              <a:t>Consultation – with employers and providers</a:t>
            </a:r>
          </a:p>
        </p:txBody>
      </p:sp>
      <p:sp>
        <p:nvSpPr>
          <p:cNvPr id="3" name="Content Placeholder 2">
            <a:extLst>
              <a:ext uri="{FF2B5EF4-FFF2-40B4-BE49-F238E27FC236}">
                <a16:creationId xmlns:a16="http://schemas.microsoft.com/office/drawing/2014/main" id="{725194A7-A4FA-41B0-A916-564B434D5E83}"/>
              </a:ext>
            </a:extLst>
          </p:cNvPr>
          <p:cNvSpPr>
            <a:spLocks noGrp="1"/>
          </p:cNvSpPr>
          <p:nvPr>
            <p:ph idx="1"/>
          </p:nvPr>
        </p:nvSpPr>
        <p:spPr>
          <a:xfrm>
            <a:off x="333703" y="1138894"/>
            <a:ext cx="10799379" cy="5038670"/>
          </a:xfrm>
        </p:spPr>
        <p:txBody>
          <a:bodyPr>
            <a:noAutofit/>
          </a:bodyPr>
          <a:lstStyle/>
          <a:p>
            <a:pPr marL="0" lvl="0" indent="0">
              <a:lnSpc>
                <a:spcPct val="115000"/>
              </a:lnSpc>
              <a:spcAft>
                <a:spcPts val="300"/>
              </a:spcAft>
              <a:buNone/>
            </a:pPr>
            <a:r>
              <a:rPr lang="en-US" sz="3300" dirty="0">
                <a:solidFill>
                  <a:schemeClr val="tx2"/>
                </a:solidFill>
                <a:latin typeface="Gill Sans MT" panose="020B0502020104020203" pitchFamily="34" charset="0"/>
                <a:ea typeface="+mj-ea"/>
                <a:cs typeface="+mj-cs"/>
              </a:rPr>
              <a:t>From an employer perspective </a:t>
            </a:r>
          </a:p>
          <a:p>
            <a:pPr marL="0" lvl="0" indent="0">
              <a:lnSpc>
                <a:spcPct val="115000"/>
              </a:lnSpc>
              <a:spcAft>
                <a:spcPts val="300"/>
              </a:spcAft>
              <a:buNone/>
            </a:pPr>
            <a:r>
              <a:rPr lang="en-US" sz="3000" i="1" dirty="0">
                <a:solidFill>
                  <a:schemeClr val="tx2"/>
                </a:solidFill>
                <a:latin typeface="Gill Sans MT" panose="020B0502020104020203" pitchFamily="34" charset="0"/>
                <a:ea typeface="+mj-ea"/>
                <a:cs typeface="+mj-cs"/>
              </a:rPr>
              <a:t>“all the provision seems very similar and it’s hard to wade through this to work out what is appropriate for our staff. Better signposting is required to help match the individual to the right course for them and their career aspirations”.  </a:t>
            </a:r>
            <a:endParaRPr lang="en-GB" sz="3000" i="1" dirty="0">
              <a:solidFill>
                <a:schemeClr val="tx2"/>
              </a:solidFill>
              <a:latin typeface="Gill Sans MT" panose="020B0502020104020203" pitchFamily="34" charset="0"/>
              <a:ea typeface="+mj-ea"/>
              <a:cs typeface="+mj-cs"/>
            </a:endParaRPr>
          </a:p>
          <a:p>
            <a:pPr marL="0" indent="0">
              <a:buNone/>
            </a:pPr>
            <a:r>
              <a:rPr lang="en-US" sz="3000" i="1" dirty="0">
                <a:solidFill>
                  <a:schemeClr val="tx2"/>
                </a:solidFill>
                <a:latin typeface="Gill Sans MT" panose="020B0502020104020203" pitchFamily="34" charset="0"/>
                <a:ea typeface="+mj-ea"/>
                <a:cs typeface="+mj-cs"/>
              </a:rPr>
              <a:t>“The time to deliver these courses is too long – even weeks is too long to release staff members from their duties.”</a:t>
            </a:r>
          </a:p>
          <a:p>
            <a:pPr marL="0" indent="0">
              <a:buNone/>
            </a:pPr>
            <a:endParaRPr lang="en-US" sz="3000" i="1" dirty="0">
              <a:solidFill>
                <a:schemeClr val="tx2"/>
              </a:solidFill>
              <a:latin typeface="Gill Sans MT" panose="020B0502020104020203" pitchFamily="34" charset="0"/>
              <a:ea typeface="+mj-ea"/>
              <a:cs typeface="+mj-cs"/>
            </a:endParaRPr>
          </a:p>
          <a:p>
            <a:pPr marL="0" indent="0">
              <a:buNone/>
            </a:pPr>
            <a:r>
              <a:rPr lang="en-US" sz="3000" i="1" dirty="0">
                <a:solidFill>
                  <a:schemeClr val="tx2"/>
                </a:solidFill>
                <a:latin typeface="Gill Sans MT" panose="020B0502020104020203" pitchFamily="34" charset="0"/>
                <a:ea typeface="+mj-ea"/>
                <a:cs typeface="+mj-cs"/>
              </a:rPr>
              <a:t>“ We don’t know enough about adult learners’ barriers and motivations”.</a:t>
            </a:r>
            <a:endParaRPr lang="en-GB" sz="3000" i="1" dirty="0">
              <a:solidFill>
                <a:schemeClr val="tx2"/>
              </a:solidFill>
              <a:latin typeface="Gill Sans MT" panose="020B0502020104020203" pitchFamily="34" charset="0"/>
              <a:ea typeface="+mj-ea"/>
              <a:cs typeface="+mj-cs"/>
            </a:endParaRPr>
          </a:p>
        </p:txBody>
      </p:sp>
    </p:spTree>
    <p:extLst>
      <p:ext uri="{BB962C8B-B14F-4D97-AF65-F5344CB8AC3E}">
        <p14:creationId xmlns:p14="http://schemas.microsoft.com/office/powerpoint/2010/main" val="1322465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B5A68FB-7BF3-46E2-9857-FC6C35CED8AF}"/>
              </a:ext>
            </a:extLst>
          </p:cNvPr>
          <p:cNvSpPr>
            <a:spLocks noGrp="1"/>
          </p:cNvSpPr>
          <p:nvPr>
            <p:ph type="title"/>
          </p:nvPr>
        </p:nvSpPr>
        <p:spPr>
          <a:xfrm>
            <a:off x="838200" y="317828"/>
            <a:ext cx="10515600" cy="896116"/>
          </a:xfrm>
        </p:spPr>
        <p:txBody>
          <a:bodyPr vert="horz" lIns="91440" tIns="45720" rIns="91440" bIns="45720" rtlCol="0" anchor="ctr">
            <a:normAutofit/>
          </a:bodyPr>
          <a:lstStyle/>
          <a:p>
            <a:r>
              <a:rPr lang="en-US" b="1" dirty="0">
                <a:solidFill>
                  <a:schemeClr val="tx2"/>
                </a:solidFill>
                <a:latin typeface="Gill Sans MT" panose="020B0502020104020203" pitchFamily="34" charset="0"/>
              </a:rPr>
              <a:t>Objectives</a:t>
            </a:r>
          </a:p>
        </p:txBody>
      </p:sp>
      <p:sp>
        <p:nvSpPr>
          <p:cNvPr id="5" name="Content Placeholder 3">
            <a:extLst>
              <a:ext uri="{FF2B5EF4-FFF2-40B4-BE49-F238E27FC236}">
                <a16:creationId xmlns:a16="http://schemas.microsoft.com/office/drawing/2014/main" id="{FB540E7B-DA9B-4F59-B34A-BE4A5B22CBD7}"/>
              </a:ext>
            </a:extLst>
          </p:cNvPr>
          <p:cNvSpPr txBox="1">
            <a:spLocks/>
          </p:cNvSpPr>
          <p:nvPr/>
        </p:nvSpPr>
        <p:spPr>
          <a:xfrm>
            <a:off x="668250" y="1626367"/>
            <a:ext cx="10685550" cy="5042447"/>
          </a:xfrm>
          <a:prstGeom prst="rect">
            <a:avLst/>
          </a:prstGeom>
          <a:ln>
            <a:noFill/>
          </a:ln>
        </p:spPr>
        <p:txBody>
          <a:bodyPr vert="horz" lIns="91440" tIns="45720" rIns="91440" bIns="45720" rtlCol="0" anchor="t">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lnSpc>
                <a:spcPct val="110000"/>
              </a:lnSpc>
              <a:spcAft>
                <a:spcPts val="600"/>
              </a:spcAft>
            </a:pPr>
            <a:r>
              <a:rPr lang="en-US" sz="3500" dirty="0">
                <a:solidFill>
                  <a:schemeClr val="tx2"/>
                </a:solidFill>
                <a:latin typeface="Gill Sans MT" panose="020B0502020104020203" pitchFamily="34" charset="0"/>
                <a:ea typeface="+mj-ea"/>
                <a:cs typeface="+mj-cs"/>
              </a:rPr>
              <a:t>3 Business Needs and Service Requirements that must be met: </a:t>
            </a:r>
          </a:p>
          <a:p>
            <a:pPr lvl="1">
              <a:lnSpc>
                <a:spcPct val="115000"/>
              </a:lnSpc>
              <a:spcAft>
                <a:spcPts val="600"/>
              </a:spcAft>
              <a:buFont typeface="Courier New" panose="02070309020205020404" pitchFamily="49" charset="0"/>
              <a:buChar char="o"/>
            </a:pPr>
            <a:r>
              <a:rPr lang="en-US" sz="3600" b="1" dirty="0">
                <a:solidFill>
                  <a:schemeClr val="tx2"/>
                </a:solidFill>
                <a:latin typeface="+mj-lt"/>
                <a:ea typeface="+mj-ea"/>
                <a:cs typeface="+mj-cs"/>
              </a:rPr>
              <a:t> </a:t>
            </a:r>
            <a:r>
              <a:rPr lang="en-US" sz="3300" b="1" dirty="0">
                <a:solidFill>
                  <a:schemeClr val="tx2"/>
                </a:solidFill>
                <a:latin typeface="Gill Sans MT" panose="020B0502020104020203" pitchFamily="34" charset="0"/>
                <a:ea typeface="+mj-ea"/>
                <a:cs typeface="+mj-cs"/>
              </a:rPr>
              <a:t>plugging the digital skills gap, </a:t>
            </a:r>
          </a:p>
          <a:p>
            <a:pPr lvl="1">
              <a:lnSpc>
                <a:spcPct val="115000"/>
              </a:lnSpc>
              <a:spcAft>
                <a:spcPts val="600"/>
              </a:spcAft>
              <a:buFont typeface="Courier New" panose="02070309020205020404" pitchFamily="49" charset="0"/>
              <a:buChar char="o"/>
            </a:pPr>
            <a:r>
              <a:rPr lang="en-US" sz="3300" b="1" dirty="0">
                <a:solidFill>
                  <a:schemeClr val="tx2"/>
                </a:solidFill>
                <a:latin typeface="Gill Sans MT" panose="020B0502020104020203" pitchFamily="34" charset="0"/>
                <a:ea typeface="+mj-ea"/>
                <a:cs typeface="+mj-cs"/>
              </a:rPr>
              <a:t> understanding/satisfying business needs and </a:t>
            </a:r>
          </a:p>
          <a:p>
            <a:pPr lvl="1">
              <a:lnSpc>
                <a:spcPct val="115000"/>
              </a:lnSpc>
              <a:spcAft>
                <a:spcPts val="600"/>
              </a:spcAft>
              <a:buFont typeface="Courier New" panose="02070309020205020404" pitchFamily="49" charset="0"/>
              <a:buChar char="o"/>
            </a:pPr>
            <a:r>
              <a:rPr lang="en-US" sz="3300" b="1" dirty="0">
                <a:solidFill>
                  <a:schemeClr val="tx2"/>
                </a:solidFill>
                <a:latin typeface="Gill Sans MT" panose="020B0502020104020203" pitchFamily="34" charset="0"/>
                <a:ea typeface="+mj-ea"/>
                <a:cs typeface="+mj-cs"/>
              </a:rPr>
              <a:t> creating unrivalled talent. </a:t>
            </a:r>
          </a:p>
          <a:p>
            <a:pPr fontAlgn="base">
              <a:lnSpc>
                <a:spcPct val="110000"/>
              </a:lnSpc>
              <a:spcAft>
                <a:spcPts val="600"/>
              </a:spcAft>
            </a:pPr>
            <a:r>
              <a:rPr lang="en-US" sz="3500" dirty="0">
                <a:solidFill>
                  <a:schemeClr val="tx2"/>
                </a:solidFill>
                <a:latin typeface="Gill Sans MT" panose="020B0502020104020203" pitchFamily="34" charset="0"/>
                <a:ea typeface="+mj-ea"/>
                <a:cs typeface="+mj-cs"/>
              </a:rPr>
              <a:t>By real change in digital skills system in the region. </a:t>
            </a:r>
          </a:p>
          <a:p>
            <a:pPr fontAlgn="base">
              <a:lnSpc>
                <a:spcPct val="110000"/>
              </a:lnSpc>
              <a:spcAft>
                <a:spcPts val="600"/>
              </a:spcAft>
            </a:pPr>
            <a:r>
              <a:rPr lang="en-US" sz="3500" dirty="0">
                <a:solidFill>
                  <a:schemeClr val="tx2"/>
                </a:solidFill>
                <a:latin typeface="Gill Sans MT" panose="020B0502020104020203" pitchFamily="34" charset="0"/>
                <a:ea typeface="+mj-ea"/>
                <a:cs typeface="+mj-cs"/>
              </a:rPr>
              <a:t>By delivering new, pilot approaches and enablers for digital skills -  to deliver a step-change in performance and inclusion.   </a:t>
            </a:r>
          </a:p>
        </p:txBody>
      </p:sp>
    </p:spTree>
    <p:extLst>
      <p:ext uri="{BB962C8B-B14F-4D97-AF65-F5344CB8AC3E}">
        <p14:creationId xmlns:p14="http://schemas.microsoft.com/office/powerpoint/2010/main" val="1028448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7405A-9084-400B-8989-41230F025E81}"/>
              </a:ext>
            </a:extLst>
          </p:cNvPr>
          <p:cNvSpPr>
            <a:spLocks noGrp="1"/>
          </p:cNvSpPr>
          <p:nvPr>
            <p:ph type="title"/>
          </p:nvPr>
        </p:nvSpPr>
        <p:spPr/>
        <p:txBody>
          <a:bodyPr>
            <a:normAutofit/>
          </a:bodyPr>
          <a:lstStyle/>
          <a:p>
            <a:r>
              <a:rPr lang="en-GB" b="1" dirty="0">
                <a:solidFill>
                  <a:schemeClr val="tx2"/>
                </a:solidFill>
                <a:latin typeface="Gill Sans MT" panose="020B0502020104020203" pitchFamily="34" charset="0"/>
              </a:rPr>
              <a:t>Scope </a:t>
            </a:r>
          </a:p>
        </p:txBody>
      </p:sp>
      <p:sp>
        <p:nvSpPr>
          <p:cNvPr id="5" name="Content Placeholder 4">
            <a:extLst>
              <a:ext uri="{FF2B5EF4-FFF2-40B4-BE49-F238E27FC236}">
                <a16:creationId xmlns:a16="http://schemas.microsoft.com/office/drawing/2014/main" id="{D28CB544-760C-4C76-93E6-FA64051A8EEA}"/>
              </a:ext>
            </a:extLst>
          </p:cNvPr>
          <p:cNvSpPr>
            <a:spLocks noGrp="1"/>
          </p:cNvSpPr>
          <p:nvPr>
            <p:ph idx="1"/>
          </p:nvPr>
        </p:nvSpPr>
        <p:spPr/>
        <p:txBody>
          <a:bodyPr>
            <a:normAutofit/>
          </a:bodyPr>
          <a:lstStyle/>
          <a:p>
            <a:r>
              <a:rPr lang="en-US" sz="3000" dirty="0">
                <a:solidFill>
                  <a:schemeClr val="tx2"/>
                </a:solidFill>
                <a:latin typeface="Gill Sans MT" panose="020B0502020104020203" pitchFamily="34" charset="0"/>
                <a:ea typeface="+mj-ea"/>
                <a:cs typeface="+mj-cs"/>
              </a:rPr>
              <a:t>Not basic digital skills for the general workforce. Embedded within No One Left Behind delivery.</a:t>
            </a:r>
          </a:p>
          <a:p>
            <a:r>
              <a:rPr lang="en-US" sz="3000" dirty="0">
                <a:solidFill>
                  <a:schemeClr val="tx2"/>
                </a:solidFill>
                <a:latin typeface="Gill Sans MT" panose="020B0502020104020203" pitchFamily="34" charset="0"/>
                <a:ea typeface="+mj-ea"/>
                <a:cs typeface="+mj-cs"/>
              </a:rPr>
              <a:t>Intermediate, advanced, and professional digital technology skills – not just for the technology sector but for all other sectors. Every business is a digital business</a:t>
            </a:r>
          </a:p>
          <a:p>
            <a:r>
              <a:rPr lang="en-US" sz="3000" dirty="0">
                <a:solidFill>
                  <a:schemeClr val="tx2"/>
                </a:solidFill>
                <a:latin typeface="Gill Sans MT" panose="020B0502020104020203" pitchFamily="34" charset="0"/>
                <a:ea typeface="+mj-ea"/>
                <a:cs typeface="+mj-cs"/>
              </a:rPr>
              <a:t>Businesses who produce tech and those who use it. </a:t>
            </a:r>
            <a:endParaRPr lang="en-GB" sz="3000" dirty="0">
              <a:solidFill>
                <a:schemeClr val="tx2"/>
              </a:solidFill>
              <a:latin typeface="Gill Sans MT" panose="020B0502020104020203" pitchFamily="34" charset="0"/>
              <a:ea typeface="+mj-ea"/>
              <a:cs typeface="+mj-cs"/>
            </a:endParaRPr>
          </a:p>
        </p:txBody>
      </p:sp>
    </p:spTree>
    <p:extLst>
      <p:ext uri="{BB962C8B-B14F-4D97-AF65-F5344CB8AC3E}">
        <p14:creationId xmlns:p14="http://schemas.microsoft.com/office/powerpoint/2010/main" val="1235354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190BE92B-34EA-40F6-ADC1-B7A59FAB87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3444" y="643466"/>
            <a:ext cx="9285111" cy="5571067"/>
          </a:xfrm>
          <a:prstGeom prst="rect">
            <a:avLst/>
          </a:prstGeom>
        </p:spPr>
      </p:pic>
    </p:spTree>
    <p:extLst>
      <p:ext uri="{BB962C8B-B14F-4D97-AF65-F5344CB8AC3E}">
        <p14:creationId xmlns:p14="http://schemas.microsoft.com/office/powerpoint/2010/main" val="1823690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7405A-9084-400B-8989-41230F025E81}"/>
              </a:ext>
            </a:extLst>
          </p:cNvPr>
          <p:cNvSpPr>
            <a:spLocks noGrp="1"/>
          </p:cNvSpPr>
          <p:nvPr>
            <p:ph type="title"/>
          </p:nvPr>
        </p:nvSpPr>
        <p:spPr/>
        <p:txBody>
          <a:bodyPr>
            <a:normAutofit/>
          </a:bodyPr>
          <a:lstStyle/>
          <a:p>
            <a:r>
              <a:rPr lang="en-GB" b="1" dirty="0">
                <a:solidFill>
                  <a:schemeClr val="tx2"/>
                </a:solidFill>
                <a:latin typeface="Gill Sans MT" panose="020B0502020104020203" pitchFamily="34" charset="0"/>
              </a:rPr>
              <a:t>Deliver by March 2025</a:t>
            </a:r>
          </a:p>
        </p:txBody>
      </p:sp>
      <p:sp>
        <p:nvSpPr>
          <p:cNvPr id="5" name="Content Placeholder 4">
            <a:extLst>
              <a:ext uri="{FF2B5EF4-FFF2-40B4-BE49-F238E27FC236}">
                <a16:creationId xmlns:a16="http://schemas.microsoft.com/office/drawing/2014/main" id="{D28CB544-760C-4C76-93E6-FA64051A8EEA}"/>
              </a:ext>
            </a:extLst>
          </p:cNvPr>
          <p:cNvSpPr>
            <a:spLocks noGrp="1"/>
          </p:cNvSpPr>
          <p:nvPr>
            <p:ph idx="1"/>
          </p:nvPr>
        </p:nvSpPr>
        <p:spPr>
          <a:xfrm>
            <a:off x="554421" y="1471530"/>
            <a:ext cx="10515600" cy="5021345"/>
          </a:xfrm>
        </p:spPr>
        <p:txBody>
          <a:bodyPr>
            <a:normAutofit/>
          </a:bodyPr>
          <a:lstStyle/>
          <a:p>
            <a:r>
              <a:rPr lang="en-GB" sz="3000" dirty="0">
                <a:solidFill>
                  <a:schemeClr val="tx2"/>
                </a:solidFill>
                <a:latin typeface="Gill Sans MT" panose="020B0502020104020203" pitchFamily="34" charset="0"/>
                <a:ea typeface="+mj-ea"/>
                <a:cs typeface="+mj-cs"/>
              </a:rPr>
              <a:t>A Digital Skills Pipeline for the Region, beginning to close the skills gaps in the Digital Economy. </a:t>
            </a:r>
            <a:endParaRPr lang="en-US" sz="3000" dirty="0">
              <a:solidFill>
                <a:schemeClr val="tx2"/>
              </a:solidFill>
              <a:latin typeface="Gill Sans MT" panose="020B0502020104020203" pitchFamily="34" charset="0"/>
              <a:ea typeface="+mj-ea"/>
              <a:cs typeface="+mj-cs"/>
            </a:endParaRPr>
          </a:p>
          <a:p>
            <a:r>
              <a:rPr lang="en-GB" sz="3000" dirty="0">
                <a:solidFill>
                  <a:schemeClr val="tx2"/>
                </a:solidFill>
                <a:latin typeface="Gill Sans MT" panose="020B0502020104020203" pitchFamily="34" charset="0"/>
                <a:ea typeface="+mj-ea"/>
                <a:cs typeface="+mj-cs"/>
              </a:rPr>
              <a:t>Regional Digital Skills Leadership Forum.</a:t>
            </a:r>
          </a:p>
          <a:p>
            <a:r>
              <a:rPr lang="en-GB" sz="3000" dirty="0">
                <a:solidFill>
                  <a:schemeClr val="tx2"/>
                </a:solidFill>
                <a:latin typeface="Gill Sans MT" panose="020B0502020104020203" pitchFamily="34" charset="0"/>
                <a:ea typeface="+mj-ea"/>
                <a:cs typeface="+mj-cs"/>
              </a:rPr>
              <a:t>Projects delivered to address digital/data skills needs, take advantage of opportunities as they arise, and support the region’s digital economy.</a:t>
            </a:r>
            <a:endParaRPr lang="en-US" sz="3000" dirty="0">
              <a:solidFill>
                <a:schemeClr val="tx2"/>
              </a:solidFill>
              <a:latin typeface="Gill Sans MT" panose="020B0502020104020203" pitchFamily="34" charset="0"/>
              <a:ea typeface="+mj-ea"/>
              <a:cs typeface="+mj-cs"/>
            </a:endParaRPr>
          </a:p>
          <a:p>
            <a:r>
              <a:rPr lang="en-GB" sz="3000" dirty="0">
                <a:solidFill>
                  <a:schemeClr val="tx2"/>
                </a:solidFill>
                <a:latin typeface="Gill Sans MT" panose="020B0502020104020203" pitchFamily="34" charset="0"/>
                <a:ea typeface="+mj-ea"/>
                <a:cs typeface="+mj-cs"/>
              </a:rPr>
              <a:t>Increase opportunities for specialist roles within Digital and Creative Industries across the region AND in other sectors also demanding digital skills in their workforce.</a:t>
            </a:r>
            <a:endParaRPr lang="en-US" sz="3000" dirty="0">
              <a:solidFill>
                <a:schemeClr val="tx2"/>
              </a:solidFill>
              <a:latin typeface="Gill Sans MT" panose="020B0502020104020203" pitchFamily="34" charset="0"/>
              <a:ea typeface="+mj-ea"/>
              <a:cs typeface="+mj-cs"/>
            </a:endParaRPr>
          </a:p>
          <a:p>
            <a:pPr marL="0" indent="0">
              <a:buNone/>
            </a:pPr>
            <a:endParaRPr lang="en-GB" sz="1400" dirty="0"/>
          </a:p>
          <a:p>
            <a:pPr marL="0" indent="0">
              <a:buNone/>
            </a:pPr>
            <a:endParaRPr lang="en-US" sz="4000" b="1" dirty="0">
              <a:solidFill>
                <a:schemeClr val="tx2"/>
              </a:solidFill>
              <a:latin typeface="+mj-lt"/>
              <a:ea typeface="+mj-ea"/>
              <a:cs typeface="+mj-cs"/>
            </a:endParaRPr>
          </a:p>
          <a:p>
            <a:endParaRPr lang="en-GB" sz="4000" b="1" dirty="0">
              <a:solidFill>
                <a:schemeClr val="tx2"/>
              </a:solidFill>
              <a:latin typeface="+mj-lt"/>
              <a:ea typeface="+mj-ea"/>
              <a:cs typeface="+mj-cs"/>
            </a:endParaRPr>
          </a:p>
        </p:txBody>
      </p:sp>
    </p:spTree>
    <p:extLst>
      <p:ext uri="{BB962C8B-B14F-4D97-AF65-F5344CB8AC3E}">
        <p14:creationId xmlns:p14="http://schemas.microsoft.com/office/powerpoint/2010/main" val="4180667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7405A-9084-400B-8989-41230F025E81}"/>
              </a:ext>
            </a:extLst>
          </p:cNvPr>
          <p:cNvSpPr>
            <a:spLocks noGrp="1"/>
          </p:cNvSpPr>
          <p:nvPr>
            <p:ph type="title"/>
          </p:nvPr>
        </p:nvSpPr>
        <p:spPr/>
        <p:txBody>
          <a:bodyPr>
            <a:normAutofit/>
          </a:bodyPr>
          <a:lstStyle/>
          <a:p>
            <a:r>
              <a:rPr lang="en-GB" b="1" dirty="0">
                <a:solidFill>
                  <a:schemeClr val="tx2"/>
                </a:solidFill>
                <a:latin typeface="Gill Sans MT" panose="020B0502020104020203" pitchFamily="34" charset="0"/>
              </a:rPr>
              <a:t>Outcomes</a:t>
            </a:r>
          </a:p>
        </p:txBody>
      </p:sp>
      <p:sp>
        <p:nvSpPr>
          <p:cNvPr id="5" name="Content Placeholder 4">
            <a:extLst>
              <a:ext uri="{FF2B5EF4-FFF2-40B4-BE49-F238E27FC236}">
                <a16:creationId xmlns:a16="http://schemas.microsoft.com/office/drawing/2014/main" id="{D28CB544-760C-4C76-93E6-FA64051A8EEA}"/>
              </a:ext>
            </a:extLst>
          </p:cNvPr>
          <p:cNvSpPr>
            <a:spLocks noGrp="1"/>
          </p:cNvSpPr>
          <p:nvPr>
            <p:ph idx="1"/>
          </p:nvPr>
        </p:nvSpPr>
        <p:spPr/>
        <p:txBody>
          <a:bodyPr>
            <a:noAutofit/>
          </a:bodyPr>
          <a:lstStyle/>
          <a:p>
            <a:pPr marL="0" indent="0">
              <a:buNone/>
            </a:pPr>
            <a:r>
              <a:rPr lang="en-US" sz="3000" dirty="0">
                <a:solidFill>
                  <a:schemeClr val="tx2"/>
                </a:solidFill>
                <a:latin typeface="Gill Sans MT" panose="020B0502020104020203" pitchFamily="34" charset="0"/>
                <a:ea typeface="+mj-ea"/>
                <a:cs typeface="+mj-cs"/>
              </a:rPr>
              <a:t>By the end of Year 3 (31 March 2025), </a:t>
            </a:r>
          </a:p>
          <a:p>
            <a:r>
              <a:rPr lang="en-US" sz="3000" dirty="0">
                <a:solidFill>
                  <a:schemeClr val="tx2"/>
                </a:solidFill>
                <a:latin typeface="Gill Sans MT" panose="020B0502020104020203" pitchFamily="34" charset="0"/>
                <a:ea typeface="+mj-ea"/>
                <a:cs typeface="+mj-cs"/>
              </a:rPr>
              <a:t>over 180 individuals (30% of the total for the whole project) supported directly or indirectly through the activities </a:t>
            </a:r>
          </a:p>
          <a:p>
            <a:r>
              <a:rPr lang="en-US" sz="3000" dirty="0">
                <a:solidFill>
                  <a:schemeClr val="tx2"/>
                </a:solidFill>
                <a:latin typeface="Gill Sans MT" panose="020B0502020104020203" pitchFamily="34" charset="0"/>
                <a:ea typeface="+mj-ea"/>
                <a:cs typeface="+mj-cs"/>
              </a:rPr>
              <a:t>60 delivery partners (30% of the total for the whole project) involved from all sectors (business, public sector, education etc.). </a:t>
            </a:r>
          </a:p>
          <a:p>
            <a:r>
              <a:rPr lang="en-US" sz="3000" dirty="0">
                <a:solidFill>
                  <a:schemeClr val="tx2"/>
                </a:solidFill>
                <a:latin typeface="Gill Sans MT" panose="020B0502020104020203" pitchFamily="34" charset="0"/>
                <a:ea typeface="+mj-ea"/>
                <a:cs typeface="+mj-cs"/>
              </a:rPr>
              <a:t>50% of the beneficiaries to be female, 4% BME and 10% disabled in line with the targets for the Regional Skills and Employability Development Programme. </a:t>
            </a:r>
            <a:endParaRPr lang="en-GB" sz="3000" dirty="0">
              <a:solidFill>
                <a:schemeClr val="tx2"/>
              </a:solidFill>
              <a:latin typeface="Gill Sans MT" panose="020B0502020104020203" pitchFamily="34" charset="0"/>
              <a:ea typeface="+mj-ea"/>
              <a:cs typeface="+mj-cs"/>
            </a:endParaRPr>
          </a:p>
        </p:txBody>
      </p:sp>
    </p:spTree>
    <p:extLst>
      <p:ext uri="{BB962C8B-B14F-4D97-AF65-F5344CB8AC3E}">
        <p14:creationId xmlns:p14="http://schemas.microsoft.com/office/powerpoint/2010/main" val="89425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a91404d7-7751-41e8-a4ee-909c4e7c55f3" ContentTypeId="0x010100A2637EAA83360140BB49E0F830C79BBC01" PreviousValue="false"/>
</file>

<file path=customXml/item3.xml><?xml version="1.0" encoding="utf-8"?>
<ct:contentTypeSchema xmlns:ct="http://schemas.microsoft.com/office/2006/metadata/contentType" xmlns:ma="http://schemas.microsoft.com/office/2006/metadata/properties/metaAttributes" ct:_="" ma:_="" ma:contentTypeName="Fife Document" ma:contentTypeID="0x010100A2637EAA83360140BB49E0F830C79BBC01009D00E4093B57324B813804C03BACC45B" ma:contentTypeVersion="289" ma:contentTypeDescription="" ma:contentTypeScope="" ma:versionID="90cf98d462068833750e2ef9bda0204d">
  <xsd:schema xmlns:xsd="http://www.w3.org/2001/XMLSchema" xmlns:xs="http://www.w3.org/2001/XMLSchema" xmlns:p="http://schemas.microsoft.com/office/2006/metadata/properties" xmlns:ns2="264c5323-e590-4694-88b8-b70f18bb79bc" xmlns:ns3="65446faf-de5a-4ff8-8564-bcfd1c270a88" targetNamespace="http://schemas.microsoft.com/office/2006/metadata/properties" ma:root="true" ma:fieldsID="7edbcd19d7be794e1bae4a9ac7aa45bb" ns2:_="" ns3:_="">
    <xsd:import namespace="264c5323-e590-4694-88b8-b70f18bb79bc"/>
    <xsd:import namespace="65446faf-de5a-4ff8-8564-bcfd1c270a88"/>
    <xsd:element name="properties">
      <xsd:complexType>
        <xsd:sequence>
          <xsd:element name="documentManagement">
            <xsd:complexType>
              <xsd:all>
                <xsd:element ref="ns2:Protective_x0020_Marking"/>
                <xsd:element ref="ns2:ClosedDateOpt" minOccurs="0"/>
                <xsd:element ref="ns3:ItemRegCollabReq"/>
                <xsd:element ref="ns3:ProjectStageRegCollabReq"/>
                <xsd:element ref="ns3:pc7e04b9e7ed4ad7bb5d98e4a9e9a55a"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4c5323-e590-4694-88b8-b70f18bb79bc" elementFormDefault="qualified">
    <xsd:import namespace="http://schemas.microsoft.com/office/2006/documentManagement/types"/>
    <xsd:import namespace="http://schemas.microsoft.com/office/infopath/2007/PartnerControls"/>
    <xsd:element name="Protective_x0020_Marking" ma:index="8" ma:displayName="Protective Marking" ma:default="OFFICIAL" ma:format="Dropdown" ma:internalName="Protective_x0020_Marking" ma:readOnly="false">
      <xsd:simpleType>
        <xsd:restriction base="dms:Choice">
          <xsd:enumeration value="OFFICIAL - Sensitive"/>
          <xsd:enumeration value="OFFICIAL"/>
        </xsd:restriction>
      </xsd:simpleType>
    </xsd:element>
    <xsd:element name="ClosedDateOpt" ma:index="9" nillable="true" ma:displayName="Closed Date" ma:format="DateOnly" ma:internalName="ClosedDateOpt" ma:readOnly="false">
      <xsd:simpleType>
        <xsd:restriction base="dms:DateTime"/>
      </xsd:simpleType>
    </xsd:element>
    <xsd:element name="TaxCatchAll" ma:index="14" nillable="true" ma:displayName="Taxonomy Catch All Column" ma:hidden="true" ma:list="{0a4477ec-b37c-4ef9-8a18-6bdd7c559708}" ma:internalName="TaxCatchAll" ma:showField="CatchAllData" ma:web="65446faf-de5a-4ff8-8564-bcfd1c270a8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5446faf-de5a-4ff8-8564-bcfd1c270a88" elementFormDefault="qualified">
    <xsd:import namespace="http://schemas.microsoft.com/office/2006/documentManagement/types"/>
    <xsd:import namespace="http://schemas.microsoft.com/office/infopath/2007/PartnerControls"/>
    <xsd:element name="ItemRegCollabReq" ma:index="10" ma:displayName="Item (Reg Collab)*" ma:internalName="ItemRegCollabReq">
      <xsd:simpleType>
        <xsd:restriction base="dms:Choice">
          <xsd:enumeration value="Action Note"/>
          <xsd:enumeration value="Agenda"/>
          <xsd:enumeration value="Agreement"/>
          <xsd:enumeration value="Application"/>
          <xsd:enumeration value="Approval"/>
          <xsd:enumeration value="Audit"/>
          <xsd:enumeration value="Background Reports"/>
          <xsd:enumeration value="Benefits"/>
          <xsd:enumeration value="Board Papers"/>
          <xsd:enumeration value="Briefing Note"/>
          <xsd:enumeration value="Broadband"/>
          <xsd:enumeration value="Building Warrant"/>
          <xsd:enumeration value="Business Case"/>
          <xsd:enumeration value="Case Study"/>
          <xsd:enumeration value="Change Control"/>
          <xsd:enumeration value="Closure"/>
          <xsd:enumeration value="Committee Paper"/>
          <xsd:enumeration value="Comms/ Media"/>
          <xsd:enumeration value="Consultation Response Mapping"/>
          <xsd:enumeration value="Data"/>
          <xsd:enumeration value="Delivery Plan"/>
          <xsd:enumeration value="Design - Blueprint"/>
          <xsd:enumeration value="Design - Drawing"/>
          <xsd:enumeration value="Design - Layout Plans"/>
          <xsd:enumeration value="Document"/>
          <xsd:enumeration value="Enquiry"/>
          <xsd:enumeration value="Exception Report"/>
          <xsd:enumeration value="Financial"/>
          <xsd:enumeration value="Framework"/>
          <xsd:enumeration value="Funding Sources"/>
          <xsd:enumeration value="Health Social Care"/>
          <xsd:enumeration value="Housing"/>
          <xsd:enumeration value="Issue"/>
          <xsd:enumeration value="Key Document"/>
          <xsd:enumeration value="Legal"/>
          <xsd:enumeration value="Lessons Learned"/>
          <xsd:enumeration value="Log"/>
          <xsd:enumeration value="Management Plan"/>
          <xsd:enumeration value="Map"/>
          <xsd:enumeration value="Marketing"/>
          <xsd:enumeration value="Master Schedule"/>
          <xsd:enumeration value="Meetings"/>
          <xsd:enumeration value="Milestones"/>
          <xsd:enumeration value="Model"/>
          <xsd:enumeration value="Monitors"/>
          <xsd:enumeration value="Network Operators"/>
          <xsd:enumeration value="Opportunity"/>
          <xsd:enumeration value="Performance"/>
          <xsd:enumeration value="Photo"/>
          <xsd:enumeration value="Planning"/>
          <xsd:enumeration value="Presentation"/>
          <xsd:enumeration value="Procurement"/>
          <xsd:enumeration value="Profiles"/>
          <xsd:enumeration value="Programme Management"/>
          <xsd:enumeration value="Project Management"/>
          <xsd:enumeration value="Proposal"/>
          <xsd:enumeration value="Quality"/>
          <xsd:enumeration value="Reports"/>
          <xsd:enumeration value="Resources"/>
          <xsd:enumeration value="Risk"/>
          <xsd:enumeration value="Site Investigations"/>
          <xsd:enumeration value="Site Plan"/>
          <xsd:enumeration value="Stakeholder"/>
          <xsd:enumeration value="Sustainable"/>
          <xsd:enumeration value="Template"/>
          <xsd:enumeration value="Time recording"/>
          <xsd:enumeration value="Tolerance"/>
          <xsd:enumeration value="Valuation"/>
          <xsd:enumeration value="Acquisition"/>
          <xsd:enumeration value="Utilities"/>
          <xsd:enumeration value="Programme Plan"/>
        </xsd:restriction>
      </xsd:simpleType>
    </xsd:element>
    <xsd:element name="ProjectStageRegCollabReq" ma:index="11" ma:displayName="Project Stage (Reg Collab)*" ma:internalName="ProjectStageRegCollabReq" ma:readOnly="false">
      <xsd:simpleType>
        <xsd:restriction base="dms:Choice">
          <xsd:enumeration value="Define"/>
          <xsd:enumeration value="Do"/>
          <xsd:enumeration value="Governance"/>
          <xsd:enumeration value="Plan"/>
          <xsd:enumeration value="Review"/>
        </xsd:restriction>
      </xsd:simpleType>
    </xsd:element>
    <xsd:element name="pc7e04b9e7ed4ad7bb5d98e4a9e9a55a" ma:index="13" ma:taxonomy="true" ma:internalName="pc7e04b9e7ed4ad7bb5d98e4a9e9a55a" ma:taxonomyFieldName="ProgrammeReq" ma:displayName="Programme Workstream*" ma:readOnly="false" ma:default="" ma:fieldId="{9c7e04b9-e7ed-4ad7-bb5d-98e4a9e9a55a}" ma:sspId="a91404d7-7751-41e8-a4ee-909c4e7c55f3" ma:termSetId="158ab868-9902-4b7b-a6ca-369807651691"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c7e04b9e7ed4ad7bb5d98e4a9e9a55a xmlns="65446faf-de5a-4ff8-8564-bcfd1c270a88">
      <Terms xmlns="http://schemas.microsoft.com/office/infopath/2007/PartnerControls">
        <TermInfo xmlns="http://schemas.microsoft.com/office/infopath/2007/PartnerControls">
          <TermName xmlns="http://schemas.microsoft.com/office/infopath/2007/PartnerControls">Tay Cities</TermName>
          <TermId xmlns="http://schemas.microsoft.com/office/infopath/2007/PartnerControls">259f3758-67c3-4cf8-8793-8bc7c60eb8b0</TermId>
        </TermInfo>
      </Terms>
    </pc7e04b9e7ed4ad7bb5d98e4a9e9a55a>
    <ClosedDateOpt xmlns="264c5323-e590-4694-88b8-b70f18bb79bc" xsi:nil="true"/>
    <ProjectStageRegCollabReq xmlns="65446faf-de5a-4ff8-8564-bcfd1c270a88">Define</ProjectStageRegCollabReq>
    <ItemRegCollabReq xmlns="65446faf-de5a-4ff8-8564-bcfd1c270a88">Presentation</ItemRegCollabReq>
    <TaxCatchAll xmlns="264c5323-e590-4694-88b8-b70f18bb79bc">
      <Value>186</Value>
    </TaxCatchAll>
    <Protective_x0020_Marking xmlns="264c5323-e590-4694-88b8-b70f18bb79bc">OFFICIAL</Protective_x0020_Marking>
  </documentManagement>
</p:properties>
</file>

<file path=customXml/itemProps1.xml><?xml version="1.0" encoding="utf-8"?>
<ds:datastoreItem xmlns:ds="http://schemas.openxmlformats.org/officeDocument/2006/customXml" ds:itemID="{AEA0D71D-1092-4F46-87E9-582C04D403B3}">
  <ds:schemaRefs>
    <ds:schemaRef ds:uri="http://schemas.microsoft.com/sharepoint/v3/contenttype/forms"/>
  </ds:schemaRefs>
</ds:datastoreItem>
</file>

<file path=customXml/itemProps2.xml><?xml version="1.0" encoding="utf-8"?>
<ds:datastoreItem xmlns:ds="http://schemas.openxmlformats.org/officeDocument/2006/customXml" ds:itemID="{D1C10165-903E-43A2-B770-6213412B7B48}">
  <ds:schemaRefs>
    <ds:schemaRef ds:uri="Microsoft.SharePoint.Taxonomy.ContentTypeSync"/>
  </ds:schemaRefs>
</ds:datastoreItem>
</file>

<file path=customXml/itemProps3.xml><?xml version="1.0" encoding="utf-8"?>
<ds:datastoreItem xmlns:ds="http://schemas.openxmlformats.org/officeDocument/2006/customXml" ds:itemID="{D2A14D30-025A-4F66-9E50-3C61507334C6}">
  <ds:schemaRefs>
    <ds:schemaRef ds:uri="264c5323-e590-4694-88b8-b70f18bb79bc"/>
    <ds:schemaRef ds:uri="65446faf-de5a-4ff8-8564-bcfd1c270a8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D3EAB8FA-99D9-4371-AF50-EFBB90F4CBD0}">
  <ds:schemaRefs>
    <ds:schemaRef ds:uri="264c5323-e590-4694-88b8-b70f18bb79bc"/>
    <ds:schemaRef ds:uri="65446faf-de5a-4ff8-8564-bcfd1c270a88"/>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1087</TotalTime>
  <Words>396</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Courier New</vt:lpstr>
      <vt:lpstr>Gill Sans MT</vt:lpstr>
      <vt:lpstr>Office Theme</vt:lpstr>
      <vt:lpstr>Digital Skills Project  </vt:lpstr>
      <vt:lpstr>Consultation – with employers and providers</vt:lpstr>
      <vt:lpstr>Objectives</vt:lpstr>
      <vt:lpstr>Scope </vt:lpstr>
      <vt:lpstr>PowerPoint Presentation</vt:lpstr>
      <vt:lpstr>Deliver by March 2025</vt:lpstr>
      <vt:lpstr>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Skills Business Case</dc:title>
  <dc:creator>Morag Millar</dc:creator>
  <cp:lastModifiedBy>Morag Millar</cp:lastModifiedBy>
  <cp:revision>16</cp:revision>
  <dcterms:created xsi:type="dcterms:W3CDTF">2021-06-09T15:09:26Z</dcterms:created>
  <dcterms:modified xsi:type="dcterms:W3CDTF">2022-12-09T08:54:47Z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0x010100A2637EAA83360140BB49E0F830C79BBC01009D00E4093B57324B813804C03BACC45B</vt:lpwstr>
  </property>
  <property fmtid="{D5CDD505-2E9C-101B-9397-08002B2CF9AE}" pid="3" name="ProgrammeReq">
    <vt:lpwstr>186</vt:lpwstr>
  </property>
  <property fmtid="{D5CDD505-2E9C-101B-9397-08002B2CF9AE}" pid="4" name="_dlc_policyId">
    <vt:lpwstr>/sites/ecodev/reg-col-dc/RegionalCollaboration</vt:lpwstr>
  </property>
  <property fmtid="{D5CDD505-2E9C-101B-9397-08002B2CF9AE}" pid="5" name="ItemRetentionFormula">
    <vt:lpwstr>&lt;formula id="Microsoft.Office.RecordsManagement.PolicyFeatures.Expiration.Formula.BuiltIn"&gt;&lt;number&gt;1&lt;/number&gt;&lt;property&gt;ClosedDateOpt&lt;/property&gt;&lt;propertyId&gt;00000000-0000-0000-0000-000000000000&lt;/propertyId&gt;&lt;period&gt;days&lt;/period&gt;&lt;/formula&gt;</vt:lpwstr>
  </property>
</Properties>
</file>