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4"/>
  </p:notesMasterIdLst>
  <p:handoutMasterIdLst>
    <p:handoutMasterId r:id="rId25"/>
  </p:handoutMasterIdLst>
  <p:sldIdLst>
    <p:sldId id="310" r:id="rId3"/>
    <p:sldId id="793" r:id="rId4"/>
    <p:sldId id="690" r:id="rId5"/>
    <p:sldId id="755" r:id="rId6"/>
    <p:sldId id="766" r:id="rId7"/>
    <p:sldId id="763" r:id="rId8"/>
    <p:sldId id="788" r:id="rId9"/>
    <p:sldId id="772" r:id="rId10"/>
    <p:sldId id="806" r:id="rId11"/>
    <p:sldId id="807" r:id="rId12"/>
    <p:sldId id="809" r:id="rId13"/>
    <p:sldId id="797" r:id="rId14"/>
    <p:sldId id="794" r:id="rId15"/>
    <p:sldId id="789" r:id="rId16"/>
    <p:sldId id="790" r:id="rId17"/>
    <p:sldId id="808" r:id="rId18"/>
    <p:sldId id="810" r:id="rId19"/>
    <p:sldId id="801" r:id="rId20"/>
    <p:sldId id="645" r:id="rId21"/>
    <p:sldId id="279" r:id="rId22"/>
    <p:sldId id="417" r:id="rId23"/>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Hollas" initials="LH" lastIdx="13" clrIdx="0">
    <p:extLst>
      <p:ext uri="{19B8F6BF-5375-455C-9EA6-DF929625EA0E}">
        <p15:presenceInfo xmlns:p15="http://schemas.microsoft.com/office/powerpoint/2012/main" userId="Lauren Hollas" providerId="None"/>
      </p:ext>
    </p:extLst>
  </p:cmAuthor>
  <p:cmAuthor id="2" name="Mark Mitchell" initials="MM" lastIdx="2" clrIdx="1">
    <p:extLst>
      <p:ext uri="{19B8F6BF-5375-455C-9EA6-DF929625EA0E}">
        <p15:presenceInfo xmlns:p15="http://schemas.microsoft.com/office/powerpoint/2012/main" userId="S-1-5-21-3096672398-278972198-339084223-3087" providerId="AD"/>
      </p:ext>
    </p:extLst>
  </p:cmAuthor>
  <p:cmAuthor id="3" name="Lauren Hollas" initials="LH [2]" lastIdx="17" clrIdx="2">
    <p:extLst>
      <p:ext uri="{19B8F6BF-5375-455C-9EA6-DF929625EA0E}">
        <p15:presenceInfo xmlns:p15="http://schemas.microsoft.com/office/powerpoint/2012/main" userId="S-1-5-21-3096672398-278972198-339084223-376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92B5"/>
    <a:srgbClr val="E9E9ED"/>
    <a:srgbClr val="D1D1DA"/>
    <a:srgbClr val="53548A"/>
    <a:srgbClr val="9394BE"/>
    <a:srgbClr val="99CC00"/>
    <a:srgbClr val="002060"/>
    <a:srgbClr val="438086"/>
    <a:srgbClr val="CCCC00"/>
    <a:srgbClr val="5656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918" autoAdjust="0"/>
  </p:normalViewPr>
  <p:slideViewPr>
    <p:cSldViewPr snapToGrid="0" snapToObjects="1">
      <p:cViewPr varScale="1">
        <p:scale>
          <a:sx n="78" d="100"/>
          <a:sy n="78" d="100"/>
        </p:scale>
        <p:origin x="1212" y="84"/>
      </p:cViewPr>
      <p:guideLst>
        <p:guide orient="horz" pos="2160"/>
        <p:guide pos="3840"/>
      </p:guideLst>
    </p:cSldViewPr>
  </p:slideViewPr>
  <p:outlineViewPr>
    <p:cViewPr>
      <p:scale>
        <a:sx n="33" d="100"/>
        <a:sy n="33" d="100"/>
      </p:scale>
      <p:origin x="0" y="-2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4" cy="497046"/>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sz="quarter" idx="1"/>
          </p:nvPr>
        </p:nvSpPr>
        <p:spPr>
          <a:xfrm>
            <a:off x="3856739" y="0"/>
            <a:ext cx="2950474" cy="497046"/>
          </a:xfrm>
          <a:prstGeom prst="rect">
            <a:avLst/>
          </a:prstGeom>
        </p:spPr>
        <p:txBody>
          <a:bodyPr vert="horz" lIns="91705" tIns="45853" rIns="91705" bIns="45853" rtlCol="0"/>
          <a:lstStyle>
            <a:lvl1pPr algn="r">
              <a:defRPr sz="1200"/>
            </a:lvl1pPr>
          </a:lstStyle>
          <a:p>
            <a:fld id="{C47BAEFB-5582-4F25-B10D-D6FCA81BF879}" type="datetimeFigureOut">
              <a:rPr lang="en-GB" smtClean="0"/>
              <a:t>08/12/2022</a:t>
            </a:fld>
            <a:endParaRPr lang="en-GB" dirty="0"/>
          </a:p>
        </p:txBody>
      </p:sp>
      <p:sp>
        <p:nvSpPr>
          <p:cNvPr id="4" name="Footer Placeholder 3"/>
          <p:cNvSpPr>
            <a:spLocks noGrp="1"/>
          </p:cNvSpPr>
          <p:nvPr>
            <p:ph type="ftr" sz="quarter" idx="2"/>
          </p:nvPr>
        </p:nvSpPr>
        <p:spPr>
          <a:xfrm>
            <a:off x="1" y="9442154"/>
            <a:ext cx="2950474" cy="497046"/>
          </a:xfrm>
          <a:prstGeom prst="rect">
            <a:avLst/>
          </a:prstGeom>
        </p:spPr>
        <p:txBody>
          <a:bodyPr vert="horz" lIns="91705" tIns="45853" rIns="91705" bIns="4585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9" y="9442154"/>
            <a:ext cx="2950474" cy="497046"/>
          </a:xfrm>
          <a:prstGeom prst="rect">
            <a:avLst/>
          </a:prstGeom>
        </p:spPr>
        <p:txBody>
          <a:bodyPr vert="horz" lIns="91705" tIns="45853" rIns="91705" bIns="45853" rtlCol="0" anchor="b"/>
          <a:lstStyle>
            <a:lvl1pPr algn="r">
              <a:defRPr sz="1200"/>
            </a:lvl1pPr>
          </a:lstStyle>
          <a:p>
            <a:fld id="{7B018B29-EAD3-4608-AD5E-AB183EB7C014}" type="slidenum">
              <a:rPr lang="en-GB" smtClean="0"/>
              <a:t>‹#›</a:t>
            </a:fld>
            <a:endParaRPr lang="en-GB" dirty="0"/>
          </a:p>
        </p:txBody>
      </p:sp>
    </p:spTree>
    <p:extLst>
      <p:ext uri="{BB962C8B-B14F-4D97-AF65-F5344CB8AC3E}">
        <p14:creationId xmlns:p14="http://schemas.microsoft.com/office/powerpoint/2010/main" val="154207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8640"/>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idx="1"/>
          </p:nvPr>
        </p:nvSpPr>
        <p:spPr>
          <a:xfrm>
            <a:off x="3856192" y="0"/>
            <a:ext cx="2951006" cy="498640"/>
          </a:xfrm>
          <a:prstGeom prst="rect">
            <a:avLst/>
          </a:prstGeom>
        </p:spPr>
        <p:txBody>
          <a:bodyPr vert="horz" lIns="91705" tIns="45853" rIns="91705" bIns="45853" rtlCol="0"/>
          <a:lstStyle>
            <a:lvl1pPr algn="r">
              <a:defRPr sz="1200"/>
            </a:lvl1pPr>
          </a:lstStyle>
          <a:p>
            <a:fld id="{0F2F0473-A0D7-4279-9A13-D3FE143A644F}" type="datetimeFigureOut">
              <a:rPr lang="en-GB" smtClean="0"/>
              <a:t>08/12/2022</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705" tIns="45853" rIns="91705" bIns="45853" rtlCol="0" anchor="ctr"/>
          <a:lstStyle/>
          <a:p>
            <a:endParaRPr lang="en-GB" dirty="0"/>
          </a:p>
        </p:txBody>
      </p:sp>
      <p:sp>
        <p:nvSpPr>
          <p:cNvPr id="5" name="Notes Placeholder 4"/>
          <p:cNvSpPr>
            <a:spLocks noGrp="1"/>
          </p:cNvSpPr>
          <p:nvPr>
            <p:ph type="body" sz="quarter" idx="3"/>
          </p:nvPr>
        </p:nvSpPr>
        <p:spPr>
          <a:xfrm>
            <a:off x="680879" y="4784071"/>
            <a:ext cx="5447030" cy="3914239"/>
          </a:xfrm>
          <a:prstGeom prst="rect">
            <a:avLst/>
          </a:prstGeom>
        </p:spPr>
        <p:txBody>
          <a:bodyPr vert="horz" lIns="91705" tIns="45853" rIns="91705" bIns="458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287"/>
            <a:ext cx="2951006" cy="498639"/>
          </a:xfrm>
          <a:prstGeom prst="rect">
            <a:avLst/>
          </a:prstGeom>
        </p:spPr>
        <p:txBody>
          <a:bodyPr vert="horz" lIns="91705" tIns="45853" rIns="91705" bIns="4585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192" y="9442287"/>
            <a:ext cx="2951006" cy="498639"/>
          </a:xfrm>
          <a:prstGeom prst="rect">
            <a:avLst/>
          </a:prstGeom>
        </p:spPr>
        <p:txBody>
          <a:bodyPr vert="horz" lIns="91705" tIns="45853" rIns="91705" bIns="45853" rtlCol="0" anchor="b"/>
          <a:lstStyle>
            <a:lvl1pPr algn="r">
              <a:defRPr sz="1200"/>
            </a:lvl1pPr>
          </a:lstStyle>
          <a:p>
            <a:fld id="{7C525C1F-1449-4927-8A37-56D9E4211574}" type="slidenum">
              <a:rPr lang="en-GB" smtClean="0"/>
              <a:t>‹#›</a:t>
            </a:fld>
            <a:endParaRPr lang="en-GB" dirty="0"/>
          </a:p>
        </p:txBody>
      </p:sp>
    </p:spTree>
    <p:extLst>
      <p:ext uri="{BB962C8B-B14F-4D97-AF65-F5344CB8AC3E}">
        <p14:creationId xmlns:p14="http://schemas.microsoft.com/office/powerpoint/2010/main" val="77916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181BAD-1CA0-4543-9B56-3B8CDE643466}" type="slidenum">
              <a:rPr lang="en-GB" smtClean="0"/>
              <a:t>1</a:t>
            </a:fld>
            <a:endParaRPr lang="en-GB" dirty="0"/>
          </a:p>
        </p:txBody>
      </p:sp>
    </p:spTree>
    <p:extLst>
      <p:ext uri="{BB962C8B-B14F-4D97-AF65-F5344CB8AC3E}">
        <p14:creationId xmlns:p14="http://schemas.microsoft.com/office/powerpoint/2010/main" val="121580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894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11</a:t>
            </a:fld>
            <a:endParaRPr lang="en-GB" dirty="0"/>
          </a:p>
        </p:txBody>
      </p:sp>
    </p:spTree>
    <p:extLst>
      <p:ext uri="{BB962C8B-B14F-4D97-AF65-F5344CB8AC3E}">
        <p14:creationId xmlns:p14="http://schemas.microsoft.com/office/powerpoint/2010/main" val="3021655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193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2866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1084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3835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6555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0760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3401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D26AEF-6252-4051-969C-E1DAC4E5696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4974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76397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21</a:t>
            </a:fld>
            <a:endParaRPr lang="en-GB" dirty="0"/>
          </a:p>
        </p:txBody>
      </p:sp>
    </p:spTree>
    <p:extLst>
      <p:ext uri="{BB962C8B-B14F-4D97-AF65-F5344CB8AC3E}">
        <p14:creationId xmlns:p14="http://schemas.microsoft.com/office/powerpoint/2010/main" val="3146648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C525C1F-1449-4927-8A37-56D9E4211574}" type="slidenum">
              <a:rPr lang="en-GB" smtClean="0"/>
              <a:t>3</a:t>
            </a:fld>
            <a:endParaRPr lang="en-GB" dirty="0"/>
          </a:p>
        </p:txBody>
      </p:sp>
    </p:spTree>
    <p:extLst>
      <p:ext uri="{BB962C8B-B14F-4D97-AF65-F5344CB8AC3E}">
        <p14:creationId xmlns:p14="http://schemas.microsoft.com/office/powerpoint/2010/main" val="234654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C525C1F-1449-4927-8A37-56D9E4211574}" type="slidenum">
              <a:rPr lang="en-GB" smtClean="0"/>
              <a:t>4</a:t>
            </a:fld>
            <a:endParaRPr lang="en-GB" dirty="0"/>
          </a:p>
        </p:txBody>
      </p:sp>
    </p:spTree>
    <p:extLst>
      <p:ext uri="{BB962C8B-B14F-4D97-AF65-F5344CB8AC3E}">
        <p14:creationId xmlns:p14="http://schemas.microsoft.com/office/powerpoint/2010/main" val="285827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3765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824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0561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7515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83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59706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4611838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953295357"/>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6DCF-E5DD-4791-9373-71FF082D3E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87C69B-BD6C-4C28-9589-B582215B67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338130A-0F7E-443E-BF0B-7A54A015ED30}"/>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CF924BE3-6669-402D-BE15-28D8FAF6A6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29E72-8801-44FA-B2AA-A4DA717E05D1}"/>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1262960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FCF31-DCA6-49B1-80F8-7949A299D3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CCDFF9-E511-43F8-A67E-41D339CDEB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FAA5FC-9D92-44FC-B3CE-C14174131B6E}"/>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D7B82A7C-967F-41B7-BA8E-9D94494FB8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982E51-EEBB-44F1-85EA-CB868E834337}"/>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4266566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4F26E-20DD-4DE0-BA01-62425284C2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E0CB074-7F03-43AA-9B54-3719218316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30A4C4-4774-4986-B646-047764872CC4}"/>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B76EC0A9-7BBC-41DF-8DF5-E143BAD50D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CD045-7C81-4BD4-A5FF-CBE0E7CC3628}"/>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2359753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CB8FF-D054-4849-9A33-E9E2FE344D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B711EF-A4E6-4441-92E7-8B9370E75F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8AA769-5EE5-41D1-8C10-30D31AB7665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DCAAA1-8893-480F-B71E-0EF5B9555904}"/>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6" name="Footer Placeholder 5">
            <a:extLst>
              <a:ext uri="{FF2B5EF4-FFF2-40B4-BE49-F238E27FC236}">
                <a16:creationId xmlns:a16="http://schemas.microsoft.com/office/drawing/2014/main" id="{A7C6B356-3F44-47E1-A7FF-463FCDEC3F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9BC879-BF31-4D52-8BB8-9AD3BD1CDF28}"/>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129424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E5A4-CD73-4DF5-8540-0C052BB7CD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67AADD-558D-4993-AF99-C2B4A3DA0A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B0AC16-88AF-4A90-AA03-01D933FFC5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FEBFA2-4FC6-47AA-B00C-425A50D6F9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73F0BE7-37BA-4C9F-8120-3B1AB9D45C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183B292-410B-43BF-8345-35B95B541997}"/>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8" name="Footer Placeholder 7">
            <a:extLst>
              <a:ext uri="{FF2B5EF4-FFF2-40B4-BE49-F238E27FC236}">
                <a16:creationId xmlns:a16="http://schemas.microsoft.com/office/drawing/2014/main" id="{87292025-5BF9-41B8-8C44-6A001D01D6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37C5DCE-8606-4804-91E7-8FADD00411E8}"/>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2796359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7403-28B6-4AD4-92E3-C50110996F7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4A5D780-8BF6-4774-8107-AD3A189DA6A9}"/>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4" name="Footer Placeholder 3">
            <a:extLst>
              <a:ext uri="{FF2B5EF4-FFF2-40B4-BE49-F238E27FC236}">
                <a16:creationId xmlns:a16="http://schemas.microsoft.com/office/drawing/2014/main" id="{5B447E9D-A612-4E9F-87AD-20B15E4E483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F037AD4-9570-4D86-A0DB-1175DC48E8EE}"/>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4122855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20844-3678-4CAA-8834-8B0D64E7285E}"/>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3" name="Footer Placeholder 2">
            <a:extLst>
              <a:ext uri="{FF2B5EF4-FFF2-40B4-BE49-F238E27FC236}">
                <a16:creationId xmlns:a16="http://schemas.microsoft.com/office/drawing/2014/main" id="{A6133D56-A65B-4CBB-8741-80D7EE4F4E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BF90E2-7E00-48EB-A4BE-B544BDC0E747}"/>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73193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CE6-EE70-45DA-AF25-62A5D2EA89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CBC66B-7276-4CC6-B897-48EB77F1A6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8B51AC6-242C-4AAE-90FD-F4ADA86792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9E7241-8F8E-41FD-BC02-9022894E115B}"/>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6" name="Footer Placeholder 5">
            <a:extLst>
              <a:ext uri="{FF2B5EF4-FFF2-40B4-BE49-F238E27FC236}">
                <a16:creationId xmlns:a16="http://schemas.microsoft.com/office/drawing/2014/main" id="{5DDE571B-C35F-4DF0-80EE-8639B39AC2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D70F03-667D-485A-AF23-17AE8BD60182}"/>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405997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600201"/>
            <a:ext cx="10972800" cy="39239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2466199526"/>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D4B3B-74FB-42B6-91F0-27B929B8EE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F2328E8-84DD-4B4C-B5BA-EC233786F4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A34E110-3EC2-489C-A955-8E664262A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180EAA-6887-4640-85CD-F65657BF2AB9}"/>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6" name="Footer Placeholder 5">
            <a:extLst>
              <a:ext uri="{FF2B5EF4-FFF2-40B4-BE49-F238E27FC236}">
                <a16:creationId xmlns:a16="http://schemas.microsoft.com/office/drawing/2014/main" id="{C844C718-2DBF-4CB2-94EB-4AB8A88F3F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3C7304-76C3-447B-A217-B76DC62E38C5}"/>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996287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4399E-5CFF-4D51-ADF3-38A8292406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EA8763-3238-455B-B8AB-34B2A6797E7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41C83E-5D2B-43D3-B89D-1875014FAC2E}"/>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E00A4886-9557-413F-9DDA-5DACC4A4F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BFA71-5864-411A-AD82-71260A57BE99}"/>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4223886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0A9E95-88A1-446F-83D4-6B40E093B4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6C67F7-1379-416A-BBA5-C92D88CF28B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705F23-8DF5-42F9-B851-DD6F5C7D13C1}"/>
              </a:ext>
            </a:extLst>
          </p:cNvPr>
          <p:cNvSpPr>
            <a:spLocks noGrp="1"/>
          </p:cNvSpPr>
          <p:nvPr>
            <p:ph type="dt" sz="half" idx="10"/>
          </p:nvPr>
        </p:nvSpPr>
        <p:spPr/>
        <p:txBody>
          <a:body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B2E4069D-1614-4D10-989C-F3ABE35D76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F77FB4-A26B-4608-9B5D-0A089FFFE660}"/>
              </a:ext>
            </a:extLst>
          </p:cNvPr>
          <p:cNvSpPr>
            <a:spLocks noGrp="1"/>
          </p:cNvSpPr>
          <p:nvPr>
            <p:ph type="sldNum" sz="quarter" idx="12"/>
          </p:nvPr>
        </p:nvSpPr>
        <p:spPr/>
        <p:txBody>
          <a:bodyPr/>
          <a:lstStyle/>
          <a:p>
            <a:fld id="{56D18DF5-8975-465F-BA0F-1B6BD182133E}" type="slidenum">
              <a:rPr lang="en-GB" smtClean="0"/>
              <a:t>‹#›</a:t>
            </a:fld>
            <a:endParaRPr lang="en-GB"/>
          </a:p>
        </p:txBody>
      </p:sp>
    </p:spTree>
    <p:extLst>
      <p:ext uri="{BB962C8B-B14F-4D97-AF65-F5344CB8AC3E}">
        <p14:creationId xmlns:p14="http://schemas.microsoft.com/office/powerpoint/2010/main" val="193091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41715122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5989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21386096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7152922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5983979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19998752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93419668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1819338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Katherine/Katherine's%20jobs/Jobs%20in%20progress/Tay%20Cities%20Deal/Tay%20Cities%20powerpoint/Tay%20Cities%20powerpoint%20slide.jp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779-6A8B-3641-881C-F07EE0FBB20F}" type="datetimeFigureOut">
              <a:rPr lang="en-US" smtClean="0"/>
              <a:t>12/8/2022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E9B20-F23D-CE46-A7AF-B4A06FA9F413}" type="slidenum">
              <a:rPr lang="en-US" smtClean="0"/>
              <a:t>‹#›</a:t>
            </a:fld>
            <a:endParaRPr lang="en-US" dirty="0"/>
          </a:p>
        </p:txBody>
      </p:sp>
      <p:pic>
        <p:nvPicPr>
          <p:cNvPr id="7" name="Tay Cities powerpoint slide.jpg" descr="/Volumes/Katherine/Katherine's jobs/Jobs in progress/Tay Cities Deal/Tay Cities powerpoint/Tay Cities powerpoint slide.jpg"/>
          <p:cNvPicPr>
            <a:picLocks noChangeAspect="1"/>
          </p:cNvPicPr>
          <p:nvPr userDrawn="1"/>
        </p:nvPicPr>
        <p:blipFill>
          <a:blip r:embed="rId13" r:link="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251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18827A-D096-49F0-A7A4-933482A0E1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10D560-A600-43DE-BCD0-4E4B30A307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2C419B-72A8-4172-AAFB-7C85F727F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6DB83-63FD-4B92-9047-F4CAEF07F77D}" type="datetimeFigureOut">
              <a:rPr lang="en-GB" smtClean="0"/>
              <a:t>08/12/2022</a:t>
            </a:fld>
            <a:endParaRPr lang="en-GB"/>
          </a:p>
        </p:txBody>
      </p:sp>
      <p:sp>
        <p:nvSpPr>
          <p:cNvPr id="5" name="Footer Placeholder 4">
            <a:extLst>
              <a:ext uri="{FF2B5EF4-FFF2-40B4-BE49-F238E27FC236}">
                <a16:creationId xmlns:a16="http://schemas.microsoft.com/office/drawing/2014/main" id="{A20D03D7-3833-4A15-A3AA-584F730375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C51FA1-1976-47AC-91A5-B43D6998F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18DF5-8975-465F-BA0F-1B6BD182133E}" type="slidenum">
              <a:rPr lang="en-GB" smtClean="0"/>
              <a:t>‹#›</a:t>
            </a:fld>
            <a:endParaRPr lang="en-GB"/>
          </a:p>
        </p:txBody>
      </p:sp>
    </p:spTree>
    <p:extLst>
      <p:ext uri="{BB962C8B-B14F-4D97-AF65-F5344CB8AC3E}">
        <p14:creationId xmlns:p14="http://schemas.microsoft.com/office/powerpoint/2010/main" val="1796332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aycities.co.uk/" TargetMode="Externa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7"/>
            <a:ext cx="10363200" cy="1470025"/>
          </a:xfrm>
        </p:spPr>
        <p:txBody>
          <a:bodyPr>
            <a:noAutofit/>
          </a:bodyPr>
          <a:lstStyle/>
          <a:p>
            <a:br>
              <a:rPr lang="en-US" sz="4000" b="1" dirty="0">
                <a:solidFill>
                  <a:srgbClr val="438086"/>
                </a:solidFill>
              </a:rPr>
            </a:br>
            <a:r>
              <a:rPr lang="en-US" sz="4000" b="1" dirty="0">
                <a:solidFill>
                  <a:srgbClr val="438086"/>
                </a:solidFill>
              </a:rPr>
              <a:t>Tay Cities Region Deal </a:t>
            </a:r>
            <a:br>
              <a:rPr lang="en-US" sz="4000" b="1" dirty="0">
                <a:solidFill>
                  <a:srgbClr val="438086"/>
                </a:solidFill>
              </a:rPr>
            </a:br>
            <a:r>
              <a:rPr lang="en-US" sz="4000" b="1" dirty="0">
                <a:solidFill>
                  <a:srgbClr val="438086"/>
                </a:solidFill>
              </a:rPr>
              <a:t>Joint Committee</a:t>
            </a:r>
            <a:br>
              <a:rPr lang="en-US" sz="4000" b="1" dirty="0">
                <a:solidFill>
                  <a:srgbClr val="438086"/>
                </a:solidFill>
              </a:rPr>
            </a:br>
            <a:r>
              <a:rPr lang="en-US" sz="4000" b="1" dirty="0">
                <a:solidFill>
                  <a:srgbClr val="438086"/>
                </a:solidFill>
              </a:rPr>
              <a:t>PMO Update</a:t>
            </a:r>
            <a:br>
              <a:rPr lang="en-US" sz="4000" b="1" dirty="0">
                <a:solidFill>
                  <a:srgbClr val="438086"/>
                </a:solidFill>
              </a:rPr>
            </a:br>
            <a:br>
              <a:rPr lang="en-US" sz="4000" b="1" dirty="0">
                <a:solidFill>
                  <a:srgbClr val="438086"/>
                </a:solidFill>
              </a:rPr>
            </a:br>
            <a:r>
              <a:rPr lang="en-US" sz="3600" b="1" dirty="0">
                <a:solidFill>
                  <a:srgbClr val="438086"/>
                </a:solidFill>
              </a:rPr>
              <a:t>9</a:t>
            </a:r>
            <a:r>
              <a:rPr lang="en-US" sz="3600" b="1" baseline="30000" dirty="0">
                <a:solidFill>
                  <a:srgbClr val="438086"/>
                </a:solidFill>
              </a:rPr>
              <a:t>th</a:t>
            </a:r>
            <a:r>
              <a:rPr lang="en-US" sz="3600" b="1" dirty="0">
                <a:solidFill>
                  <a:srgbClr val="438086"/>
                </a:solidFill>
              </a:rPr>
              <a:t> December 2022</a:t>
            </a:r>
            <a:br>
              <a:rPr lang="en-US" sz="4000" b="1" dirty="0">
                <a:solidFill>
                  <a:srgbClr val="438086"/>
                </a:solidFill>
              </a:rPr>
            </a:br>
            <a:r>
              <a:rPr lang="en-US" sz="4000" b="1" dirty="0">
                <a:solidFill>
                  <a:srgbClr val="438086"/>
                </a:solidFill>
              </a:rPr>
              <a:t> </a:t>
            </a:r>
          </a:p>
        </p:txBody>
      </p:sp>
    </p:spTree>
    <p:extLst>
      <p:ext uri="{BB962C8B-B14F-4D97-AF65-F5344CB8AC3E}">
        <p14:creationId xmlns:p14="http://schemas.microsoft.com/office/powerpoint/2010/main" val="40405001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983186"/>
          </a:xfrm>
          <a:solidFill>
            <a:srgbClr val="438086"/>
          </a:solidFill>
        </p:spPr>
        <p:txBody>
          <a:bodyPr>
            <a:noAutofit/>
          </a:bodyPr>
          <a:lstStyle/>
          <a:p>
            <a:r>
              <a:rPr lang="en-US" sz="3200" b="1" dirty="0">
                <a:solidFill>
                  <a:schemeClr val="bg1"/>
                </a:solidFill>
              </a:rPr>
              <a:t>Year 3 Capital Projects without Business Cases </a:t>
            </a:r>
            <a:br>
              <a:rPr lang="en-US" sz="3200" b="1" dirty="0">
                <a:solidFill>
                  <a:schemeClr val="bg1"/>
                </a:solidFill>
              </a:rPr>
            </a:br>
            <a:r>
              <a:rPr lang="en-US" sz="3200" b="1" dirty="0">
                <a:solidFill>
                  <a:schemeClr val="bg1"/>
                </a:solidFill>
              </a:rPr>
              <a:t>with Confirmed No Spend</a:t>
            </a:r>
            <a:endParaRPr lang="en-GB" sz="32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290945" y="1001786"/>
            <a:ext cx="11665528" cy="6047809"/>
          </a:xfrm>
          <a:prstGeom prst="rect">
            <a:avLst/>
          </a:prstGeom>
          <a:noFill/>
        </p:spPr>
        <p:txBody>
          <a:bodyPr wrap="square" rtlCol="0">
            <a:spAutoFit/>
          </a:bodyPr>
          <a:lstStyle/>
          <a:p>
            <a:pPr marL="0" indent="0">
              <a:buNone/>
            </a:pPr>
            <a:r>
              <a:rPr lang="en-US" sz="1800" b="1" dirty="0"/>
              <a:t>Headlines: </a:t>
            </a:r>
          </a:p>
          <a:p>
            <a:pPr marL="0" indent="0">
              <a:buNone/>
            </a:pPr>
            <a:endParaRPr lang="en-US" sz="1050" dirty="0"/>
          </a:p>
          <a:p>
            <a:pPr>
              <a:buFont typeface="Wingdings" panose="05000000000000000000" pitchFamily="2" charset="2"/>
              <a:buChar char="§"/>
            </a:pPr>
            <a:r>
              <a:rPr lang="en-US" sz="1800" dirty="0"/>
              <a:t>The following Year 3 Capital Projects within the Grant Offer Letter, have now confirmed no drawdown this financial year against their awarded profile:</a:t>
            </a:r>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2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marL="0" indent="0">
              <a:buNone/>
            </a:pPr>
            <a:endParaRPr lang="en-US" sz="1800" dirty="0"/>
          </a:p>
          <a:p>
            <a:pPr marL="0" indent="0">
              <a:buNone/>
            </a:pPr>
            <a:endParaRPr lang="en-US" sz="1800" dirty="0"/>
          </a:p>
        </p:txBody>
      </p:sp>
      <p:graphicFrame>
        <p:nvGraphicFramePr>
          <p:cNvPr id="4" name="Table 3">
            <a:extLst>
              <a:ext uri="{FF2B5EF4-FFF2-40B4-BE49-F238E27FC236}">
                <a16:creationId xmlns:a16="http://schemas.microsoft.com/office/drawing/2014/main" id="{8F804317-7FE1-46AD-9BD9-2B9D75806CC8}"/>
              </a:ext>
            </a:extLst>
          </p:cNvPr>
          <p:cNvGraphicFramePr>
            <a:graphicFrameLocks noGrp="1"/>
          </p:cNvGraphicFramePr>
          <p:nvPr>
            <p:extLst>
              <p:ext uri="{D42A27DB-BD31-4B8C-83A1-F6EECF244321}">
                <p14:modId xmlns:p14="http://schemas.microsoft.com/office/powerpoint/2010/main" val="3265143077"/>
              </p:ext>
            </p:extLst>
          </p:nvPr>
        </p:nvGraphicFramePr>
        <p:xfrm>
          <a:off x="659295" y="2445891"/>
          <a:ext cx="10873409" cy="1966218"/>
        </p:xfrm>
        <a:graphic>
          <a:graphicData uri="http://schemas.openxmlformats.org/drawingml/2006/table">
            <a:tbl>
              <a:tblPr firstRow="1" bandRow="1">
                <a:tableStyleId>{5C22544A-7EE6-4342-B048-85BDC9FD1C3A}</a:tableStyleId>
              </a:tblPr>
              <a:tblGrid>
                <a:gridCol w="3482857">
                  <a:extLst>
                    <a:ext uri="{9D8B030D-6E8A-4147-A177-3AD203B41FA5}">
                      <a16:colId xmlns:a16="http://schemas.microsoft.com/office/drawing/2014/main" val="3414930795"/>
                    </a:ext>
                  </a:extLst>
                </a:gridCol>
                <a:gridCol w="2485243">
                  <a:extLst>
                    <a:ext uri="{9D8B030D-6E8A-4147-A177-3AD203B41FA5}">
                      <a16:colId xmlns:a16="http://schemas.microsoft.com/office/drawing/2014/main" val="2186091034"/>
                    </a:ext>
                  </a:extLst>
                </a:gridCol>
                <a:gridCol w="4905309">
                  <a:extLst>
                    <a:ext uri="{9D8B030D-6E8A-4147-A177-3AD203B41FA5}">
                      <a16:colId xmlns:a16="http://schemas.microsoft.com/office/drawing/2014/main" val="3403334492"/>
                    </a:ext>
                  </a:extLst>
                </a:gridCol>
              </a:tblGrid>
              <a:tr h="410139">
                <a:tc>
                  <a:txBody>
                    <a:bodyPr/>
                    <a:lstStyle/>
                    <a:p>
                      <a:r>
                        <a:rPr lang="en-US" sz="1600" b="1" dirty="0"/>
                        <a:t>Project</a:t>
                      </a:r>
                      <a:endParaRPr lang="en-GB" sz="1600" b="1" dirty="0"/>
                    </a:p>
                  </a:txBody>
                  <a:tcPr/>
                </a:tc>
                <a:tc>
                  <a:txBody>
                    <a:bodyPr/>
                    <a:lstStyle/>
                    <a:p>
                      <a:r>
                        <a:rPr lang="en-US" sz="1600" b="1" dirty="0"/>
                        <a:t>Forecast Underspend £000</a:t>
                      </a:r>
                      <a:endParaRPr lang="en-GB" sz="1600" b="1" dirty="0"/>
                    </a:p>
                  </a:txBody>
                  <a:tcPr/>
                </a:tc>
                <a:tc>
                  <a:txBody>
                    <a:bodyPr/>
                    <a:lstStyle/>
                    <a:p>
                      <a:r>
                        <a:rPr lang="en-US" sz="1600" b="1" dirty="0"/>
                        <a:t>Comment</a:t>
                      </a:r>
                      <a:endParaRPr lang="en-GB" sz="1600" b="1" dirty="0"/>
                    </a:p>
                  </a:txBody>
                  <a:tcPr/>
                </a:tc>
                <a:extLst>
                  <a:ext uri="{0D108BD9-81ED-4DB2-BD59-A6C34878D82A}">
                    <a16:rowId xmlns:a16="http://schemas.microsoft.com/office/drawing/2014/main" val="2371571170"/>
                  </a:ext>
                </a:extLst>
              </a:tr>
              <a:tr h="518693">
                <a:tc>
                  <a:txBody>
                    <a:bodyPr/>
                    <a:lstStyle/>
                    <a:p>
                      <a:r>
                        <a:rPr lang="en-US" sz="1400" dirty="0"/>
                        <a:t>Angus Fund, CASI HQ Project </a:t>
                      </a:r>
                      <a:endParaRPr lang="en-GB" sz="1400" dirty="0"/>
                    </a:p>
                  </a:txBody>
                  <a:tcPr/>
                </a:tc>
                <a:tc>
                  <a:txBody>
                    <a:bodyPr/>
                    <a:lstStyle/>
                    <a:p>
                      <a:r>
                        <a:rPr lang="en-US" sz="1400" dirty="0"/>
                        <a:t>500</a:t>
                      </a:r>
                      <a:endParaRPr lang="en-GB" sz="1400" dirty="0"/>
                    </a:p>
                  </a:txBody>
                  <a:tcPr/>
                </a:tc>
                <a:tc>
                  <a:txBody>
                    <a:bodyPr/>
                    <a:lstStyle/>
                    <a:p>
                      <a:r>
                        <a:rPr lang="en-US" sz="1400" dirty="0"/>
                        <a:t>Confirmed no drawdown due to business case approval delays 04/11/2022.</a:t>
                      </a:r>
                      <a:endParaRPr lang="en-GB" sz="1400" dirty="0"/>
                    </a:p>
                  </a:txBody>
                  <a:tcPr/>
                </a:tc>
                <a:extLst>
                  <a:ext uri="{0D108BD9-81ED-4DB2-BD59-A6C34878D82A}">
                    <a16:rowId xmlns:a16="http://schemas.microsoft.com/office/drawing/2014/main" val="3890056911"/>
                  </a:ext>
                </a:extLst>
              </a:tr>
              <a:tr h="518693">
                <a:tc>
                  <a:txBody>
                    <a:bodyPr/>
                    <a:lstStyle/>
                    <a:p>
                      <a:r>
                        <a:rPr lang="en-US" sz="1400" dirty="0"/>
                        <a:t>Angus Fund, CASI Crop Quality Centre Project </a:t>
                      </a:r>
                      <a:endParaRPr lang="en-GB" sz="1400" dirty="0"/>
                    </a:p>
                  </a:txBody>
                  <a:tcPr/>
                </a:tc>
                <a:tc>
                  <a:txBody>
                    <a:bodyPr/>
                    <a:lstStyle/>
                    <a:p>
                      <a:r>
                        <a:rPr lang="en-US" sz="1400" dirty="0"/>
                        <a:t>770</a:t>
                      </a:r>
                      <a:endParaRPr lang="en-GB"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Confirmed no drawdown due to business case approval delays 04/11/2022.</a:t>
                      </a:r>
                      <a:endParaRPr lang="en-GB" sz="1400" dirty="0"/>
                    </a:p>
                  </a:txBody>
                  <a:tcPr/>
                </a:tc>
                <a:extLst>
                  <a:ext uri="{0D108BD9-81ED-4DB2-BD59-A6C34878D82A}">
                    <a16:rowId xmlns:a16="http://schemas.microsoft.com/office/drawing/2014/main" val="463088775"/>
                  </a:ext>
                </a:extLst>
              </a:tr>
              <a:tr h="518693">
                <a:tc>
                  <a:txBody>
                    <a:bodyPr/>
                    <a:lstStyle/>
                    <a:p>
                      <a:r>
                        <a:rPr lang="en-US" sz="1600" b="1" dirty="0"/>
                        <a:t>Total</a:t>
                      </a:r>
                      <a:endParaRPr lang="en-GB" sz="1600" b="1" dirty="0"/>
                    </a:p>
                  </a:txBody>
                  <a:tcPr/>
                </a:tc>
                <a:tc>
                  <a:txBody>
                    <a:bodyPr/>
                    <a:lstStyle/>
                    <a:p>
                      <a:r>
                        <a:rPr lang="en-US" sz="1600" b="1" dirty="0"/>
                        <a:t>1,270</a:t>
                      </a:r>
                      <a:endParaRPr lang="en-GB" sz="1600" b="1" dirty="0"/>
                    </a:p>
                  </a:txBody>
                  <a:tcPr/>
                </a:tc>
                <a:tc>
                  <a:txBody>
                    <a:bodyPr/>
                    <a:lstStyle/>
                    <a:p>
                      <a:endParaRPr lang="en-GB" sz="1600" b="1" dirty="0">
                        <a:solidFill>
                          <a:schemeClr val="accent6"/>
                        </a:solidFill>
                      </a:endParaRPr>
                    </a:p>
                  </a:txBody>
                  <a:tcPr/>
                </a:tc>
                <a:extLst>
                  <a:ext uri="{0D108BD9-81ED-4DB2-BD59-A6C34878D82A}">
                    <a16:rowId xmlns:a16="http://schemas.microsoft.com/office/drawing/2014/main" val="2273916879"/>
                  </a:ext>
                </a:extLst>
              </a:tr>
            </a:tbl>
          </a:graphicData>
        </a:graphic>
      </p:graphicFrame>
    </p:spTree>
    <p:extLst>
      <p:ext uri="{BB962C8B-B14F-4D97-AF65-F5344CB8AC3E}">
        <p14:creationId xmlns:p14="http://schemas.microsoft.com/office/powerpoint/2010/main" val="80042962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6"/>
            <a:ext cx="12192000" cy="1144800"/>
          </a:xfrm>
          <a:solidFill>
            <a:srgbClr val="438086"/>
          </a:solidFill>
        </p:spPr>
        <p:txBody>
          <a:bodyPr>
            <a:noAutofit/>
          </a:bodyPr>
          <a:lstStyle/>
          <a:p>
            <a:r>
              <a:rPr lang="en-GB" sz="3600" b="1" dirty="0">
                <a:solidFill>
                  <a:schemeClr val="bg1"/>
                </a:solidFill>
              </a:rPr>
              <a:t>Year 3 Capital Asks for Acceleration </a:t>
            </a:r>
          </a:p>
        </p:txBody>
      </p:sp>
      <p:graphicFrame>
        <p:nvGraphicFramePr>
          <p:cNvPr id="9" name="Content Placeholder 3">
            <a:extLst>
              <a:ext uri="{FF2B5EF4-FFF2-40B4-BE49-F238E27FC236}">
                <a16:creationId xmlns:a16="http://schemas.microsoft.com/office/drawing/2014/main" id="{E05408FB-4181-4703-B4D2-5CD904BEC85D}"/>
              </a:ext>
            </a:extLst>
          </p:cNvPr>
          <p:cNvGraphicFramePr>
            <a:graphicFrameLocks/>
          </p:cNvGraphicFramePr>
          <p:nvPr>
            <p:extLst/>
          </p:nvPr>
        </p:nvGraphicFramePr>
        <p:xfrm>
          <a:off x="0" y="1145288"/>
          <a:ext cx="12192002" cy="4471662"/>
        </p:xfrm>
        <a:graphic>
          <a:graphicData uri="http://schemas.openxmlformats.org/drawingml/2006/table">
            <a:tbl>
              <a:tblPr firstRow="1" bandRow="1">
                <a:tableStyleId>{5C22544A-7EE6-4342-B048-85BDC9FD1C3A}</a:tableStyleId>
              </a:tblPr>
              <a:tblGrid>
                <a:gridCol w="2836985">
                  <a:extLst>
                    <a:ext uri="{9D8B030D-6E8A-4147-A177-3AD203B41FA5}">
                      <a16:colId xmlns:a16="http://schemas.microsoft.com/office/drawing/2014/main" val="1507568883"/>
                    </a:ext>
                  </a:extLst>
                </a:gridCol>
                <a:gridCol w="1160584">
                  <a:extLst>
                    <a:ext uri="{9D8B030D-6E8A-4147-A177-3AD203B41FA5}">
                      <a16:colId xmlns:a16="http://schemas.microsoft.com/office/drawing/2014/main" val="3012130634"/>
                    </a:ext>
                  </a:extLst>
                </a:gridCol>
                <a:gridCol w="1172308">
                  <a:extLst>
                    <a:ext uri="{9D8B030D-6E8A-4147-A177-3AD203B41FA5}">
                      <a16:colId xmlns:a16="http://schemas.microsoft.com/office/drawing/2014/main" val="2543923210"/>
                    </a:ext>
                  </a:extLst>
                </a:gridCol>
                <a:gridCol w="7022125">
                  <a:extLst>
                    <a:ext uri="{9D8B030D-6E8A-4147-A177-3AD203B41FA5}">
                      <a16:colId xmlns:a16="http://schemas.microsoft.com/office/drawing/2014/main" val="1536845636"/>
                    </a:ext>
                  </a:extLst>
                </a:gridCol>
              </a:tblGrid>
              <a:tr h="840014">
                <a:tc>
                  <a:txBody>
                    <a:bodyPr/>
                    <a:lstStyle/>
                    <a:p>
                      <a:r>
                        <a:rPr lang="en-GB" sz="1200" dirty="0"/>
                        <a:t>Project </a:t>
                      </a:r>
                    </a:p>
                  </a:txBody>
                  <a:tcPr anchor="ctr">
                    <a:solidFill>
                      <a:srgbClr val="53548A"/>
                    </a:solidFill>
                  </a:tcPr>
                </a:tc>
                <a:tc>
                  <a:txBody>
                    <a:bodyPr/>
                    <a:lstStyle/>
                    <a:p>
                      <a:pPr algn="ctr"/>
                      <a:r>
                        <a:rPr lang="en-GB" sz="1200" dirty="0"/>
                        <a:t>Value of ‘Ask’ </a:t>
                      </a:r>
                    </a:p>
                    <a:p>
                      <a:pPr algn="ctr"/>
                      <a:r>
                        <a:rPr lang="en-GB" sz="1200" dirty="0"/>
                        <a:t>£000</a:t>
                      </a:r>
                    </a:p>
                  </a:txBody>
                  <a:tcPr anchor="ctr">
                    <a:solidFill>
                      <a:srgbClr val="53548A"/>
                    </a:solidFill>
                  </a:tcPr>
                </a:tc>
                <a:tc>
                  <a:txBody>
                    <a:bodyPr/>
                    <a:lstStyle/>
                    <a:p>
                      <a:pPr algn="ctr"/>
                      <a:r>
                        <a:rPr lang="en-US" sz="1200" dirty="0"/>
                        <a:t>BJC/FBC Approved at Joint Committee</a:t>
                      </a:r>
                      <a:endParaRPr lang="en-GB" sz="1200" dirty="0"/>
                    </a:p>
                  </a:txBody>
                  <a:tcPr anchor="ctr">
                    <a:solidFill>
                      <a:srgbClr val="53548A"/>
                    </a:solidFill>
                  </a:tcPr>
                </a:tc>
                <a:tc>
                  <a:txBody>
                    <a:bodyPr/>
                    <a:lstStyle/>
                    <a:p>
                      <a:r>
                        <a:rPr lang="en-GB" sz="1200" dirty="0"/>
                        <a:t>Comment </a:t>
                      </a:r>
                    </a:p>
                  </a:txBody>
                  <a:tcPr anchor="ctr">
                    <a:solidFill>
                      <a:srgbClr val="53548A"/>
                    </a:solidFill>
                  </a:tcPr>
                </a:tc>
                <a:extLst>
                  <a:ext uri="{0D108BD9-81ED-4DB2-BD59-A6C34878D82A}">
                    <a16:rowId xmlns:a16="http://schemas.microsoft.com/office/drawing/2014/main" val="3991597411"/>
                  </a:ext>
                </a:extLst>
              </a:tr>
              <a:tr h="653892">
                <a:tc>
                  <a:txBody>
                    <a:bodyPr/>
                    <a:lstStyle/>
                    <a:p>
                      <a:r>
                        <a:rPr lang="en-GB" sz="1200" b="0" dirty="0"/>
                        <a:t>Tay Cities Engineering Partnership</a:t>
                      </a:r>
                    </a:p>
                  </a:txBody>
                  <a:tcPr>
                    <a:solidFill>
                      <a:schemeClr val="bg1">
                        <a:lumMod val="85000"/>
                      </a:schemeClr>
                    </a:solidFill>
                  </a:tcPr>
                </a:tc>
                <a:tc>
                  <a:txBody>
                    <a:bodyPr/>
                    <a:lstStyle/>
                    <a:p>
                      <a:pPr algn="r"/>
                      <a:r>
                        <a:rPr lang="en-US" sz="1200" b="0" dirty="0"/>
                        <a:t>197</a:t>
                      </a:r>
                      <a:endParaRPr lang="en-GB" sz="1200" b="0" dirty="0"/>
                    </a:p>
                  </a:txBody>
                  <a:tcPr>
                    <a:solidFill>
                      <a:schemeClr val="bg1">
                        <a:lumMod val="85000"/>
                      </a:schemeClr>
                    </a:solidFill>
                  </a:tcPr>
                </a:tc>
                <a:tc>
                  <a:txBody>
                    <a:bodyPr/>
                    <a:lstStyle/>
                    <a:p>
                      <a:pPr algn="r"/>
                      <a:r>
                        <a:rPr lang="en-US" sz="1200" b="0" dirty="0"/>
                        <a:t>Yes</a:t>
                      </a:r>
                      <a:endParaRPr lang="en-GB" sz="1200" b="0" dirty="0"/>
                    </a:p>
                  </a:txBody>
                  <a:tcP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Request to accelerate from forecast year 10 underspend placement</a:t>
                      </a:r>
                      <a:r>
                        <a:rPr lang="en-GB" sz="1200" kern="1200" dirty="0">
                          <a:solidFill>
                            <a:schemeClr val="dk1"/>
                          </a:solidFill>
                          <a:effectLst/>
                          <a:latin typeface="+mn-lt"/>
                          <a:ea typeface="+mn-ea"/>
                          <a:cs typeface="+mn-cs"/>
                        </a:rPr>
                        <a:t>. The project have indicated that they wish to request acceleration of £197k. They have £211k sitting in year 10 (year 2 underspend). This would leave £14k in year 10. The project are not able to spend until confirmation is received.</a:t>
                      </a:r>
                      <a:endParaRPr lang="en-GB" sz="1200" b="0" dirty="0"/>
                    </a:p>
                  </a:txBody>
                  <a:tcPr>
                    <a:solidFill>
                      <a:schemeClr val="bg1">
                        <a:lumMod val="85000"/>
                      </a:schemeClr>
                    </a:solidFill>
                  </a:tcPr>
                </a:tc>
                <a:extLst>
                  <a:ext uri="{0D108BD9-81ED-4DB2-BD59-A6C34878D82A}">
                    <a16:rowId xmlns:a16="http://schemas.microsoft.com/office/drawing/2014/main" val="1493779484"/>
                  </a:ext>
                </a:extLst>
              </a:tr>
              <a:tr h="653344">
                <a:tc>
                  <a:txBody>
                    <a:bodyPr/>
                    <a:lstStyle/>
                    <a:p>
                      <a:r>
                        <a:rPr lang="en-GB" sz="1200" b="0" dirty="0"/>
                        <a:t>Eden Campus</a:t>
                      </a:r>
                    </a:p>
                  </a:txBody>
                  <a:tcPr>
                    <a:solidFill>
                      <a:schemeClr val="bg1">
                        <a:lumMod val="85000"/>
                      </a:schemeClr>
                    </a:solidFill>
                  </a:tcPr>
                </a:tc>
                <a:tc>
                  <a:txBody>
                    <a:bodyPr/>
                    <a:lstStyle/>
                    <a:p>
                      <a:pPr algn="r"/>
                      <a:r>
                        <a:rPr lang="en-GB" sz="1200" b="0" dirty="0"/>
                        <a:t>1,520</a:t>
                      </a:r>
                    </a:p>
                  </a:txBody>
                  <a:tcP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200" b="0" dirty="0"/>
                        <a:t>Yes</a:t>
                      </a:r>
                      <a:endParaRPr lang="en-GB" sz="1200" b="0" dirty="0"/>
                    </a:p>
                    <a:p>
                      <a:pPr algn="r"/>
                      <a:endParaRPr lang="en-GB" sz="1200" b="0" dirty="0"/>
                    </a:p>
                  </a:txBody>
                  <a:tcPr>
                    <a:solidFill>
                      <a:schemeClr val="bg1">
                        <a:lumMod val="85000"/>
                      </a:schemeClr>
                    </a:solidFill>
                  </a:tcPr>
                </a:tc>
                <a:tc>
                  <a:txBody>
                    <a:bodyPr/>
                    <a:lstStyle/>
                    <a:p>
                      <a:r>
                        <a:rPr lang="en-GB" sz="1200" b="1" kern="1200" dirty="0">
                          <a:solidFill>
                            <a:schemeClr val="dk1"/>
                          </a:solidFill>
                          <a:effectLst/>
                          <a:latin typeface="+mn-lt"/>
                          <a:ea typeface="+mn-ea"/>
                          <a:cs typeface="+mn-cs"/>
                        </a:rPr>
                        <a:t>Request to accelerate from forecast year 10 underspend placement</a:t>
                      </a:r>
                      <a:r>
                        <a:rPr lang="en-GB" sz="1200" kern="1200" dirty="0">
                          <a:solidFill>
                            <a:schemeClr val="dk1"/>
                          </a:solidFill>
                          <a:effectLst/>
                          <a:latin typeface="+mn-lt"/>
                          <a:ea typeface="+mn-ea"/>
                          <a:cs typeface="+mn-cs"/>
                        </a:rPr>
                        <a:t>. The project have indicated that this wish to request their forecast underspend of £1.49m from year 2 and acceleration of £30k currently profiled for year 10, in year 3 in addition to their year 3 awarded profile (total of £1.52m). The project is currently on track to drawdown their allocation by the end of Q3. Seeking confirmation that the project are looking to complete the Spine Road.</a:t>
                      </a:r>
                    </a:p>
                  </a:txBody>
                  <a:tcPr>
                    <a:solidFill>
                      <a:schemeClr val="bg1">
                        <a:lumMod val="85000"/>
                      </a:schemeClr>
                    </a:solidFill>
                  </a:tcPr>
                </a:tc>
                <a:extLst>
                  <a:ext uri="{0D108BD9-81ED-4DB2-BD59-A6C34878D82A}">
                    <a16:rowId xmlns:a16="http://schemas.microsoft.com/office/drawing/2014/main" val="4176378215"/>
                  </a:ext>
                </a:extLst>
              </a:tr>
              <a:tr h="653344">
                <a:tc>
                  <a:txBody>
                    <a:bodyPr/>
                    <a:lstStyle/>
                    <a:p>
                      <a:r>
                        <a:rPr lang="en-US" sz="1200" b="0" dirty="0"/>
                        <a:t>cyberQuarter</a:t>
                      </a:r>
                      <a:endParaRPr lang="en-GB" sz="1200" b="0" dirty="0"/>
                    </a:p>
                  </a:txBody>
                  <a:tcPr>
                    <a:solidFill>
                      <a:schemeClr val="bg1">
                        <a:lumMod val="85000"/>
                      </a:schemeClr>
                    </a:solidFill>
                  </a:tcPr>
                </a:tc>
                <a:tc>
                  <a:txBody>
                    <a:bodyPr/>
                    <a:lstStyle/>
                    <a:p>
                      <a:pPr algn="r"/>
                      <a:r>
                        <a:rPr lang="en-US" sz="1200" b="0" dirty="0"/>
                        <a:t>50</a:t>
                      </a:r>
                      <a:endParaRPr lang="en-GB" sz="1200" b="0" dirty="0"/>
                    </a:p>
                  </a:txBody>
                  <a:tcP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200" b="0" dirty="0"/>
                        <a:t>Yes</a:t>
                      </a:r>
                      <a:endParaRPr lang="en-GB" sz="1200" b="0" dirty="0"/>
                    </a:p>
                    <a:p>
                      <a:pPr algn="r"/>
                      <a:endParaRPr lang="en-GB" sz="1200" b="0" dirty="0"/>
                    </a:p>
                  </a:txBody>
                  <a:tcPr>
                    <a:solidFill>
                      <a:schemeClr val="bg1">
                        <a:lumMod val="85000"/>
                      </a:schemeClr>
                    </a:solidFill>
                  </a:tcPr>
                </a:tc>
                <a:tc>
                  <a:txBody>
                    <a:bodyPr/>
                    <a:lstStyle/>
                    <a:p>
                      <a:r>
                        <a:rPr lang="en-US" sz="1200" b="1" dirty="0"/>
                        <a:t>Request to accelerate from forecast year 10 underspend placement. </a:t>
                      </a:r>
                      <a:r>
                        <a:rPr lang="en-US" sz="1200" b="0" dirty="0"/>
                        <a:t>The project have indicated that they wish to request acceleration of funds of £50k. There is also the potential that the project will have additional expenditure this financial year that they may ask to accelerate.</a:t>
                      </a:r>
                      <a:endParaRPr lang="en-GB" sz="1200" b="1" dirty="0"/>
                    </a:p>
                  </a:txBody>
                  <a:tcPr>
                    <a:solidFill>
                      <a:schemeClr val="bg1">
                        <a:lumMod val="85000"/>
                      </a:schemeClr>
                    </a:solidFill>
                  </a:tcPr>
                </a:tc>
                <a:extLst>
                  <a:ext uri="{0D108BD9-81ED-4DB2-BD59-A6C34878D82A}">
                    <a16:rowId xmlns:a16="http://schemas.microsoft.com/office/drawing/2014/main" val="1650361674"/>
                  </a:ext>
                </a:extLst>
              </a:tr>
              <a:tr h="653344">
                <a:tc>
                  <a:txBody>
                    <a:bodyPr/>
                    <a:lstStyle/>
                    <a:p>
                      <a:r>
                        <a:rPr lang="en-GB" sz="1200" b="0" dirty="0"/>
                        <a:t>Hospitalfield</a:t>
                      </a:r>
                    </a:p>
                  </a:txBody>
                  <a:tcPr>
                    <a:solidFill>
                      <a:schemeClr val="bg1">
                        <a:lumMod val="85000"/>
                      </a:schemeClr>
                    </a:solidFill>
                  </a:tcPr>
                </a:tc>
                <a:tc>
                  <a:txBody>
                    <a:bodyPr/>
                    <a:lstStyle/>
                    <a:p>
                      <a:pPr algn="r"/>
                      <a:r>
                        <a:rPr lang="en-GB" sz="1200" b="0" dirty="0"/>
                        <a:t>669</a:t>
                      </a:r>
                    </a:p>
                  </a:txBody>
                  <a:tcPr>
                    <a:solidFill>
                      <a:schemeClr val="bg1">
                        <a:lumMod val="85000"/>
                      </a:schemeClr>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200" b="0" dirty="0"/>
                        <a:t>Yes</a:t>
                      </a:r>
                      <a:endParaRPr lang="en-GB" sz="1200" b="0" dirty="0"/>
                    </a:p>
                    <a:p>
                      <a:pPr algn="r"/>
                      <a:endParaRPr lang="en-GB" sz="1200" b="0" dirty="0"/>
                    </a:p>
                  </a:txBody>
                  <a:tcPr>
                    <a:solidFill>
                      <a:schemeClr val="bg1">
                        <a:lumMod val="85000"/>
                      </a:schemeClr>
                    </a:solidFill>
                  </a:tcPr>
                </a:tc>
                <a:tc>
                  <a:txBody>
                    <a:bodyPr/>
                    <a:lstStyle/>
                    <a:p>
                      <a:r>
                        <a:rPr lang="en-GB" sz="1200" b="1" dirty="0"/>
                        <a:t>Request to acceleration from forecast year 10 underspend placement. </a:t>
                      </a:r>
                      <a:r>
                        <a:rPr lang="en-GB" sz="1200" b="0" dirty="0"/>
                        <a:t>Hospitalfield have indicated an ask of £954k for Phase 1 (which has JC approval). It was agreed that £285k from the C&amp;T Programme could be allocated to the Project. Therefore they have a remaining ask of £669k which is currently being confirmed by the Project.  The Project have indicated they can confirm by the end of November.</a:t>
                      </a:r>
                    </a:p>
                  </a:txBody>
                  <a:tcPr>
                    <a:solidFill>
                      <a:schemeClr val="bg1">
                        <a:lumMod val="85000"/>
                      </a:schemeClr>
                    </a:solidFill>
                  </a:tcPr>
                </a:tc>
                <a:extLst>
                  <a:ext uri="{0D108BD9-81ED-4DB2-BD59-A6C34878D82A}">
                    <a16:rowId xmlns:a16="http://schemas.microsoft.com/office/drawing/2014/main" val="1112223225"/>
                  </a:ext>
                </a:extLst>
              </a:tr>
              <a:tr h="495612">
                <a:tc>
                  <a:txBody>
                    <a:bodyPr/>
                    <a:lstStyle/>
                    <a:p>
                      <a:r>
                        <a:rPr lang="en-GB" sz="1200" b="1" dirty="0"/>
                        <a:t>Total of ask from Projects </a:t>
                      </a:r>
                      <a:r>
                        <a:rPr lang="en-GB" sz="1200" b="1" u="sng" dirty="0"/>
                        <a:t>with</a:t>
                      </a:r>
                      <a:r>
                        <a:rPr lang="en-GB" sz="1200" b="1" u="none" dirty="0"/>
                        <a:t> Joint Committee Business Case Approval</a:t>
                      </a:r>
                      <a:endParaRPr lang="en-GB" sz="1200" b="1" dirty="0"/>
                    </a:p>
                  </a:txBody>
                  <a:tcPr>
                    <a:solidFill>
                      <a:schemeClr val="bg1">
                        <a:lumMod val="85000"/>
                      </a:schemeClr>
                    </a:solidFill>
                  </a:tcPr>
                </a:tc>
                <a:tc gridSpan="2">
                  <a:txBody>
                    <a:bodyPr/>
                    <a:lstStyle/>
                    <a:p>
                      <a:pPr algn="l"/>
                      <a:r>
                        <a:rPr lang="en-GB" sz="1200" b="1" dirty="0"/>
                        <a:t>£2,436</a:t>
                      </a:r>
                    </a:p>
                  </a:txBody>
                  <a:tcPr anchor="ctr">
                    <a:solidFill>
                      <a:schemeClr val="bg1">
                        <a:lumMod val="85000"/>
                      </a:schemeClr>
                    </a:solidFill>
                  </a:tcPr>
                </a:tc>
                <a:tc hMerge="1">
                  <a:txBody>
                    <a:bodyPr/>
                    <a:lstStyle/>
                    <a:p>
                      <a:pPr algn="r"/>
                      <a:endParaRPr lang="en-GB" sz="1400" b="1"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200" b="1" dirty="0">
                        <a:solidFill>
                          <a:schemeClr val="bg1"/>
                        </a:solidFill>
                      </a:endParaRPr>
                    </a:p>
                  </a:txBody>
                  <a:tcPr anchor="ctr">
                    <a:solidFill>
                      <a:schemeClr val="bg1">
                        <a:lumMod val="85000"/>
                      </a:schemeClr>
                    </a:solidFill>
                  </a:tcPr>
                </a:tc>
                <a:extLst>
                  <a:ext uri="{0D108BD9-81ED-4DB2-BD59-A6C34878D82A}">
                    <a16:rowId xmlns:a16="http://schemas.microsoft.com/office/drawing/2014/main" val="304205392"/>
                  </a:ext>
                </a:extLst>
              </a:tr>
            </a:tbl>
          </a:graphicData>
        </a:graphic>
      </p:graphicFrame>
    </p:spTree>
    <p:extLst>
      <p:ext uri="{BB962C8B-B14F-4D97-AF65-F5344CB8AC3E}">
        <p14:creationId xmlns:p14="http://schemas.microsoft.com/office/powerpoint/2010/main" val="92705345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0"/>
            <a:ext cx="12192000" cy="1143000"/>
          </a:xfrm>
          <a:solidFill>
            <a:srgbClr val="438086"/>
          </a:solidFill>
        </p:spPr>
        <p:txBody>
          <a:bodyPr>
            <a:noAutofit/>
          </a:bodyPr>
          <a:lstStyle/>
          <a:p>
            <a:r>
              <a:rPr lang="en-GB" sz="3600" b="1" dirty="0">
                <a:solidFill>
                  <a:schemeClr val="bg1"/>
                </a:solidFill>
              </a:rPr>
              <a:t>Year End Headlines</a:t>
            </a:r>
          </a:p>
        </p:txBody>
      </p:sp>
      <p:sp>
        <p:nvSpPr>
          <p:cNvPr id="6" name="Content Placeholder 3">
            <a:extLst>
              <a:ext uri="{FF2B5EF4-FFF2-40B4-BE49-F238E27FC236}">
                <a16:creationId xmlns:a16="http://schemas.microsoft.com/office/drawing/2014/main" id="{BDF4B75C-7168-4204-96CE-75E8A678AC33}"/>
              </a:ext>
            </a:extLst>
          </p:cNvPr>
          <p:cNvSpPr txBox="1">
            <a:spLocks/>
          </p:cNvSpPr>
          <p:nvPr/>
        </p:nvSpPr>
        <p:spPr>
          <a:xfrm>
            <a:off x="609600" y="1401418"/>
            <a:ext cx="10972800" cy="505264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800" b="1" dirty="0"/>
              <a:t>Headlines</a:t>
            </a:r>
            <a:r>
              <a:rPr lang="en-GB" sz="1800" b="1" dirty="0"/>
              <a:t>:</a:t>
            </a:r>
          </a:p>
          <a:p>
            <a:pPr>
              <a:buFont typeface="Wingdings" panose="05000000000000000000" pitchFamily="2" charset="2"/>
              <a:buChar char="§"/>
            </a:pPr>
            <a:endParaRPr lang="en-GB" sz="1800" b="1" dirty="0"/>
          </a:p>
          <a:p>
            <a:pPr>
              <a:buFont typeface="Wingdings" panose="05000000000000000000" pitchFamily="2" charset="2"/>
              <a:buChar char="§"/>
            </a:pPr>
            <a:r>
              <a:rPr lang="en-US" sz="1800" dirty="0"/>
              <a:t>Management Group have approved reallocation of £1.410m from the ‘Asks’ list, subject to the Projects confirming eligible expenditure before year end.</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This leaves  a current forecast Capital underspend of </a:t>
            </a:r>
            <a:r>
              <a:rPr lang="en-US" sz="1800" b="1" dirty="0"/>
              <a:t>£5.14m</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Email received from Karen </a:t>
            </a:r>
            <a:r>
              <a:rPr lang="en-US" sz="1800" dirty="0" err="1"/>
              <a:t>McAvenue</a:t>
            </a:r>
            <a:r>
              <a:rPr lang="en-US" sz="1800" dirty="0"/>
              <a:t>  Scottish Government 17</a:t>
            </a:r>
            <a:r>
              <a:rPr lang="en-US" sz="1800" baseline="30000" dirty="0"/>
              <a:t>th</a:t>
            </a:r>
            <a:r>
              <a:rPr lang="en-US" sz="1800" dirty="0"/>
              <a:t> November circulated to Management Group and Project Owners reinforcing the importance of accurate forecasting. Partners have been asked for their support in:</a:t>
            </a:r>
          </a:p>
          <a:p>
            <a:pPr lvl="1">
              <a:buFont typeface="Wingdings" panose="05000000000000000000" pitchFamily="2" charset="2"/>
              <a:buChar char="§"/>
            </a:pPr>
            <a:r>
              <a:rPr lang="en-US" sz="1800" dirty="0"/>
              <a:t>Providing accurate forecasting in Quarter 3 and monthly towards the end of the financial year</a:t>
            </a:r>
          </a:p>
          <a:p>
            <a:pPr lvl="1">
              <a:buFont typeface="Wingdings" panose="05000000000000000000" pitchFamily="2" charset="2"/>
              <a:buChar char="§"/>
            </a:pPr>
            <a:r>
              <a:rPr lang="en-US" sz="1800" dirty="0"/>
              <a:t>Highlighting and identifying any confirmed underspends as early as known</a:t>
            </a:r>
          </a:p>
          <a:p>
            <a:pPr>
              <a:buFont typeface="Wingdings" panose="05000000000000000000" pitchFamily="2" charset="2"/>
              <a:buChar char="§"/>
            </a:pPr>
            <a:endParaRPr lang="en-US" sz="1800" dirty="0">
              <a:solidFill>
                <a:srgbClr val="5C92B5"/>
              </a:solidFill>
            </a:endParaRPr>
          </a:p>
          <a:p>
            <a:pPr>
              <a:buFont typeface="Wingdings" panose="05000000000000000000" pitchFamily="2" charset="2"/>
              <a:buChar char="§"/>
            </a:pPr>
            <a:endParaRPr lang="en-US" sz="1800" dirty="0"/>
          </a:p>
        </p:txBody>
      </p:sp>
    </p:spTree>
    <p:extLst>
      <p:ext uri="{BB962C8B-B14F-4D97-AF65-F5344CB8AC3E}">
        <p14:creationId xmlns:p14="http://schemas.microsoft.com/office/powerpoint/2010/main" val="410583936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0"/>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tab pos="1700213" algn="l"/>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2022/23 Business Case Timetable - Revenue</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3" y="1162549"/>
          <a:ext cx="12191997" cy="3537042"/>
        </p:xfrm>
        <a:graphic>
          <a:graphicData uri="http://schemas.openxmlformats.org/drawingml/2006/table">
            <a:tbl>
              <a:tblPr firstRow="1" bandRow="1">
                <a:tableStyleId>{5C22544A-7EE6-4342-B048-85BDC9FD1C3A}</a:tableStyleId>
              </a:tblPr>
              <a:tblGrid>
                <a:gridCol w="4631292">
                  <a:extLst>
                    <a:ext uri="{9D8B030D-6E8A-4147-A177-3AD203B41FA5}">
                      <a16:colId xmlns:a16="http://schemas.microsoft.com/office/drawing/2014/main" val="20000"/>
                    </a:ext>
                  </a:extLst>
                </a:gridCol>
                <a:gridCol w="1512141">
                  <a:extLst>
                    <a:ext uri="{9D8B030D-6E8A-4147-A177-3AD203B41FA5}">
                      <a16:colId xmlns:a16="http://schemas.microsoft.com/office/drawing/2014/main" val="1239683028"/>
                    </a:ext>
                  </a:extLst>
                </a:gridCol>
                <a:gridCol w="1512141">
                  <a:extLst>
                    <a:ext uri="{9D8B030D-6E8A-4147-A177-3AD203B41FA5}">
                      <a16:colId xmlns:a16="http://schemas.microsoft.com/office/drawing/2014/main" val="572487296"/>
                    </a:ext>
                  </a:extLst>
                </a:gridCol>
                <a:gridCol w="1512141">
                  <a:extLst>
                    <a:ext uri="{9D8B030D-6E8A-4147-A177-3AD203B41FA5}">
                      <a16:colId xmlns:a16="http://schemas.microsoft.com/office/drawing/2014/main" val="1397525946"/>
                    </a:ext>
                  </a:extLst>
                </a:gridCol>
                <a:gridCol w="1512141">
                  <a:extLst>
                    <a:ext uri="{9D8B030D-6E8A-4147-A177-3AD203B41FA5}">
                      <a16:colId xmlns:a16="http://schemas.microsoft.com/office/drawing/2014/main" val="447707862"/>
                    </a:ext>
                  </a:extLst>
                </a:gridCol>
                <a:gridCol w="1512141">
                  <a:extLst>
                    <a:ext uri="{9D8B030D-6E8A-4147-A177-3AD203B41FA5}">
                      <a16:colId xmlns:a16="http://schemas.microsoft.com/office/drawing/2014/main" val="536673246"/>
                    </a:ext>
                  </a:extLst>
                </a:gridCol>
              </a:tblGrid>
              <a:tr h="868381">
                <a:tc>
                  <a:txBody>
                    <a:bodyPr/>
                    <a:lstStyle/>
                    <a:p>
                      <a:r>
                        <a:rPr lang="en-GB" sz="1300" dirty="0"/>
                        <a:t>Programme / Fund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Nov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Dec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Jan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Feb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Mar 2023</a:t>
                      </a:r>
                    </a:p>
                    <a:p>
                      <a:pPr algn="ctr"/>
                      <a:r>
                        <a:rPr lang="en-US" sz="1300" dirty="0"/>
                        <a:t>Joint Committee</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89635">
                <a:tc>
                  <a:txBody>
                    <a:bodyPr/>
                    <a:lstStyle/>
                    <a:p>
                      <a:pPr lvl="0" algn="l" fontAlgn="b"/>
                      <a:r>
                        <a:rPr lang="en-GB" sz="1300" b="1" i="0" u="none" strike="noStrike" dirty="0">
                          <a:solidFill>
                            <a:srgbClr val="000000"/>
                          </a:solidFill>
                          <a:effectLst/>
                          <a:latin typeface="Calibri" panose="020F0502020204030204" pitchFamily="34" charset="0"/>
                        </a:rPr>
                        <a:t>Digital Skills Revenue </a:t>
                      </a:r>
                      <a:r>
                        <a:rPr lang="en-GB" sz="1300" b="0" i="0" u="none" strike="noStrike" dirty="0">
                          <a:solidFill>
                            <a:srgbClr val="000000"/>
                          </a:solidFill>
                          <a:effectLst/>
                          <a:latin typeface="Calibri" panose="020F0502020204030204" pitchFamily="34" charset="0"/>
                        </a:rPr>
                        <a:t>(Tay Cities Skills and Employability Development Programme) (Year 3)</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MG </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18101742"/>
                  </a:ext>
                </a:extLst>
              </a:tr>
              <a:tr h="950477">
                <a:tc>
                  <a:txBody>
                    <a:bodyPr/>
                    <a:lstStyle/>
                    <a:p>
                      <a:pPr lvl="0" algn="l" fontAlgn="b"/>
                      <a:r>
                        <a:rPr lang="en-GB" sz="1300" b="1" i="0" u="none" strike="noStrike" dirty="0">
                          <a:solidFill>
                            <a:srgbClr val="000000"/>
                          </a:solidFill>
                          <a:effectLst/>
                          <a:latin typeface="Calibri" panose="020F0502020204030204" pitchFamily="34" charset="0"/>
                        </a:rPr>
                        <a:t>Life Sciences </a:t>
                      </a:r>
                      <a:r>
                        <a:rPr lang="en-GB" sz="1300" b="0" i="0" u="none" strike="noStrike" dirty="0">
                          <a:solidFill>
                            <a:srgbClr val="000000"/>
                          </a:solidFill>
                          <a:effectLst/>
                          <a:latin typeface="Calibri" panose="020F0502020204030204" pitchFamily="34" charset="0"/>
                        </a:rPr>
                        <a:t>(Tay Cities Skills and Employability Development Programme) (Year 3)</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MG </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66845245"/>
                  </a:ext>
                </a:extLst>
              </a:tr>
              <a:tr h="928549">
                <a:tc>
                  <a:txBody>
                    <a:bodyPr/>
                    <a:lstStyle/>
                    <a:p>
                      <a:pPr lvl="0" algn="l" fontAlgn="b"/>
                      <a:r>
                        <a:rPr lang="en-GB" sz="1300" b="1" i="0" u="none" strike="noStrike" dirty="0">
                          <a:solidFill>
                            <a:srgbClr val="000000"/>
                          </a:solidFill>
                          <a:effectLst/>
                          <a:latin typeface="Calibri" panose="020F0502020204030204" pitchFamily="34" charset="0"/>
                        </a:rPr>
                        <a:t>Supporting SME Skills</a:t>
                      </a:r>
                      <a:r>
                        <a:rPr lang="en-GB" sz="1300" b="0" i="0" u="none" strike="noStrike" dirty="0">
                          <a:solidFill>
                            <a:srgbClr val="000000"/>
                          </a:solidFill>
                          <a:effectLst/>
                          <a:latin typeface="Calibri" panose="020F0502020204030204" pitchFamily="34" charset="0"/>
                        </a:rPr>
                        <a:t> (Tay Cities Skills and Employability Development Programme) (Year 3)</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kern="1200" dirty="0">
                          <a:solidFill>
                            <a:schemeClr val="bg1"/>
                          </a:solidFill>
                          <a:latin typeface="+mn-lt"/>
                          <a:ea typeface="+mn-ea"/>
                          <a:cs typeface="+mn-cs"/>
                        </a:rPr>
                        <a:t>OBC to MG </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198283147"/>
                  </a:ext>
                </a:extLst>
              </a:tr>
            </a:tbl>
          </a:graphicData>
        </a:graphic>
      </p:graphicFrame>
    </p:spTree>
    <p:extLst>
      <p:ext uri="{BB962C8B-B14F-4D97-AF65-F5344CB8AC3E}">
        <p14:creationId xmlns:p14="http://schemas.microsoft.com/office/powerpoint/2010/main" val="2831878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0" y="1"/>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2023/24 Business Case Timetable - Revenue</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0" y="1002904"/>
          <a:ext cx="12192005" cy="4303130"/>
        </p:xfrm>
        <a:graphic>
          <a:graphicData uri="http://schemas.openxmlformats.org/drawingml/2006/table">
            <a:tbl>
              <a:tblPr firstRow="1" bandRow="1">
                <a:tableStyleId>{5C22544A-7EE6-4342-B048-85BDC9FD1C3A}</a:tableStyleId>
              </a:tblPr>
              <a:tblGrid>
                <a:gridCol w="2479025">
                  <a:extLst>
                    <a:ext uri="{9D8B030D-6E8A-4147-A177-3AD203B41FA5}">
                      <a16:colId xmlns:a16="http://schemas.microsoft.com/office/drawing/2014/main" val="20000"/>
                    </a:ext>
                  </a:extLst>
                </a:gridCol>
                <a:gridCol w="809415">
                  <a:extLst>
                    <a:ext uri="{9D8B030D-6E8A-4147-A177-3AD203B41FA5}">
                      <a16:colId xmlns:a16="http://schemas.microsoft.com/office/drawing/2014/main" val="4113305000"/>
                    </a:ext>
                  </a:extLst>
                </a:gridCol>
                <a:gridCol w="809415">
                  <a:extLst>
                    <a:ext uri="{9D8B030D-6E8A-4147-A177-3AD203B41FA5}">
                      <a16:colId xmlns:a16="http://schemas.microsoft.com/office/drawing/2014/main" val="753924794"/>
                    </a:ext>
                  </a:extLst>
                </a:gridCol>
                <a:gridCol w="809415">
                  <a:extLst>
                    <a:ext uri="{9D8B030D-6E8A-4147-A177-3AD203B41FA5}">
                      <a16:colId xmlns:a16="http://schemas.microsoft.com/office/drawing/2014/main" val="2665030924"/>
                    </a:ext>
                  </a:extLst>
                </a:gridCol>
                <a:gridCol w="809415">
                  <a:extLst>
                    <a:ext uri="{9D8B030D-6E8A-4147-A177-3AD203B41FA5}">
                      <a16:colId xmlns:a16="http://schemas.microsoft.com/office/drawing/2014/main" val="1239683028"/>
                    </a:ext>
                  </a:extLst>
                </a:gridCol>
                <a:gridCol w="777900">
                  <a:extLst>
                    <a:ext uri="{9D8B030D-6E8A-4147-A177-3AD203B41FA5}">
                      <a16:colId xmlns:a16="http://schemas.microsoft.com/office/drawing/2014/main" val="572487296"/>
                    </a:ext>
                  </a:extLst>
                </a:gridCol>
                <a:gridCol w="840930">
                  <a:extLst>
                    <a:ext uri="{9D8B030D-6E8A-4147-A177-3AD203B41FA5}">
                      <a16:colId xmlns:a16="http://schemas.microsoft.com/office/drawing/2014/main" val="3179529198"/>
                    </a:ext>
                  </a:extLst>
                </a:gridCol>
                <a:gridCol w="809415">
                  <a:extLst>
                    <a:ext uri="{9D8B030D-6E8A-4147-A177-3AD203B41FA5}">
                      <a16:colId xmlns:a16="http://schemas.microsoft.com/office/drawing/2014/main" val="328318813"/>
                    </a:ext>
                  </a:extLst>
                </a:gridCol>
                <a:gridCol w="809415">
                  <a:extLst>
                    <a:ext uri="{9D8B030D-6E8A-4147-A177-3AD203B41FA5}">
                      <a16:colId xmlns:a16="http://schemas.microsoft.com/office/drawing/2014/main" val="3914008648"/>
                    </a:ext>
                  </a:extLst>
                </a:gridCol>
                <a:gridCol w="809415">
                  <a:extLst>
                    <a:ext uri="{9D8B030D-6E8A-4147-A177-3AD203B41FA5}">
                      <a16:colId xmlns:a16="http://schemas.microsoft.com/office/drawing/2014/main" val="366570633"/>
                    </a:ext>
                  </a:extLst>
                </a:gridCol>
                <a:gridCol w="809415">
                  <a:extLst>
                    <a:ext uri="{9D8B030D-6E8A-4147-A177-3AD203B41FA5}">
                      <a16:colId xmlns:a16="http://schemas.microsoft.com/office/drawing/2014/main" val="1604934442"/>
                    </a:ext>
                  </a:extLst>
                </a:gridCol>
                <a:gridCol w="809415">
                  <a:extLst>
                    <a:ext uri="{9D8B030D-6E8A-4147-A177-3AD203B41FA5}">
                      <a16:colId xmlns:a16="http://schemas.microsoft.com/office/drawing/2014/main" val="2857384985"/>
                    </a:ext>
                  </a:extLst>
                </a:gridCol>
                <a:gridCol w="809415">
                  <a:extLst>
                    <a:ext uri="{9D8B030D-6E8A-4147-A177-3AD203B41FA5}">
                      <a16:colId xmlns:a16="http://schemas.microsoft.com/office/drawing/2014/main" val="930725472"/>
                    </a:ext>
                  </a:extLst>
                </a:gridCol>
              </a:tblGrid>
              <a:tr h="821307">
                <a:tc>
                  <a:txBody>
                    <a:bodyPr/>
                    <a:lstStyle/>
                    <a:p>
                      <a:r>
                        <a:rPr lang="en-GB" sz="1100" dirty="0"/>
                        <a:t>Programme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100" dirty="0"/>
                        <a:t>Apr 2023</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May 2023</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Jun 2023</a:t>
                      </a:r>
                    </a:p>
                    <a:p>
                      <a:pPr algn="ctr"/>
                      <a:r>
                        <a:rPr lang="en-US" sz="1100" dirty="0"/>
                        <a:t>Joint Committee</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Jul 2023</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Aug 2023</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Sep 2023 </a:t>
                      </a:r>
                    </a:p>
                    <a:p>
                      <a:pPr algn="ctr"/>
                      <a:r>
                        <a:rPr lang="en-US" sz="1100" dirty="0"/>
                        <a:t>Joint Committee</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Oct 2023</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Nov 2023</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Dec 2023</a:t>
                      </a:r>
                    </a:p>
                    <a:p>
                      <a:pPr algn="ctr"/>
                      <a:r>
                        <a:rPr lang="en-US" sz="1100" dirty="0"/>
                        <a:t>Joint Committee</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Jan 2024</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Feb 2024</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100" dirty="0"/>
                        <a:t>Mar 2024 Joint Committee</a:t>
                      </a:r>
                      <a:endParaRPr lang="en-GB" sz="11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02031">
                <a:tc>
                  <a:txBody>
                    <a:bodyPr/>
                    <a:lstStyle/>
                    <a:p>
                      <a:pPr lvl="0" algn="l" fontAlgn="b"/>
                      <a:r>
                        <a:rPr lang="en-US" sz="1100" b="0" i="0" u="none" strike="noStrike" dirty="0">
                          <a:solidFill>
                            <a:srgbClr val="000000"/>
                          </a:solidFill>
                          <a:effectLst/>
                          <a:latin typeface="Calibri" panose="020F0502020204030204" pitchFamily="34" charset="0"/>
                        </a:rPr>
                        <a:t>Regional Skills &amp; Employability Development </a:t>
                      </a:r>
                      <a:r>
                        <a:rPr lang="en-US" sz="1100" b="1" i="0" u="none" strike="noStrike" dirty="0">
                          <a:solidFill>
                            <a:srgbClr val="000000"/>
                          </a:solidFill>
                          <a:effectLst/>
                          <a:latin typeface="Calibri" panose="020F0502020204030204" pitchFamily="34" charset="0"/>
                        </a:rPr>
                        <a:t>Programme Refresh</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kern="1200" dirty="0">
                          <a:solidFill>
                            <a:schemeClr val="bg1"/>
                          </a:solidFill>
                          <a:latin typeface="+mn-lt"/>
                          <a:ea typeface="+mn-ea"/>
                          <a:cs typeface="+mn-cs"/>
                        </a:rPr>
                        <a:t>Prog. refresh to MG</a:t>
                      </a:r>
                      <a:endParaRPr lang="en-GB" sz="11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kern="1200" dirty="0">
                          <a:solidFill>
                            <a:schemeClr val="bg1"/>
                          </a:solidFill>
                          <a:latin typeface="+mn-lt"/>
                          <a:ea typeface="+mn-ea"/>
                          <a:cs typeface="+mn-cs"/>
                        </a:rPr>
                        <a:t>Prog. refresh to JC</a:t>
                      </a:r>
                      <a:endParaRPr lang="en-GB" sz="11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endParaRPr lang="en-GB" sz="110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123638127"/>
                  </a:ext>
                </a:extLst>
              </a:tr>
              <a:tr h="864911">
                <a:tc>
                  <a:txBody>
                    <a:bodyPr/>
                    <a:lstStyle/>
                    <a:p>
                      <a:pPr lvl="0" algn="l" fontAlgn="b"/>
                      <a:r>
                        <a:rPr lang="en-GB" sz="1100" b="1" i="0" u="none" strike="noStrike" dirty="0">
                          <a:solidFill>
                            <a:srgbClr val="000000"/>
                          </a:solidFill>
                          <a:effectLst/>
                          <a:latin typeface="Calibri" panose="020F0502020204030204" pitchFamily="34" charset="0"/>
                        </a:rPr>
                        <a:t>Supporting SME Skills</a:t>
                      </a:r>
                      <a:r>
                        <a:rPr lang="en-GB" sz="1100" b="0" i="0" u="none" strike="noStrike" dirty="0">
                          <a:solidFill>
                            <a:srgbClr val="000000"/>
                          </a:solidFill>
                          <a:effectLst/>
                          <a:latin typeface="Calibri" panose="020F0502020204030204" pitchFamily="34" charset="0"/>
                        </a:rPr>
                        <a:t> (Tay Cities Skills and Employability Development Programme) (Year 3)</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100" b="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FBC to JC</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6826994"/>
                  </a:ext>
                </a:extLst>
              </a:tr>
              <a:tr h="822380">
                <a:tc>
                  <a:txBody>
                    <a:bodyPr/>
                    <a:lstStyle/>
                    <a:p>
                      <a:pPr lvl="0" algn="l" fontAlgn="b"/>
                      <a:r>
                        <a:rPr lang="en-GB" sz="1100" b="1" i="0" u="none" strike="noStrike" dirty="0">
                          <a:solidFill>
                            <a:srgbClr val="000000"/>
                          </a:solidFill>
                          <a:effectLst/>
                          <a:latin typeface="Calibri" panose="020F0502020204030204" pitchFamily="34" charset="0"/>
                        </a:rPr>
                        <a:t>Hospitality </a:t>
                      </a:r>
                      <a:r>
                        <a:rPr lang="en-GB" sz="1100" b="0" i="0" u="none" strike="noStrike" dirty="0">
                          <a:solidFill>
                            <a:srgbClr val="000000"/>
                          </a:solidFill>
                          <a:effectLst/>
                          <a:latin typeface="Calibri" panose="020F0502020204030204" pitchFamily="34" charset="0"/>
                        </a:rPr>
                        <a:t>(Tay Cities Skills and Employability Development Programme) (Year 3)</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100" kern="1200" dirty="0">
                          <a:solidFill>
                            <a:schemeClr val="bg1"/>
                          </a:solidFill>
                          <a:latin typeface="+mn-lt"/>
                          <a:ea typeface="+mn-ea"/>
                          <a:cs typeface="+mn-cs"/>
                        </a:rPr>
                        <a:t>BJC to MG </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kern="1200" dirty="0">
                          <a:solidFill>
                            <a:schemeClr val="bg1"/>
                          </a:solidFill>
                          <a:latin typeface="+mn-lt"/>
                          <a:ea typeface="+mn-ea"/>
                          <a:cs typeface="+mn-cs"/>
                        </a:rPr>
                        <a:t>BJC to JC </a:t>
                      </a:r>
                      <a:endParaRPr lang="en-GB" sz="11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240261471"/>
                  </a:ext>
                </a:extLst>
              </a:tr>
              <a:tr h="992501">
                <a:tc>
                  <a:txBody>
                    <a:bodyPr/>
                    <a:lstStyle/>
                    <a:p>
                      <a:pPr lvl="0" algn="l" fontAlgn="b"/>
                      <a:r>
                        <a:rPr lang="en-US" sz="1100" b="1" i="0" u="none" strike="noStrike" dirty="0">
                          <a:solidFill>
                            <a:srgbClr val="000000"/>
                          </a:solidFill>
                          <a:effectLst/>
                          <a:latin typeface="Calibri" panose="020F0502020204030204" pitchFamily="34" charset="0"/>
                        </a:rPr>
                        <a:t>Pockets of Need </a:t>
                      </a:r>
                      <a:r>
                        <a:rPr lang="en-US" sz="1100" b="0" i="0" u="none" strike="noStrike" dirty="0">
                          <a:solidFill>
                            <a:srgbClr val="000000"/>
                          </a:solidFill>
                          <a:effectLst/>
                          <a:latin typeface="Calibri" panose="020F0502020204030204" pitchFamily="34" charset="0"/>
                        </a:rPr>
                        <a:t>&amp; Skills </a:t>
                      </a:r>
                      <a:r>
                        <a:rPr lang="en-US" sz="1100" b="1" i="0" u="none" strike="noStrike" dirty="0">
                          <a:solidFill>
                            <a:srgbClr val="000000"/>
                          </a:solidFill>
                          <a:effectLst/>
                          <a:latin typeface="Calibri" panose="020F0502020204030204" pitchFamily="34" charset="0"/>
                        </a:rPr>
                        <a:t>Phase 2 Projects </a:t>
                      </a:r>
                      <a:r>
                        <a:rPr lang="en-GB" sz="1100" b="0" i="0" u="none" strike="noStrike" dirty="0">
                          <a:solidFill>
                            <a:srgbClr val="000000"/>
                          </a:solidFill>
                          <a:effectLst/>
                          <a:latin typeface="Calibri" panose="020F0502020204030204" pitchFamily="34" charset="0"/>
                        </a:rPr>
                        <a:t>(Tay Cities Skills and Employability Development Programme) (Year 4)</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 TBC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FBC to JC TBC</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944632948"/>
                  </a:ext>
                </a:extLst>
              </a:tr>
            </a:tbl>
          </a:graphicData>
        </a:graphic>
      </p:graphicFrame>
    </p:spTree>
    <p:extLst>
      <p:ext uri="{BB962C8B-B14F-4D97-AF65-F5344CB8AC3E}">
        <p14:creationId xmlns:p14="http://schemas.microsoft.com/office/powerpoint/2010/main" val="4215326776"/>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983186"/>
          </a:xfrm>
          <a:solidFill>
            <a:srgbClr val="438086"/>
          </a:solidFill>
        </p:spPr>
        <p:txBody>
          <a:bodyPr>
            <a:noAutofit/>
          </a:bodyPr>
          <a:lstStyle/>
          <a:p>
            <a:r>
              <a:rPr lang="en-US" sz="3200" b="1" dirty="0">
                <a:solidFill>
                  <a:schemeClr val="bg1"/>
                </a:solidFill>
              </a:rPr>
              <a:t>Year 3 Projects Without Business Case Approval Forecasting Underspends</a:t>
            </a:r>
            <a:endParaRPr lang="en-GB" sz="32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290945" y="1001786"/>
            <a:ext cx="11665528" cy="5758499"/>
          </a:xfrm>
          <a:prstGeom prst="rect">
            <a:avLst/>
          </a:prstGeom>
          <a:noFill/>
        </p:spPr>
        <p:txBody>
          <a:bodyPr wrap="square" rtlCol="0">
            <a:spAutoFit/>
          </a:bodyPr>
          <a:lstStyle/>
          <a:p>
            <a:pPr marL="0" indent="0">
              <a:buNone/>
            </a:pPr>
            <a:r>
              <a:rPr lang="en-US" sz="1700" b="1" dirty="0"/>
              <a:t>Headlines: </a:t>
            </a:r>
          </a:p>
          <a:p>
            <a:pPr marL="0" indent="0">
              <a:buNone/>
            </a:pPr>
            <a:endParaRPr lang="en-US" sz="1050" dirty="0"/>
          </a:p>
          <a:p>
            <a:pPr>
              <a:buFont typeface="Wingdings" panose="05000000000000000000" pitchFamily="2" charset="2"/>
              <a:buChar char="§"/>
            </a:pPr>
            <a:r>
              <a:rPr lang="en-US" sz="1600" dirty="0"/>
              <a:t>There are four Projects currently without Business Case approval within the Revenue Programme.</a:t>
            </a:r>
          </a:p>
          <a:p>
            <a:pPr>
              <a:buFont typeface="Wingdings" panose="05000000000000000000" pitchFamily="2" charset="2"/>
              <a:buChar char="§"/>
            </a:pPr>
            <a:endParaRPr lang="en-US" sz="1600" dirty="0"/>
          </a:p>
          <a:p>
            <a:pPr>
              <a:buFont typeface="Wingdings" panose="05000000000000000000" pitchFamily="2" charset="2"/>
              <a:buChar char="§"/>
            </a:pPr>
            <a:r>
              <a:rPr lang="en-US" sz="1600" dirty="0"/>
              <a:t>One Project, Digital Skills, is being presented to the Joint Committee for consideration and approval December. T</a:t>
            </a:r>
            <a:r>
              <a:rPr lang="en-US" sz="1700" dirty="0"/>
              <a:t>hree other Projects are forecasting an underspend at year end.  These are:</a:t>
            </a:r>
          </a:p>
          <a:p>
            <a:pPr>
              <a:buFont typeface="Wingdings" panose="05000000000000000000" pitchFamily="2" charset="2"/>
              <a:buChar char="§"/>
            </a:pPr>
            <a:endParaRPr lang="en-US" sz="1700" dirty="0"/>
          </a:p>
          <a:p>
            <a:pPr>
              <a:buFont typeface="Wingdings" panose="05000000000000000000" pitchFamily="2" charset="2"/>
              <a:buChar char="§"/>
            </a:pPr>
            <a:endParaRPr lang="en-US" sz="1700" dirty="0"/>
          </a:p>
          <a:p>
            <a:pPr>
              <a:buFont typeface="Wingdings" panose="05000000000000000000" pitchFamily="2" charset="2"/>
              <a:buChar char="§"/>
            </a:pPr>
            <a:endParaRPr lang="en-US" sz="1700" dirty="0"/>
          </a:p>
          <a:p>
            <a:pPr>
              <a:buFont typeface="Wingdings" panose="05000000000000000000" pitchFamily="2" charset="2"/>
              <a:buChar char="§"/>
            </a:pPr>
            <a:endParaRPr lang="en-US" sz="1700" dirty="0"/>
          </a:p>
          <a:p>
            <a:pPr>
              <a:buFont typeface="Wingdings" panose="05000000000000000000" pitchFamily="2" charset="2"/>
              <a:buChar char="§"/>
            </a:pPr>
            <a:endParaRPr lang="en-US" sz="1700" dirty="0"/>
          </a:p>
          <a:p>
            <a:pPr marL="0" indent="0">
              <a:buNone/>
            </a:pPr>
            <a:endParaRPr lang="en-US" sz="1700" dirty="0"/>
          </a:p>
          <a:p>
            <a:pPr>
              <a:buFont typeface="Wingdings" panose="05000000000000000000" pitchFamily="2" charset="2"/>
              <a:buChar char="§"/>
            </a:pPr>
            <a:r>
              <a:rPr lang="en-US" sz="1700" dirty="0"/>
              <a:t>Therefore </a:t>
            </a:r>
            <a:r>
              <a:rPr lang="en-US" sz="1700" b="1" dirty="0"/>
              <a:t>£690k</a:t>
            </a:r>
            <a:r>
              <a:rPr lang="en-US" sz="1700" dirty="0"/>
              <a:t> has been confirmed as a revenue underspend in 2022/23</a:t>
            </a:r>
          </a:p>
          <a:p>
            <a:pPr>
              <a:buFont typeface="Wingdings" panose="05000000000000000000" pitchFamily="2" charset="2"/>
              <a:buChar char="§"/>
            </a:pPr>
            <a:endParaRPr lang="en-US" sz="1700" dirty="0"/>
          </a:p>
          <a:p>
            <a:pPr>
              <a:buFont typeface="Wingdings" panose="05000000000000000000" pitchFamily="2" charset="2"/>
              <a:buChar char="§"/>
            </a:pPr>
            <a:r>
              <a:rPr lang="en-US" sz="1700" dirty="0"/>
              <a:t>Management Group agreed to report this formally to the Scottish Government</a:t>
            </a:r>
          </a:p>
          <a:p>
            <a:pPr marL="0" indent="0">
              <a:buNone/>
            </a:pPr>
            <a:endParaRPr lang="en-US" sz="1600" dirty="0">
              <a:solidFill>
                <a:schemeClr val="accent6"/>
              </a:solidFill>
            </a:endParaRPr>
          </a:p>
          <a:p>
            <a:pPr>
              <a:buFont typeface="Wingdings" panose="05000000000000000000" pitchFamily="2" charset="2"/>
              <a:buChar char="§"/>
            </a:pPr>
            <a:endParaRPr lang="en-US" sz="1700" dirty="0"/>
          </a:p>
          <a:p>
            <a:pPr>
              <a:buFont typeface="Wingdings" panose="05000000000000000000" pitchFamily="2" charset="2"/>
              <a:buChar char="§"/>
            </a:pPr>
            <a:endParaRPr lang="en-US" sz="1700" dirty="0"/>
          </a:p>
          <a:p>
            <a:pPr marL="0" indent="0">
              <a:buNone/>
            </a:pPr>
            <a:endParaRPr lang="en-US" sz="1700" dirty="0"/>
          </a:p>
        </p:txBody>
      </p:sp>
      <p:graphicFrame>
        <p:nvGraphicFramePr>
          <p:cNvPr id="4" name="Table 3">
            <a:extLst>
              <a:ext uri="{FF2B5EF4-FFF2-40B4-BE49-F238E27FC236}">
                <a16:creationId xmlns:a16="http://schemas.microsoft.com/office/drawing/2014/main" id="{8F804317-7FE1-46AD-9BD9-2B9D75806CC8}"/>
              </a:ext>
            </a:extLst>
          </p:cNvPr>
          <p:cNvGraphicFramePr>
            <a:graphicFrameLocks noGrp="1"/>
          </p:cNvGraphicFramePr>
          <p:nvPr>
            <p:extLst/>
          </p:nvPr>
        </p:nvGraphicFramePr>
        <p:xfrm>
          <a:off x="653836" y="2728903"/>
          <a:ext cx="9968168" cy="1676400"/>
        </p:xfrm>
        <a:graphic>
          <a:graphicData uri="http://schemas.openxmlformats.org/drawingml/2006/table">
            <a:tbl>
              <a:tblPr firstRow="1" bandRow="1">
                <a:tableStyleId>{5C22544A-7EE6-4342-B048-85BDC9FD1C3A}</a:tableStyleId>
              </a:tblPr>
              <a:tblGrid>
                <a:gridCol w="4984084">
                  <a:extLst>
                    <a:ext uri="{9D8B030D-6E8A-4147-A177-3AD203B41FA5}">
                      <a16:colId xmlns:a16="http://schemas.microsoft.com/office/drawing/2014/main" val="3414930795"/>
                    </a:ext>
                  </a:extLst>
                </a:gridCol>
                <a:gridCol w="4984084">
                  <a:extLst>
                    <a:ext uri="{9D8B030D-6E8A-4147-A177-3AD203B41FA5}">
                      <a16:colId xmlns:a16="http://schemas.microsoft.com/office/drawing/2014/main" val="2186091034"/>
                    </a:ext>
                  </a:extLst>
                </a:gridCol>
              </a:tblGrid>
              <a:tr h="0">
                <a:tc>
                  <a:txBody>
                    <a:bodyPr/>
                    <a:lstStyle/>
                    <a:p>
                      <a:r>
                        <a:rPr lang="en-US" sz="1600" b="1" dirty="0"/>
                        <a:t>Project</a:t>
                      </a:r>
                      <a:endParaRPr lang="en-GB" sz="1600" b="1" dirty="0"/>
                    </a:p>
                  </a:txBody>
                  <a:tcPr/>
                </a:tc>
                <a:tc>
                  <a:txBody>
                    <a:bodyPr/>
                    <a:lstStyle/>
                    <a:p>
                      <a:r>
                        <a:rPr lang="en-US" sz="1600" b="1" dirty="0"/>
                        <a:t>Forecast Underspend £000</a:t>
                      </a:r>
                      <a:endParaRPr lang="en-GB" sz="1600" b="1" dirty="0"/>
                    </a:p>
                  </a:txBody>
                  <a:tcPr/>
                </a:tc>
                <a:extLst>
                  <a:ext uri="{0D108BD9-81ED-4DB2-BD59-A6C34878D82A}">
                    <a16:rowId xmlns:a16="http://schemas.microsoft.com/office/drawing/2014/main" val="2371571170"/>
                  </a:ext>
                </a:extLst>
              </a:tr>
              <a:tr h="264870">
                <a:tc>
                  <a:txBody>
                    <a:bodyPr/>
                    <a:lstStyle/>
                    <a:p>
                      <a:r>
                        <a:rPr lang="en-US" sz="1600" dirty="0"/>
                        <a:t>Life Sciences</a:t>
                      </a:r>
                      <a:endParaRPr lang="en-GB" sz="1600" dirty="0"/>
                    </a:p>
                  </a:txBody>
                  <a:tcPr/>
                </a:tc>
                <a:tc>
                  <a:txBody>
                    <a:bodyPr/>
                    <a:lstStyle/>
                    <a:p>
                      <a:r>
                        <a:rPr lang="en-US" sz="1600" dirty="0"/>
                        <a:t>310</a:t>
                      </a:r>
                      <a:endParaRPr lang="en-GB" sz="1600" dirty="0"/>
                    </a:p>
                  </a:txBody>
                  <a:tcPr/>
                </a:tc>
                <a:extLst>
                  <a:ext uri="{0D108BD9-81ED-4DB2-BD59-A6C34878D82A}">
                    <a16:rowId xmlns:a16="http://schemas.microsoft.com/office/drawing/2014/main" val="3890056911"/>
                  </a:ext>
                </a:extLst>
              </a:tr>
              <a:tr h="167640">
                <a:tc>
                  <a:txBody>
                    <a:bodyPr/>
                    <a:lstStyle/>
                    <a:p>
                      <a:r>
                        <a:rPr lang="en-US" sz="1600" dirty="0"/>
                        <a:t>Supporting SME Skills</a:t>
                      </a:r>
                      <a:endParaRPr lang="en-GB" sz="1600" dirty="0"/>
                    </a:p>
                  </a:txBody>
                  <a:tcPr/>
                </a:tc>
                <a:tc>
                  <a:txBody>
                    <a:bodyPr/>
                    <a:lstStyle/>
                    <a:p>
                      <a:r>
                        <a:rPr lang="en-US" sz="1600" dirty="0"/>
                        <a:t>300</a:t>
                      </a:r>
                      <a:endParaRPr lang="en-GB" sz="1600" dirty="0"/>
                    </a:p>
                  </a:txBody>
                  <a:tcPr/>
                </a:tc>
                <a:extLst>
                  <a:ext uri="{0D108BD9-81ED-4DB2-BD59-A6C34878D82A}">
                    <a16:rowId xmlns:a16="http://schemas.microsoft.com/office/drawing/2014/main" val="463088775"/>
                  </a:ext>
                </a:extLst>
              </a:tr>
              <a:tr h="167640">
                <a:tc>
                  <a:txBody>
                    <a:bodyPr/>
                    <a:lstStyle/>
                    <a:p>
                      <a:r>
                        <a:rPr lang="en-GB" sz="1600" dirty="0"/>
                        <a:t>Hospitality </a:t>
                      </a:r>
                    </a:p>
                  </a:txBody>
                  <a:tcPr/>
                </a:tc>
                <a:tc>
                  <a:txBody>
                    <a:bodyPr/>
                    <a:lstStyle/>
                    <a:p>
                      <a:r>
                        <a:rPr lang="en-GB" sz="1600" dirty="0"/>
                        <a:t>80</a:t>
                      </a:r>
                    </a:p>
                  </a:txBody>
                  <a:tcPr/>
                </a:tc>
                <a:extLst>
                  <a:ext uri="{0D108BD9-81ED-4DB2-BD59-A6C34878D82A}">
                    <a16:rowId xmlns:a16="http://schemas.microsoft.com/office/drawing/2014/main" val="1323727125"/>
                  </a:ext>
                </a:extLst>
              </a:tr>
              <a:tr h="264870">
                <a:tc>
                  <a:txBody>
                    <a:bodyPr/>
                    <a:lstStyle/>
                    <a:p>
                      <a:r>
                        <a:rPr lang="en-US" sz="1600" b="1" dirty="0"/>
                        <a:t>Total</a:t>
                      </a:r>
                      <a:endParaRPr lang="en-GB" sz="1600" b="1" dirty="0"/>
                    </a:p>
                  </a:txBody>
                  <a:tcPr/>
                </a:tc>
                <a:tc>
                  <a:txBody>
                    <a:bodyPr/>
                    <a:lstStyle/>
                    <a:p>
                      <a:r>
                        <a:rPr lang="en-US" sz="1600" b="1" dirty="0"/>
                        <a:t>690</a:t>
                      </a:r>
                      <a:endParaRPr lang="en-GB" sz="1600" b="1" dirty="0"/>
                    </a:p>
                  </a:txBody>
                  <a:tcPr/>
                </a:tc>
                <a:extLst>
                  <a:ext uri="{0D108BD9-81ED-4DB2-BD59-A6C34878D82A}">
                    <a16:rowId xmlns:a16="http://schemas.microsoft.com/office/drawing/2014/main" val="2273916879"/>
                  </a:ext>
                </a:extLst>
              </a:tr>
            </a:tbl>
          </a:graphicData>
        </a:graphic>
      </p:graphicFrame>
    </p:spTree>
    <p:extLst>
      <p:ext uri="{BB962C8B-B14F-4D97-AF65-F5344CB8AC3E}">
        <p14:creationId xmlns:p14="http://schemas.microsoft.com/office/powerpoint/2010/main" val="342100288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GB" sz="4000" b="1" dirty="0">
                <a:solidFill>
                  <a:schemeClr val="bg1"/>
                </a:solidFill>
              </a:rPr>
              <a:t>Change Control Requests</a:t>
            </a:r>
          </a:p>
        </p:txBody>
      </p:sp>
      <p:graphicFrame>
        <p:nvGraphicFramePr>
          <p:cNvPr id="2" name="Table 1">
            <a:extLst>
              <a:ext uri="{FF2B5EF4-FFF2-40B4-BE49-F238E27FC236}">
                <a16:creationId xmlns:a16="http://schemas.microsoft.com/office/drawing/2014/main" id="{7B773989-F7E9-414D-9831-7022B8E3887E}"/>
              </a:ext>
            </a:extLst>
          </p:cNvPr>
          <p:cNvGraphicFramePr>
            <a:graphicFrameLocks noGrp="1"/>
          </p:cNvGraphicFramePr>
          <p:nvPr>
            <p:extLst/>
          </p:nvPr>
        </p:nvGraphicFramePr>
        <p:xfrm>
          <a:off x="0" y="1143000"/>
          <a:ext cx="12192000" cy="5894803"/>
        </p:xfrm>
        <a:graphic>
          <a:graphicData uri="http://schemas.openxmlformats.org/drawingml/2006/table">
            <a:tbl>
              <a:tblPr firstRow="1" bandRow="1">
                <a:tableStyleId>{5C22544A-7EE6-4342-B048-85BDC9FD1C3A}</a:tableStyleId>
              </a:tblPr>
              <a:tblGrid>
                <a:gridCol w="3436505">
                  <a:extLst>
                    <a:ext uri="{9D8B030D-6E8A-4147-A177-3AD203B41FA5}">
                      <a16:colId xmlns:a16="http://schemas.microsoft.com/office/drawing/2014/main" val="221535705"/>
                    </a:ext>
                  </a:extLst>
                </a:gridCol>
                <a:gridCol w="1250209">
                  <a:extLst>
                    <a:ext uri="{9D8B030D-6E8A-4147-A177-3AD203B41FA5}">
                      <a16:colId xmlns:a16="http://schemas.microsoft.com/office/drawing/2014/main" val="217237645"/>
                    </a:ext>
                  </a:extLst>
                </a:gridCol>
                <a:gridCol w="1256886">
                  <a:extLst>
                    <a:ext uri="{9D8B030D-6E8A-4147-A177-3AD203B41FA5}">
                      <a16:colId xmlns:a16="http://schemas.microsoft.com/office/drawing/2014/main" val="1586847220"/>
                    </a:ext>
                  </a:extLst>
                </a:gridCol>
                <a:gridCol w="1243532">
                  <a:extLst>
                    <a:ext uri="{9D8B030D-6E8A-4147-A177-3AD203B41FA5}">
                      <a16:colId xmlns:a16="http://schemas.microsoft.com/office/drawing/2014/main" val="1265627572"/>
                    </a:ext>
                  </a:extLst>
                </a:gridCol>
                <a:gridCol w="5004868">
                  <a:extLst>
                    <a:ext uri="{9D8B030D-6E8A-4147-A177-3AD203B41FA5}">
                      <a16:colId xmlns:a16="http://schemas.microsoft.com/office/drawing/2014/main" val="2561316311"/>
                    </a:ext>
                  </a:extLst>
                </a:gridCol>
              </a:tblGrid>
              <a:tr h="684126">
                <a:tc>
                  <a:txBody>
                    <a:bodyPr/>
                    <a:lstStyle/>
                    <a:p>
                      <a:pPr algn="ctr"/>
                      <a:r>
                        <a:rPr lang="en-US" sz="1400" dirty="0"/>
                        <a:t>Programme / Fund / Project</a:t>
                      </a:r>
                    </a:p>
                  </a:txBody>
                  <a:tcPr anchor="ctr"/>
                </a:tc>
                <a:tc>
                  <a:txBody>
                    <a:bodyPr/>
                    <a:lstStyle/>
                    <a:p>
                      <a:pPr algn="ctr"/>
                      <a:r>
                        <a:rPr lang="en-US" sz="1400" dirty="0"/>
                        <a:t>Thematic Board</a:t>
                      </a:r>
                      <a:endParaRPr lang="en-GB" sz="1400" dirty="0"/>
                    </a:p>
                  </a:txBody>
                  <a:tcPr anchor="ctr"/>
                </a:tc>
                <a:tc>
                  <a:txBody>
                    <a:bodyPr/>
                    <a:lstStyle/>
                    <a:p>
                      <a:pPr algn="ctr"/>
                      <a:r>
                        <a:rPr lang="en-GB" sz="1400" dirty="0"/>
                        <a:t>Govts </a:t>
                      </a:r>
                    </a:p>
                  </a:txBody>
                  <a:tcPr anchor="ctr"/>
                </a:tc>
                <a:tc>
                  <a:txBody>
                    <a:bodyPr/>
                    <a:lstStyle/>
                    <a:p>
                      <a:pPr algn="ctr"/>
                      <a:r>
                        <a:rPr lang="en-US" sz="1400" dirty="0"/>
                        <a:t>Status</a:t>
                      </a:r>
                      <a:endParaRPr lang="en-GB" sz="1400" dirty="0"/>
                    </a:p>
                  </a:txBody>
                  <a:tcPr anchor="ctr"/>
                </a:tc>
                <a:tc>
                  <a:txBody>
                    <a:bodyPr/>
                    <a:lstStyle/>
                    <a:p>
                      <a:pPr algn="ctr"/>
                      <a:r>
                        <a:rPr lang="en-US" sz="1400" dirty="0"/>
                        <a:t>Commentary</a:t>
                      </a:r>
                      <a:endParaRPr lang="en-GB" sz="1400" dirty="0"/>
                    </a:p>
                  </a:txBody>
                  <a:tcPr anchor="ctr"/>
                </a:tc>
                <a:extLst>
                  <a:ext uri="{0D108BD9-81ED-4DB2-BD59-A6C34878D82A}">
                    <a16:rowId xmlns:a16="http://schemas.microsoft.com/office/drawing/2014/main" val="3276341339"/>
                  </a:ext>
                </a:extLst>
              </a:tr>
              <a:tr h="907526">
                <a:tc>
                  <a:txBody>
                    <a:bodyPr/>
                    <a:lstStyle/>
                    <a:p>
                      <a:r>
                        <a:rPr lang="en-US" sz="1300" dirty="0"/>
                        <a:t>Tay Cities Engineering Partnership</a:t>
                      </a:r>
                      <a:endParaRPr lang="en-GB" sz="1300" dirty="0"/>
                    </a:p>
                  </a:txBody>
                  <a:tcPr anchor="ctr"/>
                </a:tc>
                <a:tc>
                  <a:txBody>
                    <a:bodyPr/>
                    <a:lstStyle/>
                    <a:p>
                      <a:pPr algn="ctr"/>
                      <a:r>
                        <a:rPr lang="en-US" sz="1300" i="0" dirty="0"/>
                        <a:t>03/10/22</a:t>
                      </a:r>
                      <a:endParaRPr lang="en-GB" sz="1300" i="0" dirty="0"/>
                    </a:p>
                  </a:txBody>
                  <a:tcPr anchor="ctr">
                    <a:solidFill>
                      <a:srgbClr val="99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Informed </a:t>
                      </a:r>
                      <a:endParaRPr lang="en-GB" sz="1300" i="0" dirty="0"/>
                    </a:p>
                  </a:txBody>
                  <a:tcPr anchor="ctr">
                    <a:solidFill>
                      <a:srgbClr val="99CC00"/>
                    </a:solidFill>
                  </a:tcPr>
                </a:tc>
                <a:tc>
                  <a:txBody>
                    <a:bodyPr/>
                    <a:lstStyle/>
                    <a:p>
                      <a:pPr algn="ctr"/>
                      <a:r>
                        <a:rPr lang="en-US" sz="1300" i="0" dirty="0"/>
                        <a:t>Agreed</a:t>
                      </a:r>
                      <a:endParaRPr lang="en-GB" sz="1300" i="0" dirty="0"/>
                    </a:p>
                  </a:txBody>
                  <a:tcPr anchor="ctr">
                    <a:solidFill>
                      <a:srgbClr val="99CC00"/>
                    </a:solidFill>
                  </a:tcPr>
                </a:tc>
                <a:tc>
                  <a:txBody>
                    <a:bodyPr/>
                    <a:lstStyle/>
                    <a:p>
                      <a:r>
                        <a:rPr lang="en-US" sz="1300" b="1" i="0" dirty="0"/>
                        <a:t>Jobs Commitment: Change from 1 FTE Project Manager post to 0.8 FTE post</a:t>
                      </a:r>
                      <a:r>
                        <a:rPr lang="en-US" sz="1300" b="0" i="0" dirty="0"/>
                        <a:t>. The remaining 0.2FTE will be covered by the Senior Project Manager in place. The Project have highlighted that this will have no impact on the Project objectives.</a:t>
                      </a:r>
                      <a:r>
                        <a:rPr lang="en-US" sz="1300" b="0" i="0" dirty="0">
                          <a:highlight>
                            <a:srgbClr val="FFFF00"/>
                          </a:highlight>
                        </a:rPr>
                        <a:t> </a:t>
                      </a:r>
                      <a:endParaRPr lang="en-GB" sz="1300" b="0" i="0" dirty="0">
                        <a:highlight>
                          <a:srgbClr val="FFFF00"/>
                        </a:highlight>
                      </a:endParaRPr>
                    </a:p>
                  </a:txBody>
                  <a:tcPr anchor="ctr">
                    <a:solidFill>
                      <a:srgbClr val="D1D1DA"/>
                    </a:solidFill>
                  </a:tcPr>
                </a:tc>
                <a:extLst>
                  <a:ext uri="{0D108BD9-81ED-4DB2-BD59-A6C34878D82A}">
                    <a16:rowId xmlns:a16="http://schemas.microsoft.com/office/drawing/2014/main" val="365856175"/>
                  </a:ext>
                </a:extLst>
              </a:tr>
              <a:tr h="700384">
                <a:tc>
                  <a:txBody>
                    <a:bodyPr/>
                    <a:lstStyle/>
                    <a:p>
                      <a:r>
                        <a:rPr lang="en-US" sz="1300" dirty="0"/>
                        <a:t>Regional Skills &amp; Employability Development Programme</a:t>
                      </a:r>
                      <a:endParaRPr lang="en-GB" sz="1300" dirty="0"/>
                    </a:p>
                  </a:txBody>
                  <a:tcPr anchor="ctr"/>
                </a:tc>
                <a:tc>
                  <a:txBody>
                    <a:bodyPr/>
                    <a:lstStyle/>
                    <a:p>
                      <a:pPr algn="ctr"/>
                      <a:r>
                        <a:rPr lang="en-US" sz="1300" i="0" dirty="0"/>
                        <a:t>25/10/22</a:t>
                      </a:r>
                      <a:endParaRPr lang="en-GB" sz="1300" i="0" dirty="0"/>
                    </a:p>
                  </a:txBody>
                  <a:tcPr anchor="ctr">
                    <a:solidFill>
                      <a:srgbClr val="99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03/11/22</a:t>
                      </a:r>
                      <a:endParaRPr lang="en-GB" sz="1300" i="0" dirty="0"/>
                    </a:p>
                  </a:txBody>
                  <a:tcPr anchor="ctr">
                    <a:solidFill>
                      <a:srgbClr val="99CC00"/>
                    </a:solidFill>
                  </a:tcPr>
                </a:tc>
                <a:tc>
                  <a:txBody>
                    <a:bodyPr/>
                    <a:lstStyle/>
                    <a:p>
                      <a:pPr algn="ctr"/>
                      <a:r>
                        <a:rPr lang="en-US" sz="1300" i="0" dirty="0"/>
                        <a:t>Agreed</a:t>
                      </a:r>
                      <a:endParaRPr lang="en-GB" sz="1300" i="0" dirty="0"/>
                    </a:p>
                  </a:txBody>
                  <a:tcPr anchor="ctr">
                    <a:solidFill>
                      <a:srgbClr val="99CC00"/>
                    </a:solidFill>
                  </a:tcPr>
                </a:tc>
                <a:tc>
                  <a:txBody>
                    <a:bodyPr/>
                    <a:lstStyle/>
                    <a:p>
                      <a:r>
                        <a:rPr lang="en-US" sz="1300" b="1" i="0" dirty="0"/>
                        <a:t>Change of Programme Ownership </a:t>
                      </a:r>
                      <a:r>
                        <a:rPr lang="en-US" sz="1300" b="0" i="0" dirty="0"/>
                        <a:t>from SDS to Perth &amp; Kinross Council. This has been agreed by the Skills Advisory Board and Governments.</a:t>
                      </a:r>
                      <a:endParaRPr lang="en-GB" sz="1300" b="1" i="0" dirty="0"/>
                    </a:p>
                  </a:txBody>
                  <a:tcPr anchor="ctr">
                    <a:solidFill>
                      <a:srgbClr val="D1D1DA"/>
                    </a:solidFill>
                  </a:tcPr>
                </a:tc>
                <a:extLst>
                  <a:ext uri="{0D108BD9-81ED-4DB2-BD59-A6C34878D82A}">
                    <a16:rowId xmlns:a16="http://schemas.microsoft.com/office/drawing/2014/main" val="755731182"/>
                  </a:ext>
                </a:extLst>
              </a:tr>
              <a:tr h="700384">
                <a:tc>
                  <a:txBody>
                    <a:bodyPr/>
                    <a:lstStyle/>
                    <a:p>
                      <a:r>
                        <a:rPr lang="en-US" sz="1300" dirty="0"/>
                        <a:t>Perth Innovation Highway</a:t>
                      </a:r>
                      <a:endParaRPr lang="en-GB" sz="1300" dirty="0"/>
                    </a:p>
                  </a:txBody>
                  <a:tcPr anchor="ctr"/>
                </a:tc>
                <a:tc>
                  <a:txBody>
                    <a:bodyPr/>
                    <a:lstStyle/>
                    <a:p>
                      <a:pPr algn="ctr"/>
                      <a:r>
                        <a:rPr lang="en-US" sz="1300" i="0" dirty="0"/>
                        <a:t>Informed 17/11/22</a:t>
                      </a:r>
                      <a:endParaRPr lang="en-GB" sz="1300" i="0" dirty="0"/>
                    </a:p>
                  </a:txBody>
                  <a:tcPr anchor="ctr">
                    <a:solidFill>
                      <a:srgbClr val="99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Informed 17/11/22</a:t>
                      </a:r>
                      <a:endParaRPr lang="en-GB" sz="1300" i="0" dirty="0"/>
                    </a:p>
                  </a:txBody>
                  <a:tcPr anchor="ctr">
                    <a:solidFill>
                      <a:srgbClr val="99CC0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Accepted</a:t>
                      </a:r>
                      <a:endParaRPr lang="en-GB" sz="1300" i="0" dirty="0"/>
                    </a:p>
                  </a:txBody>
                  <a:tcPr anchor="ctr">
                    <a:solidFill>
                      <a:srgbClr val="99CC00"/>
                    </a:solidFill>
                  </a:tcPr>
                </a:tc>
                <a:tc>
                  <a:txBody>
                    <a:bodyPr/>
                    <a:lstStyle/>
                    <a:p>
                      <a:r>
                        <a:rPr lang="en-US" sz="1300" b="1" i="0" dirty="0"/>
                        <a:t>Change of Project Ownership </a:t>
                      </a:r>
                      <a:r>
                        <a:rPr lang="en-US" sz="1300" b="0" i="0" dirty="0"/>
                        <a:t>from John Dewar Lamburkin Trust to Perth &amp; Kinross Council</a:t>
                      </a:r>
                      <a:r>
                        <a:rPr lang="en-US" sz="1300" b="0" i="1" dirty="0"/>
                        <a:t>.</a:t>
                      </a:r>
                      <a:endParaRPr lang="en-GB" sz="1300" b="0" i="1" dirty="0"/>
                    </a:p>
                  </a:txBody>
                  <a:tcPr anchor="ctr">
                    <a:solidFill>
                      <a:srgbClr val="D1D1DA"/>
                    </a:solidFill>
                  </a:tcPr>
                </a:tc>
                <a:extLst>
                  <a:ext uri="{0D108BD9-81ED-4DB2-BD59-A6C34878D82A}">
                    <a16:rowId xmlns:a16="http://schemas.microsoft.com/office/drawing/2014/main" val="1746917709"/>
                  </a:ext>
                </a:extLst>
              </a:tr>
              <a:tr h="704115">
                <a:tc>
                  <a:txBody>
                    <a:bodyPr/>
                    <a:lstStyle/>
                    <a:p>
                      <a:r>
                        <a:rPr lang="en-US" sz="1300" dirty="0"/>
                        <a:t>cyberQuarter</a:t>
                      </a:r>
                      <a:endParaRPr lang="en-GB" sz="1300" dirty="0"/>
                    </a:p>
                  </a:txBody>
                  <a:tcPr anchor="ctr"/>
                </a:tc>
                <a:tc>
                  <a:txBody>
                    <a:bodyPr/>
                    <a:lstStyle/>
                    <a:p>
                      <a:pPr algn="ctr"/>
                      <a:r>
                        <a:rPr lang="en-US" sz="1300" i="0" dirty="0"/>
                        <a:t>11/11/22</a:t>
                      </a:r>
                      <a:endParaRPr lang="en-GB" sz="1300" i="0" dirty="0"/>
                    </a:p>
                  </a:txBody>
                  <a:tcPr anchor="ctr">
                    <a:solidFill>
                      <a:srgbClr val="E3A785"/>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0" dirty="0"/>
                        <a:t>11/11/22</a:t>
                      </a:r>
                      <a:endParaRPr lang="en-GB" sz="1300" i="0" dirty="0"/>
                    </a:p>
                  </a:txBody>
                  <a:tcPr anchor="ctr">
                    <a:solidFill>
                      <a:srgbClr val="E3A785"/>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t>Pending</a:t>
                      </a:r>
                      <a:endParaRPr lang="en-GB" sz="1300" i="1" dirty="0"/>
                    </a:p>
                  </a:txBody>
                  <a:tcPr anchor="ctr">
                    <a:solidFill>
                      <a:schemeClr val="bg1">
                        <a:lumMod val="85000"/>
                      </a:schemeClr>
                    </a:solidFill>
                  </a:tcPr>
                </a:tc>
                <a:tc>
                  <a:txBody>
                    <a:bodyPr/>
                    <a:lstStyle/>
                    <a:p>
                      <a:r>
                        <a:rPr lang="en-US" sz="1300" b="1" i="0" dirty="0"/>
                        <a:t>Change to scope of Project to the </a:t>
                      </a:r>
                      <a:r>
                        <a:rPr lang="en-US" sz="1300" b="1" i="0" dirty="0">
                          <a:solidFill>
                            <a:srgbClr val="C00000"/>
                          </a:solidFill>
                        </a:rPr>
                        <a:t>value of £5.073m </a:t>
                      </a:r>
                      <a:r>
                        <a:rPr lang="en-US" sz="1300" b="1" i="0" dirty="0"/>
                        <a:t>- elements of the cloud computing and Pump Priming Fund as set out in the approved FBC are no longer able to be capitalised. </a:t>
                      </a:r>
                      <a:r>
                        <a:rPr lang="en-US" sz="1300" b="0" i="0" dirty="0"/>
                        <a:t>Alternative options are set out in the change request.</a:t>
                      </a:r>
                      <a:endParaRPr lang="en-GB" sz="1300" b="0" i="0" dirty="0"/>
                    </a:p>
                  </a:txBody>
                  <a:tcPr anchor="ctr">
                    <a:solidFill>
                      <a:srgbClr val="D1D1DA"/>
                    </a:solidFill>
                  </a:tcPr>
                </a:tc>
                <a:extLst>
                  <a:ext uri="{0D108BD9-81ED-4DB2-BD59-A6C34878D82A}">
                    <a16:rowId xmlns:a16="http://schemas.microsoft.com/office/drawing/2014/main" val="3213591249"/>
                  </a:ext>
                </a:extLst>
              </a:tr>
              <a:tr h="907526">
                <a:tc>
                  <a:txBody>
                    <a:bodyPr/>
                    <a:lstStyle/>
                    <a:p>
                      <a:r>
                        <a:rPr lang="en-US" sz="1300" dirty="0"/>
                        <a:t>Hospitalfield</a:t>
                      </a:r>
                      <a:endParaRPr lang="en-GB" sz="1300" dirty="0"/>
                    </a:p>
                  </a:txBody>
                  <a:tcPr anchor="ctr"/>
                </a:tc>
                <a:tc>
                  <a:txBody>
                    <a:bodyPr/>
                    <a:lstStyle/>
                    <a:p>
                      <a:pPr algn="ctr"/>
                      <a:r>
                        <a:rPr lang="en-US" sz="1300" i="1" dirty="0"/>
                        <a:t>Pending</a:t>
                      </a:r>
                      <a:endParaRPr lang="en-GB" sz="1300" i="1" dirty="0"/>
                    </a:p>
                  </a:txBody>
                  <a:tcPr anchor="ctr">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t>Pending – shared for information only</a:t>
                      </a:r>
                      <a:endParaRPr lang="en-GB" sz="1300" i="1" dirty="0"/>
                    </a:p>
                  </a:txBody>
                  <a:tcPr anchor="ctr">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t>Pending</a:t>
                      </a:r>
                      <a:endParaRPr lang="en-GB" sz="1300" i="1" dirty="0"/>
                    </a:p>
                  </a:txBody>
                  <a:tcPr anchor="ctr">
                    <a:solidFill>
                      <a:schemeClr val="bg1">
                        <a:lumMod val="85000"/>
                      </a:schemeClr>
                    </a:solidFill>
                  </a:tcPr>
                </a:tc>
                <a:tc>
                  <a:txBody>
                    <a:bodyPr/>
                    <a:lstStyle/>
                    <a:p>
                      <a:r>
                        <a:rPr lang="en-US" sz="1300" b="1" i="0" dirty="0"/>
                        <a:t>Change to phases in the FBC. </a:t>
                      </a:r>
                      <a:r>
                        <a:rPr lang="en-US" sz="1300" b="0" i="0" dirty="0"/>
                        <a:t>The change is from 3 – 5 phases however there is no change to the scope of the Project. The additional phases splits phase 1 in the approved business case to make tendering easier.</a:t>
                      </a:r>
                      <a:endParaRPr lang="en-GB" sz="1300" b="1" i="0" dirty="0"/>
                    </a:p>
                  </a:txBody>
                  <a:tcPr anchor="ctr">
                    <a:solidFill>
                      <a:srgbClr val="D1D1DA"/>
                    </a:solidFill>
                  </a:tcPr>
                </a:tc>
                <a:extLst>
                  <a:ext uri="{0D108BD9-81ED-4DB2-BD59-A6C34878D82A}">
                    <a16:rowId xmlns:a16="http://schemas.microsoft.com/office/drawing/2014/main" val="41675681"/>
                  </a:ext>
                </a:extLst>
              </a:tr>
              <a:tr h="1110937">
                <a:tc>
                  <a:txBody>
                    <a:bodyPr/>
                    <a:lstStyle/>
                    <a:p>
                      <a:r>
                        <a:rPr lang="en-US" sz="1300" dirty="0"/>
                        <a:t>Hospitalfield</a:t>
                      </a:r>
                      <a:endParaRPr lang="en-GB" sz="1300" dirty="0"/>
                    </a:p>
                  </a:txBody>
                  <a:tcPr anchor="ctr"/>
                </a:tc>
                <a:tc>
                  <a:txBody>
                    <a:bodyPr/>
                    <a:lstStyle/>
                    <a:p>
                      <a:pPr algn="ctr"/>
                      <a:r>
                        <a:rPr lang="en-US" sz="1300" i="1" dirty="0"/>
                        <a:t>Pending</a:t>
                      </a:r>
                      <a:endParaRPr lang="en-GB" sz="1300" i="1" dirty="0"/>
                    </a:p>
                  </a:txBody>
                  <a:tcPr anchor="ctr">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t>Pending – shared for information only</a:t>
                      </a:r>
                      <a:endParaRPr lang="en-GB" sz="1300" i="1" dirty="0"/>
                    </a:p>
                  </a:txBody>
                  <a:tcPr anchor="ctr">
                    <a:solidFill>
                      <a:schemeClr val="bg1">
                        <a:lumMod val="8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t>Pending</a:t>
                      </a:r>
                      <a:endParaRPr lang="en-GB" sz="1300" i="1" dirty="0"/>
                    </a:p>
                  </a:txBody>
                  <a:tcPr anchor="ctr">
                    <a:solidFill>
                      <a:schemeClr val="bg1">
                        <a:lumMod val="85000"/>
                      </a:schemeClr>
                    </a:solidFill>
                  </a:tcPr>
                </a:tc>
                <a:tc>
                  <a:txBody>
                    <a:bodyPr/>
                    <a:lstStyle/>
                    <a:p>
                      <a:r>
                        <a:rPr lang="en-US" sz="1300" b="1" i="0" dirty="0"/>
                        <a:t>Request to inform Joint Committee at multiple times as match funding is received, to allow the Project to drawdown the next installment of TCRD funding (up to £2.5m in 2023/24). </a:t>
                      </a:r>
                      <a:r>
                        <a:rPr lang="en-US" sz="1300" b="0" i="0" dirty="0"/>
                        <a:t>This is to allow the Project to progress without potential delays as a result of confirming all match funding has been received.</a:t>
                      </a:r>
                      <a:endParaRPr lang="en-GB" sz="1300" b="0" i="0" dirty="0"/>
                    </a:p>
                  </a:txBody>
                  <a:tcPr anchor="ctr">
                    <a:solidFill>
                      <a:srgbClr val="D1D1DA"/>
                    </a:solidFill>
                  </a:tcPr>
                </a:tc>
                <a:extLst>
                  <a:ext uri="{0D108BD9-81ED-4DB2-BD59-A6C34878D82A}">
                    <a16:rowId xmlns:a16="http://schemas.microsoft.com/office/drawing/2014/main" val="3893450698"/>
                  </a:ext>
                </a:extLst>
              </a:tr>
            </a:tbl>
          </a:graphicData>
        </a:graphic>
      </p:graphicFrame>
    </p:spTree>
    <p:extLst>
      <p:ext uri="{BB962C8B-B14F-4D97-AF65-F5344CB8AC3E}">
        <p14:creationId xmlns:p14="http://schemas.microsoft.com/office/powerpoint/2010/main" val="236290155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70DB2D-D7E5-469D-88E3-2898AA1A0E5A}"/>
              </a:ext>
            </a:extLst>
          </p:cNvPr>
          <p:cNvSpPr>
            <a:spLocks noGrp="1"/>
          </p:cNvSpPr>
          <p:nvPr>
            <p:ph idx="1"/>
          </p:nvPr>
        </p:nvSpPr>
        <p:spPr/>
        <p:txBody>
          <a:bodyPr>
            <a:normAutofit/>
          </a:bodyPr>
          <a:lstStyle/>
          <a:p>
            <a:pPr>
              <a:buFont typeface="Wingdings" panose="05000000000000000000" pitchFamily="2" charset="2"/>
              <a:buChar char="§"/>
            </a:pPr>
            <a:r>
              <a:rPr lang="en-GB" sz="1900" dirty="0"/>
              <a:t>Email sent to all Local Authority Chief Executives – to inform them that they are carrying out an assessment of the impact of our 2020 Audit Scotland report on Scotland’s City Region and Growth Deals</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This will assess </a:t>
            </a:r>
            <a:r>
              <a:rPr lang="en-GB" sz="1900" b="1" dirty="0"/>
              <a:t>progress against key 2020 recommendations</a:t>
            </a:r>
            <a:r>
              <a:rPr lang="en-GB" sz="1900" dirty="0"/>
              <a:t>, exploring if the recommendations have been implemented, the </a:t>
            </a:r>
            <a:r>
              <a:rPr lang="en-GB" sz="1900" b="1" dirty="0"/>
              <a:t>challenges and opportunities </a:t>
            </a:r>
            <a:r>
              <a:rPr lang="en-GB" sz="1900" dirty="0"/>
              <a:t>facing city deals and </a:t>
            </a:r>
            <a:r>
              <a:rPr lang="en-GB" sz="1900" b="1" dirty="0"/>
              <a:t>what learning can be shared</a:t>
            </a:r>
            <a:r>
              <a:rPr lang="en-GB" sz="1900" dirty="0"/>
              <a:t>. </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A separate email sent out to all PMO’s with a survey to be completed. A Briefing Paper by Audit Scotland will be produced and published externally in due course.</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A response was developed by the PMO and agreed by the Management Group.</a:t>
            </a:r>
          </a:p>
          <a:p>
            <a:pPr>
              <a:buFont typeface="Wingdings" panose="05000000000000000000" pitchFamily="2" charset="2"/>
              <a:buChar char="§"/>
            </a:pPr>
            <a:endParaRPr lang="en-GB" sz="1900" dirty="0">
              <a:solidFill>
                <a:srgbClr val="008080"/>
              </a:solidFill>
            </a:endParaRPr>
          </a:p>
          <a:p>
            <a:endParaRPr lang="en-GB" dirty="0"/>
          </a:p>
        </p:txBody>
      </p:sp>
      <p:sp>
        <p:nvSpPr>
          <p:cNvPr id="4" name="Title 4">
            <a:extLst>
              <a:ext uri="{FF2B5EF4-FFF2-40B4-BE49-F238E27FC236}">
                <a16:creationId xmlns:a16="http://schemas.microsoft.com/office/drawing/2014/main" id="{80892DB6-2B68-456A-BB98-5BDA2A3F6A71}"/>
              </a:ext>
            </a:extLst>
          </p:cNvPr>
          <p:cNvSpPr>
            <a:spLocks noGrp="1"/>
          </p:cNvSpPr>
          <p:nvPr>
            <p:ph type="title"/>
          </p:nvPr>
        </p:nvSpPr>
        <p:spPr>
          <a:xfrm>
            <a:off x="0" y="0"/>
            <a:ext cx="12192000" cy="1325563"/>
          </a:xfrm>
          <a:solidFill>
            <a:srgbClr val="438086"/>
          </a:solidFill>
        </p:spPr>
        <p:txBody>
          <a:bodyPr>
            <a:normAutofit/>
          </a:bodyPr>
          <a:lstStyle/>
          <a:p>
            <a:pPr algn="ctr"/>
            <a:r>
              <a:rPr lang="en-US" sz="4000" b="1" dirty="0">
                <a:solidFill>
                  <a:schemeClr val="bg1"/>
                </a:solidFill>
                <a:latin typeface="+mn-lt"/>
              </a:rPr>
              <a:t>Audit Scotland</a:t>
            </a:r>
            <a:endParaRPr lang="en-GB" sz="4000" b="1" dirty="0">
              <a:solidFill>
                <a:schemeClr val="bg1"/>
              </a:solidFill>
              <a:latin typeface="+mn-lt"/>
            </a:endParaRPr>
          </a:p>
        </p:txBody>
      </p:sp>
    </p:spTree>
    <p:extLst>
      <p:ext uri="{BB962C8B-B14F-4D97-AF65-F5344CB8AC3E}">
        <p14:creationId xmlns:p14="http://schemas.microsoft.com/office/powerpoint/2010/main" val="69826844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pPr algn="ctr"/>
            <a:r>
              <a:rPr lang="en-US" sz="4000" b="1" dirty="0">
                <a:solidFill>
                  <a:schemeClr val="bg1"/>
                </a:solidFill>
                <a:latin typeface="+mn-lt"/>
              </a:rPr>
              <a:t>Tay Cities Deal Internal Audit</a:t>
            </a:r>
            <a:endParaRPr lang="en-GB" sz="4000" b="1" dirty="0">
              <a:solidFill>
                <a:schemeClr val="bg1"/>
              </a:solidFill>
              <a:latin typeface="+mn-lt"/>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311726" y="1143487"/>
            <a:ext cx="11880273" cy="4480201"/>
          </a:xfrm>
          <a:prstGeom prst="rect">
            <a:avLst/>
          </a:prstGeom>
          <a:solidFill>
            <a:schemeClr val="bg1"/>
          </a:solidFill>
        </p:spPr>
        <p:txBody>
          <a:bodyPr wrap="square" rtlCol="0">
            <a:spAutoFit/>
          </a:bodyPr>
          <a:lstStyle/>
          <a:p>
            <a:pPr marL="0" indent="0">
              <a:buNone/>
            </a:pPr>
            <a:r>
              <a:rPr lang="en-US" sz="2000" b="1" dirty="0"/>
              <a:t>Headlines: </a:t>
            </a:r>
          </a:p>
          <a:p>
            <a:pPr marL="0" indent="0">
              <a:buNone/>
            </a:pPr>
            <a:endParaRPr lang="en-US" sz="1600" b="1" dirty="0"/>
          </a:p>
          <a:p>
            <a:pPr>
              <a:buFont typeface="Wingdings" panose="05000000000000000000" pitchFamily="2" charset="2"/>
              <a:buChar char="§"/>
            </a:pPr>
            <a:r>
              <a:rPr lang="en-US" sz="1800" dirty="0"/>
              <a:t>Within the 2022 / 2023 Grant Offer Letter, there is an additional clause around the requirement for internal audit by the Accountable Body:</a:t>
            </a:r>
          </a:p>
          <a:p>
            <a:pPr>
              <a:buFont typeface="Wingdings" panose="05000000000000000000" pitchFamily="2" charset="2"/>
              <a:buChar char="§"/>
            </a:pPr>
            <a:endParaRPr lang="en-US" sz="1800" dirty="0"/>
          </a:p>
          <a:p>
            <a:pPr lvl="1">
              <a:buFont typeface="Wingdings" panose="05000000000000000000" pitchFamily="2" charset="2"/>
              <a:buChar char="§"/>
            </a:pPr>
            <a:r>
              <a:rPr lang="en-GB" sz="1800" i="1" dirty="0"/>
              <a:t>In addition to compliance with normal internal and external audit controls, the Tay Cities Deal should be subject to an audit, the focus of which will be determined by the Accountable Body’s Internal Audit Team. We would expect Tay Cities Deal to form part of the Accountable Body’s Risk Based Internal Audit Plan every second year as a minimum. </a:t>
            </a:r>
          </a:p>
          <a:p>
            <a:pPr marL="457200" lvl="1" indent="0">
              <a:buNone/>
            </a:pPr>
            <a:endParaRPr lang="en-GB" sz="1800" i="1" dirty="0"/>
          </a:p>
          <a:p>
            <a:pPr>
              <a:buFont typeface="Wingdings" panose="05000000000000000000" pitchFamily="2" charset="2"/>
              <a:buChar char="§"/>
            </a:pPr>
            <a:r>
              <a:rPr lang="en-US" sz="1800" dirty="0"/>
              <a:t>The audit must be carried out in line with </a:t>
            </a:r>
            <a:r>
              <a:rPr lang="en-GB" sz="1800" dirty="0"/>
              <a:t>Public Sector Internal Audit Standards (PSIAS) and the summary must also be submitted to the Scottish Government.</a:t>
            </a: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r>
              <a:rPr lang="en-US" sz="1800" dirty="0"/>
              <a:t>An audit will be conducted this year and is forecast to be presented to Dundee City Councils scrutiny committee in early spring</a:t>
            </a:r>
          </a:p>
        </p:txBody>
      </p:sp>
    </p:spTree>
    <p:extLst>
      <p:ext uri="{BB962C8B-B14F-4D97-AF65-F5344CB8AC3E}">
        <p14:creationId xmlns:p14="http://schemas.microsoft.com/office/powerpoint/2010/main" val="3546767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875DBA-4C73-4E65-9B77-885367408386}"/>
              </a:ext>
            </a:extLst>
          </p:cNvPr>
          <p:cNvGraphicFramePr>
            <a:graphicFrameLocks noGrp="1"/>
          </p:cNvGraphicFramePr>
          <p:nvPr>
            <p:ph idx="1"/>
            <p:extLst/>
          </p:nvPr>
        </p:nvGraphicFramePr>
        <p:xfrm>
          <a:off x="0" y="1144801"/>
          <a:ext cx="12192000" cy="5902265"/>
        </p:xfrm>
        <a:graphic>
          <a:graphicData uri="http://schemas.openxmlformats.org/drawingml/2006/table">
            <a:tbl>
              <a:tblPr firstRow="1" bandRow="1">
                <a:tableStyleId>{5C22544A-7EE6-4342-B048-85BDC9FD1C3A}</a:tableStyleId>
              </a:tblPr>
              <a:tblGrid>
                <a:gridCol w="1774209">
                  <a:extLst>
                    <a:ext uri="{9D8B030D-6E8A-4147-A177-3AD203B41FA5}">
                      <a16:colId xmlns:a16="http://schemas.microsoft.com/office/drawing/2014/main" val="1762636126"/>
                    </a:ext>
                  </a:extLst>
                </a:gridCol>
                <a:gridCol w="941695">
                  <a:extLst>
                    <a:ext uri="{9D8B030D-6E8A-4147-A177-3AD203B41FA5}">
                      <a16:colId xmlns:a16="http://schemas.microsoft.com/office/drawing/2014/main" val="1261284111"/>
                    </a:ext>
                  </a:extLst>
                </a:gridCol>
                <a:gridCol w="900753">
                  <a:extLst>
                    <a:ext uri="{9D8B030D-6E8A-4147-A177-3AD203B41FA5}">
                      <a16:colId xmlns:a16="http://schemas.microsoft.com/office/drawing/2014/main" val="3289470289"/>
                    </a:ext>
                  </a:extLst>
                </a:gridCol>
                <a:gridCol w="914400">
                  <a:extLst>
                    <a:ext uri="{9D8B030D-6E8A-4147-A177-3AD203B41FA5}">
                      <a16:colId xmlns:a16="http://schemas.microsoft.com/office/drawing/2014/main" val="1487595379"/>
                    </a:ext>
                  </a:extLst>
                </a:gridCol>
                <a:gridCol w="7051344">
                  <a:extLst>
                    <a:ext uri="{9D8B030D-6E8A-4147-A177-3AD203B41FA5}">
                      <a16:colId xmlns:a16="http://schemas.microsoft.com/office/drawing/2014/main" val="2468574422"/>
                    </a:ext>
                  </a:extLst>
                </a:gridCol>
                <a:gridCol w="609599">
                  <a:extLst>
                    <a:ext uri="{9D8B030D-6E8A-4147-A177-3AD203B41FA5}">
                      <a16:colId xmlns:a16="http://schemas.microsoft.com/office/drawing/2014/main" val="3744633973"/>
                    </a:ext>
                  </a:extLst>
                </a:gridCol>
              </a:tblGrid>
              <a:tr h="406424">
                <a:tc>
                  <a:txBody>
                    <a:bodyPr/>
                    <a:lstStyle/>
                    <a:p>
                      <a:pPr marL="0" indent="0">
                        <a:buFont typeface="Arial" panose="020B0604020202020204" pitchFamily="34" charset="0"/>
                        <a:buNone/>
                      </a:pPr>
                      <a:r>
                        <a:rPr lang="en-GB" sz="1400" dirty="0">
                          <a:latin typeface="+mn-lt"/>
                        </a:rPr>
                        <a:t>Risk</a:t>
                      </a:r>
                    </a:p>
                  </a:txBody>
                  <a:tcPr marL="51435" marR="51435" marT="25718" marB="25718" anchor="ctr"/>
                </a:tc>
                <a:tc>
                  <a:txBody>
                    <a:bodyPr/>
                    <a:lstStyle/>
                    <a:p>
                      <a:pPr marL="0" indent="0">
                        <a:buFont typeface="Arial" panose="020B0604020202020204" pitchFamily="34" charset="0"/>
                        <a:buNone/>
                      </a:pPr>
                      <a:r>
                        <a:rPr lang="en-GB" sz="1400" dirty="0">
                          <a:latin typeface="+mn-lt"/>
                        </a:rPr>
                        <a:t>Impact</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buFont typeface="Arial" panose="020B0604020202020204" pitchFamily="34" charset="0"/>
                        <a:buNone/>
                      </a:pPr>
                      <a:r>
                        <a:rPr lang="en-GB" sz="1400" dirty="0">
                          <a:latin typeface="+mn-lt"/>
                        </a:rPr>
                        <a:t>Likelihood</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ctr">
                        <a:buFont typeface="Arial" panose="020B0604020202020204" pitchFamily="34" charset="0"/>
                        <a:buNone/>
                      </a:pPr>
                      <a:r>
                        <a:rPr lang="en-GB" sz="1400" dirty="0">
                          <a:latin typeface="+mn-lt"/>
                        </a:rPr>
                        <a:t>Severity</a:t>
                      </a:r>
                      <a:endParaRPr lang="en-GB" sz="1400" b="1" dirty="0">
                        <a:solidFill>
                          <a:schemeClr val="bg1"/>
                        </a:solidFill>
                        <a:latin typeface="+mn-lt"/>
                        <a:cs typeface="Arial" panose="020B0604020202020204" pitchFamily="34" charset="0"/>
                      </a:endParaRPr>
                    </a:p>
                  </a:txBody>
                  <a:tcPr marL="51435" marR="51435" marT="25718" marB="25718" anchor="ctr"/>
                </a:tc>
                <a:tc gridSpan="2">
                  <a:txBody>
                    <a:bodyPr/>
                    <a:lstStyle/>
                    <a:p>
                      <a:pPr marL="0" indent="0">
                        <a:buFont typeface="Arial" panose="020B0604020202020204" pitchFamily="34" charset="0"/>
                        <a:buNone/>
                      </a:pPr>
                      <a:r>
                        <a:rPr lang="en-GB" sz="1400" dirty="0">
                          <a:latin typeface="+mn-lt"/>
                        </a:rPr>
                        <a:t>Resolution</a:t>
                      </a:r>
                      <a:r>
                        <a:rPr lang="en-GB" sz="1400" baseline="0" dirty="0">
                          <a:latin typeface="+mn-lt"/>
                        </a:rPr>
                        <a:t> Plan or Mitigating Action</a:t>
                      </a:r>
                    </a:p>
                  </a:txBody>
                  <a:tcPr marL="51435" marR="51435" marT="25718" marB="25718" anchor="ctr"/>
                </a:tc>
                <a:tc hMerge="1">
                  <a:txBody>
                    <a:bodyPr/>
                    <a:lstStyle/>
                    <a:p>
                      <a:endParaRPr lang="en-GB"/>
                    </a:p>
                  </a:txBody>
                  <a:tcPr/>
                </a:tc>
                <a:extLst>
                  <a:ext uri="{0D108BD9-81ED-4DB2-BD59-A6C34878D82A}">
                    <a16:rowId xmlns:a16="http://schemas.microsoft.com/office/drawing/2014/main" val="315200717"/>
                  </a:ext>
                </a:extLst>
              </a:tr>
              <a:tr h="2376612">
                <a:tc>
                  <a:txBody>
                    <a:bodyPr/>
                    <a:lstStyle/>
                    <a:p>
                      <a:pPr lvl="0" algn="l" fontAlgn="t"/>
                      <a:r>
                        <a:rPr lang="en-US" sz="1400" b="1" i="0" u="none" strike="noStrike" dirty="0">
                          <a:solidFill>
                            <a:srgbClr val="000000"/>
                          </a:solidFill>
                          <a:effectLst/>
                          <a:latin typeface="+mn-lt"/>
                        </a:rPr>
                        <a:t>Global Supply Chain Issues. Combined effect of Brexit / Covid / Ukraine Conflict</a:t>
                      </a:r>
                      <a:endParaRPr lang="en-GB" sz="1400" b="1" i="0" u="none" strike="noStrike" dirty="0">
                        <a:solidFill>
                          <a:srgbClr val="000000"/>
                        </a:solidFill>
                        <a:effectLst/>
                        <a:latin typeface="+mn-lt"/>
                      </a:endParaRPr>
                    </a:p>
                  </a:txBody>
                  <a:tcPr marL="0" marR="0" marT="0" marB="0"/>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1"/>
                          </a:solidFill>
                          <a:latin typeface="+mn-lt"/>
                          <a:cs typeface="Arial" panose="020B0604020202020204" pitchFamily="34" charset="0"/>
                        </a:rPr>
                        <a:t>25</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US" sz="1400" b="0" i="0" u="none" strike="noStrike" dirty="0">
                          <a:solidFill>
                            <a:srgbClr val="000000"/>
                          </a:solidFill>
                          <a:effectLst/>
                          <a:latin typeface="+mn-lt"/>
                          <a:cs typeface="Arial" panose="020B0604020202020204" pitchFamily="34" charset="0"/>
                        </a:rPr>
                        <a:t>Projects are indicating less impact on staff resources, but significant impacts on availability and cost of materials.</a:t>
                      </a:r>
                      <a:r>
                        <a:rPr lang="en-GB" sz="1400" b="0" i="0" u="none" strike="noStrike" dirty="0">
                          <a:solidFill>
                            <a:srgbClr val="000000"/>
                          </a:solidFill>
                          <a:effectLst/>
                          <a:latin typeface="+mn-lt"/>
                          <a:cs typeface="Arial" panose="020B0604020202020204" pitchFamily="34" charset="0"/>
                        </a:rPr>
                        <a:t> PMO working with SG, UKG, SE and Projects to understand supply chain exposures and contingency plans. </a:t>
                      </a:r>
                    </a:p>
                    <a:p>
                      <a:pPr marL="171450" indent="-171450" algn="l" fontAlgn="t">
                        <a:buFont typeface="Wingdings" panose="05000000000000000000" pitchFamily="2" charset="2"/>
                        <a:buChar char="§"/>
                      </a:pPr>
                      <a:endParaRPr lang="en-GB" sz="1400" b="0" i="0" u="none" strike="noStrike" dirty="0">
                        <a:solidFill>
                          <a:srgbClr val="000000"/>
                        </a:solidFill>
                        <a:effectLst/>
                        <a:latin typeface="+mn-lt"/>
                        <a:cs typeface="Arial" panose="020B0604020202020204" pitchFamily="34" charset="0"/>
                      </a:endParaRPr>
                    </a:p>
                    <a:p>
                      <a:pPr marL="171450" indent="-171450" algn="l" fontAlgn="t">
                        <a:buFont typeface="Wingdings" panose="05000000000000000000" pitchFamily="2" charset="2"/>
                        <a:buChar char="§"/>
                      </a:pPr>
                      <a:r>
                        <a:rPr lang="en-GB" sz="1400" b="0" i="0" u="none" strike="noStrike" dirty="0">
                          <a:solidFill>
                            <a:srgbClr val="000000"/>
                          </a:solidFill>
                          <a:effectLst/>
                          <a:latin typeface="+mn-lt"/>
                          <a:cs typeface="Arial" panose="020B0604020202020204" pitchFamily="34" charset="0"/>
                        </a:rPr>
                        <a:t>Monitoring of impacts on project costs / tenders received through r</a:t>
                      </a:r>
                      <a:r>
                        <a:rPr lang="en-GB" sz="1400" u="none" strike="noStrike" dirty="0">
                          <a:effectLst/>
                          <a:latin typeface="+mn-lt"/>
                        </a:rPr>
                        <a:t>egular updating of progress report and monthly financial forecasts</a:t>
                      </a:r>
                      <a:r>
                        <a:rPr lang="en-GB" sz="1400" b="0" i="0" u="none" strike="noStrike" dirty="0">
                          <a:solidFill>
                            <a:srgbClr val="000000"/>
                          </a:solidFill>
                          <a:effectLst/>
                          <a:latin typeface="+mn-lt"/>
                          <a:cs typeface="Arial" panose="020B0604020202020204" pitchFamily="34" charset="0"/>
                        </a:rPr>
                        <a:t> and feedback to the partnership and Governments.  Impacts on outputs &amp; benefits of individual projects as a result of inflationary increases to be managed through the agreed change control process. None indicated at this time.</a:t>
                      </a:r>
                    </a:p>
                    <a:p>
                      <a:pPr marL="171450" indent="-171450" algn="l" fontAlgn="t">
                        <a:buFont typeface="Wingdings" panose="05000000000000000000" pitchFamily="2" charset="2"/>
                        <a:buChar char="§"/>
                      </a:pPr>
                      <a:endParaRPr lang="en-US" sz="1400" b="0" i="0" u="none" strike="noStrike" dirty="0">
                        <a:solidFill>
                          <a:schemeClr val="tx1"/>
                        </a:solidFill>
                        <a:effectLst/>
                        <a:latin typeface="+mn-lt"/>
                        <a:cs typeface="Arial" panose="020B0604020202020204" pitchFamily="34" charset="0"/>
                      </a:endParaRPr>
                    </a:p>
                    <a:p>
                      <a:pPr marL="171450" indent="-171450" algn="l" fontAlgn="t">
                        <a:buFont typeface="Wingdings" panose="05000000000000000000" pitchFamily="2" charset="2"/>
                        <a:buChar char="§"/>
                      </a:pPr>
                      <a:r>
                        <a:rPr lang="en-US" sz="1400" b="0" i="0" u="none" strike="noStrike" dirty="0">
                          <a:solidFill>
                            <a:schemeClr val="tx1"/>
                          </a:solidFill>
                          <a:effectLst/>
                          <a:latin typeface="+mn-lt"/>
                          <a:cs typeface="Arial" panose="020B0604020202020204" pitchFamily="34" charset="0"/>
                        </a:rPr>
                        <a:t>2</a:t>
                      </a:r>
                      <a:r>
                        <a:rPr lang="en-GB" sz="1400" b="0" i="0" u="none" strike="noStrike" dirty="0">
                          <a:solidFill>
                            <a:schemeClr val="tx1"/>
                          </a:solidFill>
                          <a:effectLst/>
                          <a:latin typeface="+mn-lt"/>
                          <a:cs typeface="Arial" panose="020B0604020202020204" pitchFamily="34" charset="0"/>
                        </a:rPr>
                        <a:t> projects are now indicating funding gap challenges.  Both working towards addressing gap.   Neither Project has formally reported being unable to deliver to their commitment.</a:t>
                      </a:r>
                    </a:p>
                    <a:p>
                      <a:pPr marL="0" indent="0" algn="l" fontAlgn="t">
                        <a:buFont typeface="Wingdings" panose="05000000000000000000" pitchFamily="2" charset="2"/>
                        <a:buNone/>
                      </a:pPr>
                      <a:endParaRPr lang="en-GB" sz="1400" b="0" i="0" u="none" strike="noStrike" dirty="0">
                        <a:solidFill>
                          <a:srgbClr val="000000"/>
                        </a:solidFill>
                        <a:effectLst/>
                        <a:latin typeface="+mn-lt"/>
                        <a:cs typeface="Arial" panose="020B0604020202020204" pitchFamily="34" charset="0"/>
                      </a:endParaRPr>
                    </a:p>
                  </a:txBody>
                  <a:tcPr marL="5358" marR="5358" marT="5358"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3415497086"/>
                  </a:ext>
                </a:extLst>
              </a:tr>
              <a:tr h="2930163">
                <a:tc>
                  <a:txBody>
                    <a:bodyPr/>
                    <a:lstStyle/>
                    <a:p>
                      <a:pPr algn="l" fontAlgn="t"/>
                      <a:r>
                        <a:rPr lang="en-GB" sz="1400" b="1" i="0" u="none" strike="noStrike" dirty="0">
                          <a:solidFill>
                            <a:srgbClr val="000000"/>
                          </a:solidFill>
                          <a:effectLst/>
                          <a:latin typeface="+mn-lt"/>
                        </a:rPr>
                        <a:t>Programme Management</a:t>
                      </a:r>
                    </a:p>
                  </a:txBody>
                  <a:tcPr marL="0" marR="0" marT="0" marB="0"/>
                </a:tc>
                <a:tc>
                  <a:txBody>
                    <a:bodyPr/>
                    <a:lstStyle/>
                    <a:p>
                      <a:pPr algn="ctr" fontAlgn="t"/>
                      <a:r>
                        <a:rPr lang="en-US" sz="1400" b="0" i="0" u="none" strike="noStrike" dirty="0">
                          <a:solidFill>
                            <a:srgbClr val="000000"/>
                          </a:solidFill>
                          <a:effectLst/>
                          <a:latin typeface="+mn-lt"/>
                          <a:cs typeface="Arial" panose="020B0604020202020204" pitchFamily="34" charset="0"/>
                        </a:rPr>
                        <a:t>5</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400" b="0" i="0" u="none" strike="noStrike" dirty="0">
                          <a:solidFill>
                            <a:srgbClr val="000000"/>
                          </a:solidFill>
                          <a:effectLst/>
                          <a:latin typeface="+mn-lt"/>
                          <a:cs typeface="Arial" panose="020B0604020202020204" pitchFamily="34" charset="0"/>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solidFill>
                            <a:schemeClr val="bg1"/>
                          </a:solidFill>
                          <a:latin typeface="+mn-lt"/>
                          <a:cs typeface="Arial" panose="020B0604020202020204" pitchFamily="34" charset="0"/>
                        </a:rPr>
                        <a:t>2</a:t>
                      </a:r>
                      <a:r>
                        <a:rPr lang="en-GB" sz="1400" b="1" dirty="0">
                          <a:solidFill>
                            <a:schemeClr val="bg1"/>
                          </a:solidFill>
                          <a:latin typeface="+mn-lt"/>
                          <a:cs typeface="Arial" panose="020B0604020202020204" pitchFamily="34" charset="0"/>
                        </a:rPr>
                        <a:t>0</a:t>
                      </a:r>
                    </a:p>
                  </a:txBody>
                  <a:tcPr marL="51435" marR="51435" marT="25718" marB="25718" anchor="ctr">
                    <a:solidFill>
                      <a:srgbClr val="C00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A number of projects have incurred underspends against their awarded drawdown profiles. All underspend is be in ‘year 10’ at the Project Owners risk.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Due to inflationary pressures, there is a risk that awards to projects later in the Deal may represent less value for money and has the potential to impact on the deliverables for each project. The severity of the risk has increased.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u="none" strike="noStrike" dirty="0">
                          <a:effectLst/>
                          <a:latin typeface="+mn-lt"/>
                        </a:rPr>
                        <a:t>A number of projects are indicating increased construction costs. Many have indicated they have had to address this through Value Engineering which has highlighted potential risks to outputs and benefits. The PMO will monitor this through the returns from Projects and Project Owner meetings. </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highlight>
                          <a:srgbClr val="FFFF00"/>
                        </a:highlight>
                        <a:latin typeface="+mn-lt"/>
                        <a:cs typeface="Arial" panose="020B0604020202020204" pitchFamily="34" charset="0"/>
                      </a:endParaRPr>
                    </a:p>
                  </a:txBody>
                  <a:tcPr marL="5358" marR="5358" marT="5358" marB="0"/>
                </a:tc>
                <a:extLst>
                  <a:ext uri="{0D108BD9-81ED-4DB2-BD59-A6C34878D82A}">
                    <a16:rowId xmlns:a16="http://schemas.microsoft.com/office/drawing/2014/main" val="2150072166"/>
                  </a:ext>
                </a:extLst>
              </a:tr>
            </a:tbl>
          </a:graphicData>
        </a:graphic>
      </p:graphicFrame>
      <p:sp>
        <p:nvSpPr>
          <p:cNvPr id="8" name="Rectangle 7">
            <a:extLst>
              <a:ext uri="{FF2B5EF4-FFF2-40B4-BE49-F238E27FC236}">
                <a16:creationId xmlns:a16="http://schemas.microsoft.com/office/drawing/2014/main" id="{8D258BE1-5200-4EF0-BF23-5C471CF50627}"/>
              </a:ext>
            </a:extLst>
          </p:cNvPr>
          <p:cNvSpPr/>
          <p:nvPr/>
        </p:nvSpPr>
        <p:spPr>
          <a:xfrm>
            <a:off x="9372912" y="491799"/>
            <a:ext cx="2486578"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sp>
        <p:nvSpPr>
          <p:cNvPr id="10" name="Title 1">
            <a:extLst>
              <a:ext uri="{FF2B5EF4-FFF2-40B4-BE49-F238E27FC236}">
                <a16:creationId xmlns:a16="http://schemas.microsoft.com/office/drawing/2014/main" id="{3E396339-77EB-4FF6-8743-207467B68D11}"/>
              </a:ext>
            </a:extLst>
          </p:cNvPr>
          <p:cNvSpPr txBox="1">
            <a:spLocks/>
          </p:cNvSpPr>
          <p:nvPr/>
        </p:nvSpPr>
        <p:spPr>
          <a:xfrm>
            <a:off x="0" y="0"/>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11" name="Rectangle 10">
            <a:extLst>
              <a:ext uri="{FF2B5EF4-FFF2-40B4-BE49-F238E27FC236}">
                <a16:creationId xmlns:a16="http://schemas.microsoft.com/office/drawing/2014/main" id="{EA49D763-F1F0-4A27-8EDC-D20BB815E5B6}"/>
              </a:ext>
            </a:extLst>
          </p:cNvPr>
          <p:cNvSpPr/>
          <p:nvPr/>
        </p:nvSpPr>
        <p:spPr>
          <a:xfrm>
            <a:off x="9237591" y="368792"/>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9" name="Picture 8">
            <a:extLst>
              <a:ext uri="{FF2B5EF4-FFF2-40B4-BE49-F238E27FC236}">
                <a16:creationId xmlns:a16="http://schemas.microsoft.com/office/drawing/2014/main" id="{9740BBF1-C5A7-4B6C-8D4A-E50ED967107A}"/>
              </a:ext>
            </a:extLst>
          </p:cNvPr>
          <p:cNvPicPr>
            <a:picLocks noChangeAspect="1"/>
          </p:cNvPicPr>
          <p:nvPr/>
        </p:nvPicPr>
        <p:blipFill>
          <a:blip r:embed="rId3"/>
          <a:stretch>
            <a:fillRect/>
          </a:stretch>
        </p:blipFill>
        <p:spPr>
          <a:xfrm>
            <a:off x="11636446" y="5259506"/>
            <a:ext cx="457435" cy="452964"/>
          </a:xfrm>
          <a:prstGeom prst="rect">
            <a:avLst/>
          </a:prstGeom>
        </p:spPr>
      </p:pic>
      <p:pic>
        <p:nvPicPr>
          <p:cNvPr id="5" name="Picture 4">
            <a:extLst>
              <a:ext uri="{FF2B5EF4-FFF2-40B4-BE49-F238E27FC236}">
                <a16:creationId xmlns:a16="http://schemas.microsoft.com/office/drawing/2014/main" id="{0E15F5F3-7E83-47CC-804C-05373A8F6E96}"/>
              </a:ext>
            </a:extLst>
          </p:cNvPr>
          <p:cNvPicPr>
            <a:picLocks noChangeAspect="1"/>
          </p:cNvPicPr>
          <p:nvPr/>
        </p:nvPicPr>
        <p:blipFill>
          <a:blip r:embed="rId4"/>
          <a:stretch>
            <a:fillRect/>
          </a:stretch>
        </p:blipFill>
        <p:spPr>
          <a:xfrm>
            <a:off x="11647925" y="2567459"/>
            <a:ext cx="423129" cy="423129"/>
          </a:xfrm>
          <a:prstGeom prst="rect">
            <a:avLst/>
          </a:prstGeom>
        </p:spPr>
      </p:pic>
    </p:spTree>
    <p:extLst>
      <p:ext uri="{BB962C8B-B14F-4D97-AF65-F5344CB8AC3E}">
        <p14:creationId xmlns:p14="http://schemas.microsoft.com/office/powerpoint/2010/main" val="364802661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1" y="-29818"/>
            <a:ext cx="12191999" cy="1144800"/>
          </a:xfrm>
          <a:solidFill>
            <a:srgbClr val="438086"/>
          </a:solidFill>
        </p:spPr>
        <p:txBody>
          <a:bodyPr>
            <a:noAutofit/>
          </a:bodyPr>
          <a:lstStyle/>
          <a:p>
            <a:r>
              <a:rPr lang="en-GB" sz="3600" b="1" dirty="0">
                <a:solidFill>
                  <a:schemeClr val="bg1"/>
                </a:solidFill>
              </a:rPr>
              <a:t>Deal Programme Timetable</a:t>
            </a:r>
          </a:p>
        </p:txBody>
      </p:sp>
      <p:sp>
        <p:nvSpPr>
          <p:cNvPr id="2" name="Content Placeholder 1">
            <a:extLst>
              <a:ext uri="{FF2B5EF4-FFF2-40B4-BE49-F238E27FC236}">
                <a16:creationId xmlns:a16="http://schemas.microsoft.com/office/drawing/2014/main" id="{D437E3A2-9EFD-4D95-8CE2-64E430592D9A}"/>
              </a:ext>
            </a:extLst>
          </p:cNvPr>
          <p:cNvSpPr>
            <a:spLocks noGrp="1"/>
          </p:cNvSpPr>
          <p:nvPr>
            <p:ph idx="1"/>
          </p:nvPr>
        </p:nvSpPr>
        <p:spPr/>
        <p:txBody>
          <a:bodyPr/>
          <a:lstStyle/>
          <a:p>
            <a:endParaRPr lang="en-GB" dirty="0"/>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0" y="1114982"/>
          <a:ext cx="12192002" cy="5743019"/>
        </p:xfrm>
        <a:graphic>
          <a:graphicData uri="http://schemas.openxmlformats.org/drawingml/2006/table">
            <a:tbl>
              <a:tblPr firstRow="1" bandRow="1">
                <a:tableStyleId>{5C22544A-7EE6-4342-B048-85BDC9FD1C3A}</a:tableStyleId>
              </a:tblPr>
              <a:tblGrid>
                <a:gridCol w="3225114">
                  <a:extLst>
                    <a:ext uri="{9D8B030D-6E8A-4147-A177-3AD203B41FA5}">
                      <a16:colId xmlns:a16="http://schemas.microsoft.com/office/drawing/2014/main" val="20000"/>
                    </a:ext>
                  </a:extLst>
                </a:gridCol>
                <a:gridCol w="1120861">
                  <a:extLst>
                    <a:ext uri="{9D8B030D-6E8A-4147-A177-3AD203B41FA5}">
                      <a16:colId xmlns:a16="http://schemas.microsoft.com/office/drawing/2014/main" val="4015833415"/>
                    </a:ext>
                  </a:extLst>
                </a:gridCol>
                <a:gridCol w="1120861">
                  <a:extLst>
                    <a:ext uri="{9D8B030D-6E8A-4147-A177-3AD203B41FA5}">
                      <a16:colId xmlns:a16="http://schemas.microsoft.com/office/drawing/2014/main" val="2777118819"/>
                    </a:ext>
                  </a:extLst>
                </a:gridCol>
                <a:gridCol w="1120861">
                  <a:extLst>
                    <a:ext uri="{9D8B030D-6E8A-4147-A177-3AD203B41FA5}">
                      <a16:colId xmlns:a16="http://schemas.microsoft.com/office/drawing/2014/main" val="2850182870"/>
                    </a:ext>
                  </a:extLst>
                </a:gridCol>
                <a:gridCol w="1120861">
                  <a:extLst>
                    <a:ext uri="{9D8B030D-6E8A-4147-A177-3AD203B41FA5}">
                      <a16:colId xmlns:a16="http://schemas.microsoft.com/office/drawing/2014/main" val="3904709841"/>
                    </a:ext>
                  </a:extLst>
                </a:gridCol>
                <a:gridCol w="1120861">
                  <a:extLst>
                    <a:ext uri="{9D8B030D-6E8A-4147-A177-3AD203B41FA5}">
                      <a16:colId xmlns:a16="http://schemas.microsoft.com/office/drawing/2014/main" val="2153182634"/>
                    </a:ext>
                  </a:extLst>
                </a:gridCol>
                <a:gridCol w="1120861">
                  <a:extLst>
                    <a:ext uri="{9D8B030D-6E8A-4147-A177-3AD203B41FA5}">
                      <a16:colId xmlns:a16="http://schemas.microsoft.com/office/drawing/2014/main" val="4065156925"/>
                    </a:ext>
                  </a:extLst>
                </a:gridCol>
                <a:gridCol w="1120861">
                  <a:extLst>
                    <a:ext uri="{9D8B030D-6E8A-4147-A177-3AD203B41FA5}">
                      <a16:colId xmlns:a16="http://schemas.microsoft.com/office/drawing/2014/main" val="118192044"/>
                    </a:ext>
                  </a:extLst>
                </a:gridCol>
                <a:gridCol w="1120861">
                  <a:extLst>
                    <a:ext uri="{9D8B030D-6E8A-4147-A177-3AD203B41FA5}">
                      <a16:colId xmlns:a16="http://schemas.microsoft.com/office/drawing/2014/main" val="2275185263"/>
                    </a:ext>
                  </a:extLst>
                </a:gridCol>
              </a:tblGrid>
              <a:tr h="663214">
                <a:tc>
                  <a:txBody>
                    <a:bodyPr/>
                    <a:lstStyle/>
                    <a:p>
                      <a:r>
                        <a:rPr lang="en-GB" sz="1300" dirty="0">
                          <a:latin typeface="+mn-lt"/>
                        </a:rPr>
                        <a:t>Activity</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Nov 2022</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Dec 2022 </a:t>
                      </a:r>
                    </a:p>
                    <a:p>
                      <a:pPr algn="ctr"/>
                      <a:r>
                        <a:rPr lang="en-US" sz="1300" dirty="0">
                          <a:latin typeface="+mn-lt"/>
                        </a:rPr>
                        <a:t>Joint Committee</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Jan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Feb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Mar 2023</a:t>
                      </a:r>
                    </a:p>
                    <a:p>
                      <a:pPr algn="ctr"/>
                      <a:r>
                        <a:rPr lang="en-US" sz="1300" dirty="0">
                          <a:latin typeface="+mn-lt"/>
                        </a:rPr>
                        <a:t>Joint Committee</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Apr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May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latin typeface="+mn-lt"/>
                        </a:rPr>
                        <a:t>Jun 2023</a:t>
                      </a:r>
                      <a:endParaRPr lang="en-GB" sz="1300" dirty="0">
                        <a:latin typeface="+mn-lt"/>
                      </a:endParaRPr>
                    </a:p>
                  </a:txBody>
                  <a:tcPr marL="44857" marR="44857" marT="22429" marB="22429"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657">
                <a:tc>
                  <a:txBody>
                    <a:bodyPr/>
                    <a:lstStyle/>
                    <a:p>
                      <a:pPr lvl="0" algn="l" fontAlgn="b"/>
                      <a:r>
                        <a:rPr lang="en-US" sz="1300" b="1" i="0" u="none" strike="noStrike" dirty="0">
                          <a:solidFill>
                            <a:srgbClr val="000000"/>
                          </a:solidFill>
                          <a:effectLst/>
                          <a:latin typeface="+mn-lt"/>
                        </a:rPr>
                        <a:t>Quarterly Performance Report</a:t>
                      </a:r>
                      <a:r>
                        <a:rPr lang="en-US" sz="1300" b="0" i="0" u="none" strike="noStrike" dirty="0">
                          <a:solidFill>
                            <a:srgbClr val="000000"/>
                          </a:solidFill>
                          <a:effectLst/>
                          <a:latin typeface="+mn-lt"/>
                        </a:rPr>
                        <a:t> – financial forecasting and risks</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December</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Meeting with Governments</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March </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Meeting with Governments</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30</a:t>
                      </a:r>
                      <a:r>
                        <a:rPr lang="en-US" sz="1300" baseline="30000" dirty="0">
                          <a:solidFill>
                            <a:schemeClr val="bg1"/>
                          </a:solidFill>
                          <a:latin typeface="+mn-lt"/>
                        </a:rPr>
                        <a:t>th</a:t>
                      </a:r>
                      <a:r>
                        <a:rPr lang="en-US" sz="1300" dirty="0">
                          <a:solidFill>
                            <a:schemeClr val="bg1"/>
                          </a:solidFill>
                          <a:latin typeface="+mn-lt"/>
                        </a:rPr>
                        <a:t> June</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3856284267"/>
                  </a:ext>
                </a:extLst>
              </a:tr>
              <a:tr h="45765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Term Forecast </a:t>
                      </a:r>
                      <a:r>
                        <a:rPr lang="en-US" sz="1300" b="0" i="0" u="none" strike="noStrike" dirty="0">
                          <a:solidFill>
                            <a:srgbClr val="000000"/>
                          </a:solidFill>
                          <a:effectLst/>
                          <a:latin typeface="+mn-lt"/>
                        </a:rPr>
                        <a:t>– Q2 and Q4 Grant Offer Letter requirement</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28</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February </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45422688"/>
                  </a:ext>
                </a:extLst>
              </a:tr>
              <a:tr h="457657">
                <a:tc>
                  <a:txBody>
                    <a:bodyPr/>
                    <a:lstStyle/>
                    <a:p>
                      <a:pPr lvl="0" algn="l" fontAlgn="b"/>
                      <a:r>
                        <a:rPr lang="en-GB" sz="1300" b="1" i="0" u="none" strike="noStrike" dirty="0">
                          <a:solidFill>
                            <a:srgbClr val="000000"/>
                          </a:solidFill>
                          <a:effectLst/>
                          <a:latin typeface="+mn-lt"/>
                        </a:rPr>
                        <a:t>Benefits Realisation Plan –</a:t>
                      </a:r>
                      <a:r>
                        <a:rPr lang="en-GB" sz="1300" b="0" i="0" u="none" strike="noStrike" dirty="0">
                          <a:solidFill>
                            <a:srgbClr val="000000"/>
                          </a:solidFill>
                          <a:effectLst/>
                          <a:latin typeface="+mn-lt"/>
                        </a:rPr>
                        <a:t>Q2/Q4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31</a:t>
                      </a:r>
                      <a:r>
                        <a:rPr lang="en-US" sz="1300" baseline="30000" dirty="0">
                          <a:solidFill>
                            <a:schemeClr val="bg1"/>
                          </a:solidFill>
                          <a:latin typeface="+mn-lt"/>
                        </a:rPr>
                        <a:t>st</a:t>
                      </a:r>
                      <a:r>
                        <a:rPr lang="en-US" sz="1300" dirty="0">
                          <a:solidFill>
                            <a:schemeClr val="bg1"/>
                          </a:solidFill>
                          <a:latin typeface="+mn-lt"/>
                        </a:rPr>
                        <a:t> March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18767913"/>
                  </a:ext>
                </a:extLst>
              </a:tr>
              <a:tr h="45765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Annual Performance Report </a:t>
                      </a:r>
                      <a:r>
                        <a:rPr lang="en-US" sz="1300" b="0" i="0" u="none" strike="noStrike" dirty="0">
                          <a:solidFill>
                            <a:srgbClr val="000000"/>
                          </a:solidFill>
                          <a:effectLst/>
                          <a:latin typeface="+mn-lt"/>
                        </a:rPr>
                        <a:t>to Governments</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15</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Dec draft submission</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Final Report &amp; Publication</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12603806"/>
                  </a:ext>
                </a:extLst>
              </a:tr>
              <a:tr h="400939">
                <a:tc>
                  <a:txBody>
                    <a:bodyPr/>
                    <a:lstStyle/>
                    <a:p>
                      <a:pPr algn="l" fontAlgn="ctr"/>
                      <a:r>
                        <a:rPr lang="en-US" sz="1300" b="1" i="0" u="none" strike="noStrike" dirty="0">
                          <a:solidFill>
                            <a:srgbClr val="000000"/>
                          </a:solidFill>
                          <a:effectLst/>
                          <a:latin typeface="+mn-lt"/>
                        </a:rPr>
                        <a:t>Annual Conversation</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3</a:t>
                      </a:r>
                      <a:r>
                        <a:rPr lang="en-US" sz="1300" baseline="30000" dirty="0">
                          <a:solidFill>
                            <a:schemeClr val="bg1"/>
                          </a:solidFill>
                          <a:latin typeface="+mn-lt"/>
                        </a:rPr>
                        <a:t>rd</a:t>
                      </a:r>
                      <a:r>
                        <a:rPr lang="en-US" sz="1300" dirty="0">
                          <a:solidFill>
                            <a:schemeClr val="bg1"/>
                          </a:solidFill>
                          <a:latin typeface="+mn-lt"/>
                        </a:rPr>
                        <a:t> February </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46138981"/>
                  </a:ext>
                </a:extLst>
              </a:tr>
              <a:tr h="457657">
                <a:tc>
                  <a:txBody>
                    <a:bodyPr/>
                    <a:lstStyle/>
                    <a:p>
                      <a:pPr algn="l" fontAlgn="ctr"/>
                      <a:r>
                        <a:rPr lang="en-US" sz="1300" b="1" i="0" u="none" strike="noStrike" dirty="0">
                          <a:solidFill>
                            <a:srgbClr val="000000"/>
                          </a:solidFill>
                          <a:effectLst/>
                          <a:latin typeface="+mn-lt"/>
                        </a:rPr>
                        <a:t>Implementation Plan </a:t>
                      </a:r>
                      <a:r>
                        <a:rPr lang="en-US" sz="1300" b="0" i="0" u="none" strike="noStrike" dirty="0">
                          <a:solidFill>
                            <a:srgbClr val="000000"/>
                          </a:solidFill>
                          <a:effectLst/>
                          <a:latin typeface="+mn-lt"/>
                        </a:rPr>
                        <a:t>annual review commitment</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30</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June</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1913839818"/>
                  </a:ext>
                </a:extLst>
              </a:tr>
              <a:tr h="663214">
                <a:tc>
                  <a:txBody>
                    <a:bodyPr/>
                    <a:lstStyle/>
                    <a:p>
                      <a:pPr algn="l" fontAlgn="ctr"/>
                      <a:r>
                        <a:rPr lang="en-GB" sz="1300" b="1" i="0" u="none" strike="noStrike" dirty="0">
                          <a:solidFill>
                            <a:srgbClr val="000000"/>
                          </a:solidFill>
                          <a:effectLst/>
                          <a:latin typeface="+mn-lt"/>
                        </a:rPr>
                        <a:t>Regional Collaboration Day with Governments</a:t>
                      </a:r>
                      <a:r>
                        <a:rPr lang="en-GB" sz="1300" b="0" i="0" u="none" strike="noStrike" dirty="0">
                          <a:solidFill>
                            <a:srgbClr val="000000"/>
                          </a:solidFill>
                          <a:effectLst/>
                          <a:latin typeface="+mn-lt"/>
                        </a:rPr>
                        <a:t> – to follow up on the Annual Conversation, held February 2022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dirty="0">
                          <a:solidFill>
                            <a:schemeClr val="bg1"/>
                          </a:solidFill>
                          <a:latin typeface="+mn-lt"/>
                        </a:rPr>
                        <a:t>4</a:t>
                      </a:r>
                      <a:r>
                        <a:rPr lang="en-US" sz="1300" baseline="30000" dirty="0">
                          <a:solidFill>
                            <a:schemeClr val="bg1"/>
                          </a:solidFill>
                          <a:latin typeface="+mn-lt"/>
                        </a:rPr>
                        <a:t>th</a:t>
                      </a:r>
                      <a:r>
                        <a:rPr lang="en-US" sz="1300" dirty="0">
                          <a:solidFill>
                            <a:schemeClr val="bg1"/>
                          </a:solidFill>
                          <a:latin typeface="+mn-lt"/>
                        </a:rPr>
                        <a:t> November</a:t>
                      </a: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442500197"/>
                  </a:ext>
                </a:extLst>
              </a:tr>
              <a:tr h="400939">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300" b="1" i="0" u="none" strike="noStrike" dirty="0">
                          <a:solidFill>
                            <a:srgbClr val="000000"/>
                          </a:solidFill>
                          <a:effectLst/>
                          <a:latin typeface="+mn-lt"/>
                        </a:rPr>
                        <a:t>Governance/Thematic Board review</a:t>
                      </a:r>
                      <a:endParaRPr lang="en-GB" sz="13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24</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November</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00284939"/>
                  </a:ext>
                </a:extLst>
              </a:tr>
              <a:tr h="663214">
                <a:tc>
                  <a:txBody>
                    <a:bodyPr/>
                    <a:lstStyle/>
                    <a:p>
                      <a:pPr lvl="0" algn="l" fontAlgn="b"/>
                      <a:r>
                        <a:rPr lang="en-GB" sz="1300" b="1" i="0" u="none" strike="noStrike" dirty="0">
                          <a:solidFill>
                            <a:srgbClr val="000000"/>
                          </a:solidFill>
                          <a:effectLst/>
                          <a:latin typeface="+mn-lt"/>
                        </a:rPr>
                        <a:t>Project Owner Events </a:t>
                      </a:r>
                      <a:r>
                        <a:rPr lang="en-GB" sz="1300" b="0" i="0" u="none" strike="noStrike" dirty="0">
                          <a:solidFill>
                            <a:srgbClr val="000000"/>
                          </a:solidFill>
                          <a:effectLst/>
                          <a:latin typeface="+mn-lt"/>
                        </a:rPr>
                        <a:t>– events to update Project/Programme Owners on key messages and activities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Project Owners Event TBC</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mn-lt"/>
                          <a:ea typeface="+mn-ea"/>
                          <a:cs typeface="+mn-cs"/>
                        </a:rPr>
                        <a:t>Just 5 Min Event TBC</a:t>
                      </a:r>
                      <a:endParaRPr kumimoji="0" lang="en-GB" sz="1300" b="0" i="0" u="none" strike="noStrike" kern="1200" cap="none" spc="0" normalizeH="0" baseline="0" noProof="0" dirty="0">
                        <a:ln>
                          <a:noFill/>
                        </a:ln>
                        <a:solidFill>
                          <a:prstClr val="white"/>
                        </a:solidFill>
                        <a:effectLst/>
                        <a:uLnTx/>
                        <a:uFillTx/>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63033876"/>
                  </a:ext>
                </a:extLst>
              </a:tr>
              <a:tr h="66321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GB" sz="1300" b="1" i="0" u="none" strike="noStrike" dirty="0">
                          <a:solidFill>
                            <a:srgbClr val="000000"/>
                          </a:solidFill>
                          <a:effectLst/>
                          <a:latin typeface="+mn-lt"/>
                        </a:rPr>
                        <a:t>Scottish PMO Networking Group </a:t>
                      </a:r>
                      <a:r>
                        <a:rPr lang="en-GB" sz="1300" b="0" i="0" u="none" strike="noStrike" dirty="0">
                          <a:solidFill>
                            <a:srgbClr val="000000"/>
                          </a:solidFill>
                          <a:effectLst/>
                          <a:latin typeface="+mn-lt"/>
                        </a:rPr>
                        <a:t>– Chair and secretariat provided by Tay Cities PMO</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14</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December </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8</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February</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5</a:t>
                      </a:r>
                      <a:r>
                        <a:rPr lang="en-US" sz="1300" kern="1200" baseline="30000" dirty="0">
                          <a:solidFill>
                            <a:schemeClr val="bg1"/>
                          </a:solidFill>
                          <a:latin typeface="+mn-lt"/>
                          <a:ea typeface="+mn-ea"/>
                          <a:cs typeface="+mn-cs"/>
                        </a:rPr>
                        <a:t>th</a:t>
                      </a:r>
                      <a:r>
                        <a:rPr lang="en-US" sz="1300" kern="1200" dirty="0">
                          <a:solidFill>
                            <a:schemeClr val="bg1"/>
                          </a:solidFill>
                          <a:latin typeface="+mn-lt"/>
                          <a:ea typeface="+mn-ea"/>
                          <a:cs typeface="+mn-cs"/>
                        </a:rPr>
                        <a:t> April</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kern="1200">
                          <a:solidFill>
                            <a:schemeClr val="bg1"/>
                          </a:solidFill>
                          <a:latin typeface="+mn-lt"/>
                          <a:ea typeface="+mn-ea"/>
                          <a:cs typeface="+mn-cs"/>
                        </a:rPr>
                        <a:t>31</a:t>
                      </a:r>
                      <a:r>
                        <a:rPr lang="en-US" sz="1300" kern="1200" baseline="30000">
                          <a:solidFill>
                            <a:schemeClr val="bg1"/>
                          </a:solidFill>
                          <a:latin typeface="+mn-lt"/>
                          <a:ea typeface="+mn-ea"/>
                          <a:cs typeface="+mn-cs"/>
                        </a:rPr>
                        <a:t>st</a:t>
                      </a:r>
                      <a:r>
                        <a:rPr lang="en-US" sz="1300" kern="1200">
                          <a:solidFill>
                            <a:schemeClr val="bg1"/>
                          </a:solidFill>
                          <a:latin typeface="+mn-lt"/>
                          <a:ea typeface="+mn-ea"/>
                          <a:cs typeface="+mn-cs"/>
                        </a:rPr>
                        <a:t> May</a:t>
                      </a: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40743946"/>
                  </a:ext>
                </a:extLst>
              </a:tr>
            </a:tbl>
          </a:graphicData>
        </a:graphic>
      </p:graphicFrame>
    </p:spTree>
    <p:extLst>
      <p:ext uri="{BB962C8B-B14F-4D97-AF65-F5344CB8AC3E}">
        <p14:creationId xmlns:p14="http://schemas.microsoft.com/office/powerpoint/2010/main" val="3873255753"/>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C97808B7-8642-4BBB-972B-EFBA55F6E4A4}"/>
              </a:ext>
            </a:extLst>
          </p:cNvPr>
          <p:cNvGraphicFramePr>
            <a:graphicFrameLocks noGrp="1"/>
          </p:cNvGraphicFramePr>
          <p:nvPr>
            <p:extLst/>
          </p:nvPr>
        </p:nvGraphicFramePr>
        <p:xfrm>
          <a:off x="0" y="1128641"/>
          <a:ext cx="12191999" cy="5726312"/>
        </p:xfrm>
        <a:graphic>
          <a:graphicData uri="http://schemas.openxmlformats.org/drawingml/2006/table">
            <a:tbl>
              <a:tblPr firstRow="1" bandRow="1">
                <a:tableStyleId>{5C22544A-7EE6-4342-B048-85BDC9FD1C3A}</a:tableStyleId>
              </a:tblPr>
              <a:tblGrid>
                <a:gridCol w="1816919">
                  <a:extLst>
                    <a:ext uri="{9D8B030D-6E8A-4147-A177-3AD203B41FA5}">
                      <a16:colId xmlns:a16="http://schemas.microsoft.com/office/drawing/2014/main" val="20001"/>
                    </a:ext>
                  </a:extLst>
                </a:gridCol>
                <a:gridCol w="878326">
                  <a:extLst>
                    <a:ext uri="{9D8B030D-6E8A-4147-A177-3AD203B41FA5}">
                      <a16:colId xmlns:a16="http://schemas.microsoft.com/office/drawing/2014/main" val="3329784663"/>
                    </a:ext>
                  </a:extLst>
                </a:gridCol>
                <a:gridCol w="873800">
                  <a:extLst>
                    <a:ext uri="{9D8B030D-6E8A-4147-A177-3AD203B41FA5}">
                      <a16:colId xmlns:a16="http://schemas.microsoft.com/office/drawing/2014/main" val="2049826642"/>
                    </a:ext>
                  </a:extLst>
                </a:gridCol>
                <a:gridCol w="726116">
                  <a:extLst>
                    <a:ext uri="{9D8B030D-6E8A-4147-A177-3AD203B41FA5}">
                      <a16:colId xmlns:a16="http://schemas.microsoft.com/office/drawing/2014/main" val="20002"/>
                    </a:ext>
                  </a:extLst>
                </a:gridCol>
                <a:gridCol w="7339003">
                  <a:extLst>
                    <a:ext uri="{9D8B030D-6E8A-4147-A177-3AD203B41FA5}">
                      <a16:colId xmlns:a16="http://schemas.microsoft.com/office/drawing/2014/main" val="20003"/>
                    </a:ext>
                  </a:extLst>
                </a:gridCol>
                <a:gridCol w="557835">
                  <a:extLst>
                    <a:ext uri="{9D8B030D-6E8A-4147-A177-3AD203B41FA5}">
                      <a16:colId xmlns:a16="http://schemas.microsoft.com/office/drawing/2014/main" val="3507897315"/>
                    </a:ext>
                  </a:extLst>
                </a:gridCol>
              </a:tblGrid>
              <a:tr h="251481">
                <a:tc>
                  <a:txBody>
                    <a:bodyPr/>
                    <a:lstStyle/>
                    <a:p>
                      <a:pPr marL="0" indent="0" algn="l">
                        <a:buFont typeface="Arial" panose="020B0604020202020204" pitchFamily="34" charset="0"/>
                        <a:buNone/>
                      </a:pPr>
                      <a:r>
                        <a:rPr lang="en-GB" sz="1400" dirty="0"/>
                        <a:t>Risk</a:t>
                      </a:r>
                    </a:p>
                  </a:txBody>
                  <a:tcPr marL="51435" marR="51435" marT="25718" marB="25718" anchor="ctr"/>
                </a:tc>
                <a:tc>
                  <a:txBody>
                    <a:bodyPr/>
                    <a:lstStyle/>
                    <a:p>
                      <a:pPr marL="0" indent="0" algn="l">
                        <a:buFont typeface="Arial" panose="020B0604020202020204" pitchFamily="34" charset="0"/>
                        <a:buNone/>
                      </a:pPr>
                      <a:r>
                        <a:rPr lang="en-GB" sz="1400" dirty="0"/>
                        <a:t>Impact</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400" dirty="0"/>
                        <a:t>Likelihood</a:t>
                      </a:r>
                      <a:endParaRPr lang="en-GB" sz="14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400" dirty="0"/>
                        <a:t>Severity</a:t>
                      </a:r>
                    </a:p>
                  </a:txBody>
                  <a:tcPr marL="51435" marR="51435" marT="25718" marB="25718" anchor="ctr"/>
                </a:tc>
                <a:tc gridSpan="2">
                  <a:txBody>
                    <a:bodyPr/>
                    <a:lstStyle/>
                    <a:p>
                      <a:pPr marL="0" indent="0" algn="l">
                        <a:buFont typeface="Arial" panose="020B0604020202020204" pitchFamily="34" charset="0"/>
                        <a:buNone/>
                      </a:pPr>
                      <a:r>
                        <a:rPr lang="en-GB" sz="1400" dirty="0"/>
                        <a:t>Resolution</a:t>
                      </a:r>
                      <a:r>
                        <a:rPr lang="en-GB" sz="1400" baseline="0" dirty="0"/>
                        <a:t> Plan or Mitigating Action</a:t>
                      </a:r>
                      <a:endParaRPr lang="en-GB" sz="1400" b="1" baseline="0" dirty="0">
                        <a:solidFill>
                          <a:schemeClr val="bg1"/>
                        </a:solidFill>
                        <a:latin typeface="+mn-lt"/>
                        <a:cs typeface="Arial" panose="020B0604020202020204" pitchFamily="34" charset="0"/>
                      </a:endParaRPr>
                    </a:p>
                  </a:txBody>
                  <a:tcPr marL="51435" marR="51435" marT="25718" marB="25718" anchor="ctr"/>
                </a:tc>
                <a:tc hMerge="1">
                  <a:txBody>
                    <a:bodyPr/>
                    <a:lstStyle/>
                    <a:p>
                      <a:endParaRPr lang="en-GB"/>
                    </a:p>
                  </a:txBody>
                  <a:tcPr/>
                </a:tc>
                <a:extLst>
                  <a:ext uri="{0D108BD9-81ED-4DB2-BD59-A6C34878D82A}">
                    <a16:rowId xmlns:a16="http://schemas.microsoft.com/office/drawing/2014/main" val="10001"/>
                  </a:ext>
                </a:extLst>
              </a:tr>
              <a:tr h="1823680">
                <a:tc>
                  <a:txBody>
                    <a:bodyPr/>
                    <a:lstStyle/>
                    <a:p>
                      <a:pPr algn="l" fontAlgn="t"/>
                      <a:r>
                        <a:rPr lang="en-GB" sz="1400" b="1" u="none" strike="noStrike" dirty="0">
                          <a:effectLst/>
                        </a:rPr>
                        <a:t>PMO resource and capacity issues</a:t>
                      </a:r>
                      <a:endParaRPr lang="en-GB" sz="1400" b="1"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lnSpc>
                          <a:spcPct val="100000"/>
                        </a:lnSpc>
                        <a:spcBef>
                          <a:spcPts val="0"/>
                        </a:spcBef>
                        <a:spcAft>
                          <a:spcPts val="0"/>
                        </a:spcAft>
                        <a:buFont typeface="Wingdings" panose="05000000000000000000" pitchFamily="2" charset="2"/>
                        <a:buChar char="§"/>
                      </a:pPr>
                      <a:r>
                        <a:rPr lang="en-GB" sz="1400" u="none" strike="noStrike" dirty="0">
                          <a:effectLst/>
                        </a:rPr>
                        <a:t>Time for training will put PMO capacity under pressure and for at least 6 months after recruitment.</a:t>
                      </a:r>
                    </a:p>
                    <a:p>
                      <a:pPr marL="171450" indent="-171450" algn="l" fontAlgn="t">
                        <a:lnSpc>
                          <a:spcPct val="100000"/>
                        </a:lnSpc>
                        <a:spcBef>
                          <a:spcPts val="0"/>
                        </a:spcBef>
                        <a:spcAft>
                          <a:spcPts val="0"/>
                        </a:spcAft>
                        <a:buFont typeface="Wingdings" panose="05000000000000000000" pitchFamily="2" charset="2"/>
                        <a:buChar char="§"/>
                      </a:pPr>
                      <a:endParaRPr lang="en-GB" sz="1400" u="none" strike="noStrike" dirty="0">
                        <a:effectLst/>
                      </a:endParaRPr>
                    </a:p>
                    <a:p>
                      <a:pPr marL="171450" indent="-171450" algn="l" fontAlgn="t">
                        <a:lnSpc>
                          <a:spcPct val="100000"/>
                        </a:lnSpc>
                        <a:spcBef>
                          <a:spcPts val="0"/>
                        </a:spcBef>
                        <a:spcAft>
                          <a:spcPts val="0"/>
                        </a:spcAft>
                        <a:buFont typeface="Wingdings" panose="05000000000000000000" pitchFamily="2" charset="2"/>
                        <a:buChar char="§"/>
                      </a:pPr>
                      <a:r>
                        <a:rPr lang="en-GB" sz="1400" u="none" strike="noStrike" dirty="0">
                          <a:effectLst/>
                        </a:rPr>
                        <a:t>There are currently 2 vacancies in the PMO. </a:t>
                      </a:r>
                    </a:p>
                    <a:p>
                      <a:pPr marL="171450" indent="-171450" algn="l" fontAlgn="t">
                        <a:lnSpc>
                          <a:spcPct val="100000"/>
                        </a:lnSpc>
                        <a:spcBef>
                          <a:spcPts val="0"/>
                        </a:spcBef>
                        <a:spcAft>
                          <a:spcPts val="0"/>
                        </a:spcAft>
                        <a:buFont typeface="Wingdings" panose="05000000000000000000" pitchFamily="2" charset="2"/>
                        <a:buChar char="§"/>
                      </a:pPr>
                      <a:endParaRPr lang="en-GB" sz="1400" u="none" strike="noStrike" dirty="0">
                        <a:effectLst/>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rPr>
                        <a:t>Temporary contracts are currently in place for the Project Manager roles and Project Offer role. Permanent contracts are being sought. </a:t>
                      </a: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endParaRPr lang="en-US" sz="1400" u="none" strike="noStrike" dirty="0">
                        <a:effectLst/>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400" u="none" strike="noStrike" dirty="0">
                          <a:effectLst/>
                        </a:rPr>
                        <a:t>Due to vacancies within the Team, there is reduced capacity within the PMO.</a:t>
                      </a:r>
                      <a:endParaRPr lang="en-GB" sz="1400" u="none" strike="noStrike" dirty="0">
                        <a:effectLst/>
                      </a:endParaRPr>
                    </a:p>
                  </a:txBody>
                  <a:tcPr marL="0" marR="0" marT="0"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815116686"/>
                  </a:ext>
                </a:extLst>
              </a:tr>
              <a:tr h="1828769">
                <a:tc>
                  <a:txBody>
                    <a:bodyPr/>
                    <a:lstStyle/>
                    <a:p>
                      <a:pPr lvl="0" algn="l" fontAlgn="t"/>
                      <a:r>
                        <a:rPr lang="en-GB" sz="1400" b="1" u="none" strike="noStrike" dirty="0">
                          <a:effectLst/>
                          <a:latin typeface="+mn-lt"/>
                        </a:rPr>
                        <a:t>Delays in development and approval of business cases</a:t>
                      </a:r>
                      <a:endParaRPr lang="en-GB" sz="1400" b="1" i="0" u="none" strike="noStrike" dirty="0">
                        <a:solidFill>
                          <a:schemeClr val="tx1"/>
                        </a:solidFill>
                        <a:effectLst/>
                        <a:latin typeface="+mn-lt"/>
                      </a:endParaRPr>
                    </a:p>
                  </a:txBody>
                  <a:tcPr marL="0" marR="0" marT="0" marB="0"/>
                </a:tc>
                <a:tc>
                  <a:txBody>
                    <a:bodyPr/>
                    <a:lstStyle/>
                    <a:p>
                      <a:pPr algn="ctr" fontAlgn="t"/>
                      <a:r>
                        <a:rPr lang="en-GB" sz="1400" u="none" strike="noStrike" dirty="0">
                          <a:effectLst/>
                          <a:latin typeface="+mn-l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latin typeface="+mn-l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latin typeface="+mn-lt"/>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lvl="0" indent="-171450">
                        <a:lnSpc>
                          <a:spcPct val="100000"/>
                        </a:lnSpc>
                        <a:spcBef>
                          <a:spcPts val="0"/>
                        </a:spcBef>
                        <a:spcAft>
                          <a:spcPts val="0"/>
                        </a:spcAft>
                        <a:buFont typeface="Wingdings" panose="05000000000000000000" pitchFamily="2" charset="2"/>
                        <a:buChar char="§"/>
                      </a:pPr>
                      <a:r>
                        <a:rPr lang="en-GB" sz="1400" kern="1200" dirty="0">
                          <a:effectLst/>
                          <a:latin typeface="+mn-lt"/>
                        </a:rPr>
                        <a:t>PMO working closely with project and policy leads within UKG and SG to support business case development and approval to an agreed timeline. Issues e.g. project capacity &amp; Covid-19 to be raised through governance.</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kern="1200"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latin typeface="+mn-lt"/>
                        </a:rPr>
                        <a:t>Programme of outreach and virtual events outlining governance timescales to mitigate delays in development with projects.</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GB" sz="14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latin typeface="+mn-lt"/>
                        </a:rPr>
                        <a:t>Regular meetings with projects have been set up to keep regular contact with projects. </a:t>
                      </a:r>
                      <a:r>
                        <a:rPr lang="en-GB" sz="1400" kern="1200" dirty="0">
                          <a:effectLst/>
                          <a:latin typeface="+mn-lt"/>
                        </a:rPr>
                        <a:t>Regular programme monitoring and reporting.</a:t>
                      </a:r>
                    </a:p>
                  </a:txBody>
                  <a:tcPr marL="5358" marR="5358" marT="5358" marB="0"/>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1249253824"/>
                  </a:ext>
                </a:extLst>
              </a:tr>
              <a:tr h="1626138">
                <a:tc>
                  <a:txBody>
                    <a:bodyPr/>
                    <a:lstStyle/>
                    <a:p>
                      <a:pPr algn="l" fontAlgn="t"/>
                      <a:r>
                        <a:rPr lang="en-GB" sz="1400" b="1" u="none" strike="noStrike" dirty="0">
                          <a:effectLst/>
                        </a:rPr>
                        <a:t>Failure to deliver individual projects within the TCD programme</a:t>
                      </a:r>
                      <a:endParaRPr lang="en-GB" sz="1400" b="1"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400" u="none" strike="noStrike" dirty="0">
                          <a:effectLst/>
                        </a:rPr>
                        <a:t>4</a:t>
                      </a:r>
                      <a:endParaRPr lang="en-GB" sz="14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a:solidFill>
                            <a:schemeClr val="bg1"/>
                          </a:solidFill>
                        </a:rPr>
                        <a:t>16</a:t>
                      </a:r>
                      <a:endParaRPr lang="en-GB" sz="14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nSpc>
                          <a:spcPct val="100000"/>
                        </a:lnSpc>
                        <a:spcBef>
                          <a:spcPts val="0"/>
                        </a:spcBef>
                        <a:spcAft>
                          <a:spcPts val="0"/>
                        </a:spcAft>
                        <a:buFont typeface="Wingdings" panose="05000000000000000000" pitchFamily="2" charset="2"/>
                        <a:buChar char="§"/>
                      </a:pPr>
                      <a:r>
                        <a:rPr lang="en-GB" sz="1400" u="none" strike="noStrike" dirty="0">
                          <a:effectLst/>
                        </a:rPr>
                        <a:t>Regular dialogue/reporting around progress takes place between PMO and Project Leads where issues are raised in advance and, if appropriate, escalated to Partnership and Governments</a:t>
                      </a:r>
                    </a:p>
                    <a:p>
                      <a:pPr marL="171450" indent="-171450">
                        <a:lnSpc>
                          <a:spcPct val="100000"/>
                        </a:lnSpc>
                        <a:spcBef>
                          <a:spcPts val="0"/>
                        </a:spcBef>
                        <a:spcAft>
                          <a:spcPts val="0"/>
                        </a:spcAft>
                        <a:buFont typeface="Wingdings" panose="05000000000000000000" pitchFamily="2" charset="2"/>
                        <a:buChar char="§"/>
                      </a:pPr>
                      <a:endParaRPr lang="en-GB" sz="1400" u="none" strike="noStrike" dirty="0">
                        <a:effectLs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u="none" strike="noStrike" dirty="0">
                          <a:effectLst/>
                        </a:rPr>
                        <a:t>Programme Management reporting in place. Regular meetings with year 3 and 4 projects have been set up to keep regular contact with projects.</a:t>
                      </a:r>
                    </a:p>
                    <a:p>
                      <a:pPr marL="0" indent="0">
                        <a:lnSpc>
                          <a:spcPct val="100000"/>
                        </a:lnSpc>
                        <a:spcBef>
                          <a:spcPts val="0"/>
                        </a:spcBef>
                        <a:spcAft>
                          <a:spcPts val="0"/>
                        </a:spcAft>
                        <a:buFont typeface="Wingdings" panose="05000000000000000000" pitchFamily="2" charset="2"/>
                        <a:buNone/>
                      </a:pPr>
                      <a:endParaRPr lang="en-GB" sz="1400" u="none" strike="noStrike" dirty="0">
                        <a:effectLst/>
                      </a:endParaRPr>
                    </a:p>
                    <a:p>
                      <a:pPr marL="171450" indent="-171450">
                        <a:lnSpc>
                          <a:spcPct val="100000"/>
                        </a:lnSpc>
                        <a:spcBef>
                          <a:spcPts val="0"/>
                        </a:spcBef>
                        <a:spcAft>
                          <a:spcPts val="0"/>
                        </a:spcAft>
                        <a:buFont typeface="Wingdings" panose="05000000000000000000" pitchFamily="2" charset="2"/>
                        <a:buChar char="§"/>
                      </a:pPr>
                      <a:r>
                        <a:rPr lang="en-GB" sz="1400" u="none" strike="noStrike" dirty="0">
                          <a:effectLst/>
                        </a:rPr>
                        <a:t>MG and other governance arrangements in place to monitor project development. PMO will escalate any issues relating to individual projects through existing governance arrangements.</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998025860"/>
                  </a:ext>
                </a:extLst>
              </a:tr>
            </a:tbl>
          </a:graphicData>
        </a:graphic>
      </p:graphicFrame>
      <p:pic>
        <p:nvPicPr>
          <p:cNvPr id="7" name="Picture 6">
            <a:extLst>
              <a:ext uri="{FF2B5EF4-FFF2-40B4-BE49-F238E27FC236}">
                <a16:creationId xmlns:a16="http://schemas.microsoft.com/office/drawing/2014/main" id="{5903D647-E464-46B2-B0F0-D75286E2D0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4" y="2069509"/>
            <a:ext cx="446087" cy="452964"/>
          </a:xfrm>
          <a:prstGeom prst="rect">
            <a:avLst/>
          </a:prstGeom>
        </p:spPr>
      </p:pic>
      <p:pic>
        <p:nvPicPr>
          <p:cNvPr id="11" name="Picture 10">
            <a:extLst>
              <a:ext uri="{FF2B5EF4-FFF2-40B4-BE49-F238E27FC236}">
                <a16:creationId xmlns:a16="http://schemas.microsoft.com/office/drawing/2014/main" id="{CE602018-1A1B-4605-8FE7-251BA03EC7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3" y="3780240"/>
            <a:ext cx="446087" cy="452964"/>
          </a:xfrm>
          <a:prstGeom prst="rect">
            <a:avLst/>
          </a:prstGeom>
        </p:spPr>
      </p:pic>
      <p:sp>
        <p:nvSpPr>
          <p:cNvPr id="9" name="Title 1">
            <a:extLst>
              <a:ext uri="{FF2B5EF4-FFF2-40B4-BE49-F238E27FC236}">
                <a16:creationId xmlns:a16="http://schemas.microsoft.com/office/drawing/2014/main" id="{5D0BB44C-DDF3-497F-933E-4A897AEEDB0F}"/>
              </a:ext>
            </a:extLst>
          </p:cNvPr>
          <p:cNvSpPr txBox="1">
            <a:spLocks/>
          </p:cNvSpPr>
          <p:nvPr/>
        </p:nvSpPr>
        <p:spPr>
          <a:xfrm>
            <a:off x="0" y="-15827"/>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8" name="Rectangle 7">
            <a:extLst>
              <a:ext uri="{FF2B5EF4-FFF2-40B4-BE49-F238E27FC236}">
                <a16:creationId xmlns:a16="http://schemas.microsoft.com/office/drawing/2014/main" id="{1B760984-42F9-42AC-BC9A-58BE2EA78081}"/>
              </a:ext>
            </a:extLst>
          </p:cNvPr>
          <p:cNvSpPr/>
          <p:nvPr/>
        </p:nvSpPr>
        <p:spPr>
          <a:xfrm>
            <a:off x="9237591" y="491799"/>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12" name="Picture 11">
            <a:extLst>
              <a:ext uri="{FF2B5EF4-FFF2-40B4-BE49-F238E27FC236}">
                <a16:creationId xmlns:a16="http://schemas.microsoft.com/office/drawing/2014/main" id="{314C5C6B-A0FE-4B6F-AA12-2316199804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4" y="5717453"/>
            <a:ext cx="446087" cy="452964"/>
          </a:xfrm>
          <a:prstGeom prst="rect">
            <a:avLst/>
          </a:prstGeom>
        </p:spPr>
      </p:pic>
    </p:spTree>
    <p:extLst>
      <p:ext uri="{BB962C8B-B14F-4D97-AF65-F5344CB8AC3E}">
        <p14:creationId xmlns:p14="http://schemas.microsoft.com/office/powerpoint/2010/main" val="310797764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030892"/>
          </a:xfrm>
        </p:spPr>
        <p:txBody>
          <a:bodyPr>
            <a:normAutofit/>
          </a:bodyPr>
          <a:lstStyle/>
          <a:p>
            <a:br>
              <a:rPr lang="en-GB" dirty="0">
                <a:solidFill>
                  <a:schemeClr val="accent6">
                    <a:lumMod val="75000"/>
                  </a:schemeClr>
                </a:solidFill>
              </a:rPr>
            </a:br>
            <a:r>
              <a:rPr lang="en-GB" dirty="0">
                <a:solidFill>
                  <a:schemeClr val="accent2"/>
                </a:solidFill>
              </a:rPr>
              <a:t>@taycities</a:t>
            </a:r>
            <a:br>
              <a:rPr lang="en-GB" dirty="0">
                <a:solidFill>
                  <a:schemeClr val="accent2"/>
                </a:solidFill>
              </a:rPr>
            </a:br>
            <a:r>
              <a:rPr lang="en-GB" dirty="0">
                <a:solidFill>
                  <a:schemeClr val="accent2"/>
                </a:solidFill>
                <a:hlinkClick r:id="rId3">
                  <a:extLst>
                    <a:ext uri="{A12FA001-AC4F-418D-AE19-62706E023703}">
                      <ahyp:hlinkClr xmlns:ahyp="http://schemas.microsoft.com/office/drawing/2018/hyperlinkcolor" val="tx"/>
                    </a:ext>
                  </a:extLst>
                </a:hlinkClick>
              </a:rPr>
              <a:t>www.taycities.co.uk</a:t>
            </a:r>
            <a:br>
              <a:rPr lang="en-GB" dirty="0">
                <a:solidFill>
                  <a:schemeClr val="accent2"/>
                </a:solidFill>
              </a:rPr>
            </a:br>
            <a:endParaRPr lang="en-GB" dirty="0">
              <a:solidFill>
                <a:schemeClr val="accent2"/>
              </a:solidFill>
            </a:endParaRPr>
          </a:p>
        </p:txBody>
      </p:sp>
    </p:spTree>
    <p:extLst>
      <p:ext uri="{BB962C8B-B14F-4D97-AF65-F5344CB8AC3E}">
        <p14:creationId xmlns:p14="http://schemas.microsoft.com/office/powerpoint/2010/main" val="270301719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Capital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ext uri="{D42A27DB-BD31-4B8C-83A1-F6EECF244321}">
                <p14:modId xmlns:p14="http://schemas.microsoft.com/office/powerpoint/2010/main" val="464016619"/>
              </p:ext>
            </p:extLst>
          </p:nvPr>
        </p:nvGraphicFramePr>
        <p:xfrm>
          <a:off x="2" y="1144798"/>
          <a:ext cx="12192000" cy="5713205"/>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2571865">
                  <a:extLst>
                    <a:ext uri="{9D8B030D-6E8A-4147-A177-3AD203B41FA5}">
                      <a16:colId xmlns:a16="http://schemas.microsoft.com/office/drawing/2014/main" val="2221330097"/>
                    </a:ext>
                  </a:extLst>
                </a:gridCol>
                <a:gridCol w="2571865">
                  <a:extLst>
                    <a:ext uri="{9D8B030D-6E8A-4147-A177-3AD203B41FA5}">
                      <a16:colId xmlns:a16="http://schemas.microsoft.com/office/drawing/2014/main" val="3805196238"/>
                    </a:ext>
                  </a:extLst>
                </a:gridCol>
              </a:tblGrid>
              <a:tr h="683317">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400" b="1" dirty="0">
                          <a:solidFill>
                            <a:schemeClr val="bg1"/>
                          </a:solidFill>
                        </a:rPr>
                        <a:t>Approved by Govts</a:t>
                      </a:r>
                      <a:endParaRPr lang="en-GB" sz="1400" b="1" dirty="0">
                        <a:solidFill>
                          <a:schemeClr val="bg1"/>
                        </a:solidFill>
                      </a:endParaRPr>
                    </a:p>
                  </a:txBody>
                  <a:tcPr marL="76577" marR="76577" marT="38289" marB="38289" anchor="ctr"/>
                </a:tc>
                <a:tc>
                  <a:txBody>
                    <a:bodyPr/>
                    <a:lstStyle/>
                    <a:p>
                      <a:pPr algn="ctr">
                        <a:lnSpc>
                          <a:spcPct val="100000"/>
                        </a:lnSpc>
                      </a:pPr>
                      <a:r>
                        <a:rPr lang="en-GB" sz="14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TCD014 Eden Campus</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03/09/2020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21/08/2020 </a:t>
                      </a:r>
                    </a:p>
                  </a:txBody>
                  <a:tcPr marL="76577" marR="76577" marT="38289" marB="38289" anchor="ctr"/>
                </a:tc>
                <a:extLst>
                  <a:ext uri="{0D108BD9-81ED-4DB2-BD59-A6C34878D82A}">
                    <a16:rowId xmlns:a16="http://schemas.microsoft.com/office/drawing/2014/main" val="3056013294"/>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Regional  Culture and Tourism Investment </a:t>
                      </a:r>
                      <a:r>
                        <a:rPr lang="en-GB" sz="1400" b="1" i="0" u="none" strike="noStrike" dirty="0">
                          <a:solidFill>
                            <a:srgbClr val="000000"/>
                          </a:solidFill>
                          <a:effectLst/>
                          <a:latin typeface="Calibri" panose="020F0502020204030204" pitchFamily="34" charset="0"/>
                        </a:rPr>
                        <a:t>Programme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08/04/2020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19/06/2020</a:t>
                      </a:r>
                    </a:p>
                  </a:txBody>
                  <a:tcPr marL="76577" marR="76577" marT="38289" marB="38289" anchor="ctr"/>
                </a:tc>
                <a:extLst>
                  <a:ext uri="{0D108BD9-81ED-4DB2-BD59-A6C34878D82A}">
                    <a16:rowId xmlns:a16="http://schemas.microsoft.com/office/drawing/2014/main" val="3341910955"/>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(a) Hospitalfield</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Not required</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17/07/2020</a:t>
                      </a:r>
                    </a:p>
                  </a:txBody>
                  <a:tcPr marL="76577" marR="76577" marT="38289" marB="38289" anchor="ctr"/>
                </a:tc>
                <a:extLst>
                  <a:ext uri="{0D108BD9-81ED-4DB2-BD59-A6C34878D82A}">
                    <a16:rowId xmlns:a16="http://schemas.microsoft.com/office/drawing/2014/main" val="1618613994"/>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TCD016 Growing the Tay Cities Biomedical Cluster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20/11/2020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503437942"/>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TDC012 Angus </a:t>
                      </a:r>
                      <a:r>
                        <a:rPr lang="en-GB" sz="1400" b="1" i="0" u="none" strike="noStrike" dirty="0">
                          <a:solidFill>
                            <a:srgbClr val="000000"/>
                          </a:solidFill>
                          <a:effectLst/>
                          <a:latin typeface="Calibri" panose="020F0502020204030204" pitchFamily="34" charset="0"/>
                        </a:rPr>
                        <a:t>Fund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24/09/2020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496850472"/>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TCD010 Advanced Plant Growth Centre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507399631"/>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TCD011 International Barley Hub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138982391"/>
                  </a:ext>
                </a:extLst>
              </a:tr>
              <a:tr h="31854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TCD017 Perth Cultural Transformation (City Hall) </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17/02/2021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572314785"/>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TCD021 (b) Discovery Point</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Not required</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23/04/2021</a:t>
                      </a:r>
                    </a:p>
                  </a:txBody>
                  <a:tcPr marL="68580" marR="68580" marT="34290" marB="34290" anchor="ctr"/>
                </a:tc>
                <a:extLst>
                  <a:ext uri="{0D108BD9-81ED-4DB2-BD59-A6C34878D82A}">
                    <a16:rowId xmlns:a16="http://schemas.microsoft.com/office/drawing/2014/main" val="2961958328"/>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TCD013 cyberQuarter</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24/05/2021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1505355851"/>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TCD005 &amp; TCD006 Rural Angus and Rural Perth and Kinross Highspeed Broadband</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13/05/2021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3625154175"/>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TCD007 5G Digital Testbeds</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21/12/2021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17/09/2021</a:t>
                      </a:r>
                    </a:p>
                  </a:txBody>
                  <a:tcPr marL="68580" marR="68580" marT="34290" marB="34290" anchor="ctr"/>
                </a:tc>
                <a:extLst>
                  <a:ext uri="{0D108BD9-81ED-4DB2-BD59-A6C34878D82A}">
                    <a16:rowId xmlns:a16="http://schemas.microsoft.com/office/drawing/2014/main" val="1260225102"/>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TCD029 Stretch Dome Simulator</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26/08/2021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10/12/2021</a:t>
                      </a:r>
                    </a:p>
                  </a:txBody>
                  <a:tcPr marL="68580" marR="68580" marT="34290" marB="34290" anchor="ctr"/>
                </a:tc>
                <a:extLst>
                  <a:ext uri="{0D108BD9-81ED-4DB2-BD59-A6C34878D82A}">
                    <a16:rowId xmlns:a16="http://schemas.microsoft.com/office/drawing/2014/main" val="3316055628"/>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TCD025 Tay Cities Engineering Partnership </a:t>
                      </a: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TCD008 Low Carbon Transport &amp; Active Travel Hubs </a:t>
                      </a:r>
                      <a:r>
                        <a:rPr lang="en-US" sz="1400" b="1" i="0" u="none" strike="noStrike" dirty="0">
                          <a:solidFill>
                            <a:srgbClr val="000000"/>
                          </a:solidFill>
                          <a:effectLst/>
                          <a:latin typeface="Calibri" panose="020F0502020204030204" pitchFamily="34" charset="0"/>
                        </a:rPr>
                        <a:t>Programme</a:t>
                      </a:r>
                      <a:endParaRPr lang="en-GB" sz="1400" b="1"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25/02/2022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01/07/2022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1978994833"/>
                  </a:ext>
                </a:extLst>
              </a:tr>
              <a:tr h="31019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TCD008 Low Carbon Transport: Phase 1 Broxden</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06/06/2022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01/07/2022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3427559204"/>
                  </a:ext>
                </a:extLst>
              </a:tr>
            </a:tbl>
          </a:graphicData>
        </a:graphic>
      </p:graphicFrame>
    </p:spTree>
    <p:extLst>
      <p:ext uri="{BB962C8B-B14F-4D97-AF65-F5344CB8AC3E}">
        <p14:creationId xmlns:p14="http://schemas.microsoft.com/office/powerpoint/2010/main" val="206095825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Revenue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ext uri="{D42A27DB-BD31-4B8C-83A1-F6EECF244321}">
                <p14:modId xmlns:p14="http://schemas.microsoft.com/office/powerpoint/2010/main" val="2678470755"/>
              </p:ext>
            </p:extLst>
          </p:nvPr>
        </p:nvGraphicFramePr>
        <p:xfrm>
          <a:off x="2" y="1144799"/>
          <a:ext cx="12192000" cy="2627673"/>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2571865">
                  <a:extLst>
                    <a:ext uri="{9D8B030D-6E8A-4147-A177-3AD203B41FA5}">
                      <a16:colId xmlns:a16="http://schemas.microsoft.com/office/drawing/2014/main" val="2221330097"/>
                    </a:ext>
                  </a:extLst>
                </a:gridCol>
                <a:gridCol w="2571865">
                  <a:extLst>
                    <a:ext uri="{9D8B030D-6E8A-4147-A177-3AD203B41FA5}">
                      <a16:colId xmlns:a16="http://schemas.microsoft.com/office/drawing/2014/main" val="3805196238"/>
                    </a:ext>
                  </a:extLst>
                </a:gridCol>
              </a:tblGrid>
              <a:tr h="638475">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400" b="1" dirty="0">
                          <a:solidFill>
                            <a:schemeClr val="bg1"/>
                          </a:solidFill>
                        </a:rPr>
                        <a:t> Approved by Govts</a:t>
                      </a:r>
                      <a:endParaRPr lang="en-GB" sz="1400" b="1" dirty="0">
                        <a:solidFill>
                          <a:schemeClr val="bg1"/>
                        </a:solidFill>
                      </a:endParaRPr>
                    </a:p>
                  </a:txBody>
                  <a:tcPr marL="76577" marR="76577" marT="38289" marB="38289" anchor="ctr"/>
                </a:tc>
                <a:tc>
                  <a:txBody>
                    <a:bodyPr/>
                    <a:lstStyle/>
                    <a:p>
                      <a:pPr algn="ctr">
                        <a:lnSpc>
                          <a:spcPct val="100000"/>
                        </a:lnSpc>
                      </a:pPr>
                      <a:r>
                        <a:rPr lang="en-GB" sz="14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0899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TCD002 Dundee Airport Investment (Revenue) </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12/11/2020</a:t>
                      </a:r>
                    </a:p>
                  </a:txBody>
                  <a:tcPr marL="76577" marR="76577" marT="38289" marB="38289"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92164133"/>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TCD024 Regional Skills &amp; Employability Development </a:t>
                      </a:r>
                      <a:r>
                        <a:rPr lang="en-GB" sz="1400" b="1" i="0" u="none" strike="noStrike" dirty="0">
                          <a:solidFill>
                            <a:srgbClr val="000000"/>
                          </a:solidFill>
                          <a:effectLst/>
                          <a:latin typeface="Calibri" panose="020F0502020204030204" pitchFamily="34" charset="0"/>
                        </a:rPr>
                        <a:t>Programme</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1"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26/01/2022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2688848785"/>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TCD024(a) Skills Programme Manager Post</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400" b="0" i="0" u="none" strike="noStrike" dirty="0">
                          <a:solidFill>
                            <a:srgbClr val="000000"/>
                          </a:solidFill>
                          <a:effectLst/>
                          <a:latin typeface="Calibri" panose="020F0502020204030204" pitchFamily="34" charset="0"/>
                        </a:rPr>
                        <a:t>26/01/2022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11/03/2022</a:t>
                      </a:r>
                      <a:endParaRPr lang="en-GB" sz="14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1198460498"/>
                  </a:ext>
                </a:extLst>
              </a:tr>
              <a:tr h="30089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TCD025 Tay Cities Engineering Partnership</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4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4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bl>
          </a:graphicData>
        </a:graphic>
      </p:graphicFrame>
    </p:spTree>
    <p:extLst>
      <p:ext uri="{BB962C8B-B14F-4D97-AF65-F5344CB8AC3E}">
        <p14:creationId xmlns:p14="http://schemas.microsoft.com/office/powerpoint/2010/main" val="250267460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1"/>
            <a:ext cx="12192000" cy="1144800"/>
          </a:xfrm>
          <a:solidFill>
            <a:schemeClr val="accent2"/>
          </a:solidFill>
        </p:spPr>
        <p:txBody>
          <a:bodyPr>
            <a:noAutofit/>
          </a:bodyPr>
          <a:lstStyle/>
          <a:p>
            <a:r>
              <a:rPr lang="en-GB" sz="3600" b="1" dirty="0">
                <a:solidFill>
                  <a:schemeClr val="bg1"/>
                </a:solidFill>
              </a:rPr>
              <a:t>Business Cases with Government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ext uri="{D42A27DB-BD31-4B8C-83A1-F6EECF244321}">
                <p14:modId xmlns:p14="http://schemas.microsoft.com/office/powerpoint/2010/main" val="1627012908"/>
              </p:ext>
            </p:extLst>
          </p:nvPr>
        </p:nvGraphicFramePr>
        <p:xfrm>
          <a:off x="691660" y="2955267"/>
          <a:ext cx="10808680" cy="1221981"/>
        </p:xfrm>
        <a:graphic>
          <a:graphicData uri="http://schemas.openxmlformats.org/drawingml/2006/table">
            <a:tbl>
              <a:tblPr firstRow="1" bandRow="1">
                <a:tableStyleId>{5C22544A-7EE6-4342-B048-85BDC9FD1C3A}</a:tableStyleId>
              </a:tblPr>
              <a:tblGrid>
                <a:gridCol w="5160064">
                  <a:extLst>
                    <a:ext uri="{9D8B030D-6E8A-4147-A177-3AD203B41FA5}">
                      <a16:colId xmlns:a16="http://schemas.microsoft.com/office/drawing/2014/main" val="4190530201"/>
                    </a:ext>
                  </a:extLst>
                </a:gridCol>
                <a:gridCol w="1882872">
                  <a:extLst>
                    <a:ext uri="{9D8B030D-6E8A-4147-A177-3AD203B41FA5}">
                      <a16:colId xmlns:a16="http://schemas.microsoft.com/office/drawing/2014/main" val="2221330097"/>
                    </a:ext>
                  </a:extLst>
                </a:gridCol>
                <a:gridCol w="1882872">
                  <a:extLst>
                    <a:ext uri="{9D8B030D-6E8A-4147-A177-3AD203B41FA5}">
                      <a16:colId xmlns:a16="http://schemas.microsoft.com/office/drawing/2014/main" val="3805196238"/>
                    </a:ext>
                  </a:extLst>
                </a:gridCol>
                <a:gridCol w="1882872">
                  <a:extLst>
                    <a:ext uri="{9D8B030D-6E8A-4147-A177-3AD203B41FA5}">
                      <a16:colId xmlns:a16="http://schemas.microsoft.com/office/drawing/2014/main" val="2286155777"/>
                    </a:ext>
                  </a:extLst>
                </a:gridCol>
              </a:tblGrid>
              <a:tr h="650760">
                <a:tc>
                  <a:txBody>
                    <a:bodyPr/>
                    <a:lstStyle/>
                    <a:p>
                      <a:pPr algn="l">
                        <a:lnSpc>
                          <a:spcPct val="100000"/>
                        </a:lnSpc>
                      </a:pPr>
                      <a:r>
                        <a:rPr lang="en-GB" sz="1400" b="1" dirty="0">
                          <a:solidFill>
                            <a:schemeClr val="bg1"/>
                          </a:solidFill>
                        </a:rPr>
                        <a:t>Programme / Fund / 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l">
                        <a:lnSpc>
                          <a:spcPct val="100000"/>
                        </a:lnSpc>
                      </a:pPr>
                      <a:r>
                        <a:rPr lang="en-US" sz="1400" b="1" dirty="0">
                          <a:solidFill>
                            <a:schemeClr val="bg1"/>
                          </a:solidFill>
                        </a:rPr>
                        <a:t>Approved by Thematic Board</a:t>
                      </a:r>
                      <a:endParaRPr lang="en-GB" sz="1400" b="1" dirty="0">
                        <a:solidFill>
                          <a:schemeClr val="bg1"/>
                        </a:solidFill>
                      </a:endParaRPr>
                    </a:p>
                  </a:txBody>
                  <a:tcPr marL="76577" marR="76577" marT="38289" marB="38289" anchor="ctr"/>
                </a:tc>
                <a:tc>
                  <a:txBody>
                    <a:bodyPr/>
                    <a:lstStyle/>
                    <a:p>
                      <a:pPr algn="l">
                        <a:lnSpc>
                          <a:spcPct val="100000"/>
                        </a:lnSpc>
                      </a:pPr>
                      <a:r>
                        <a:rPr lang="en-GB" sz="1400" b="1" dirty="0">
                          <a:solidFill>
                            <a:schemeClr val="bg1"/>
                          </a:solidFill>
                        </a:rPr>
                        <a:t>Approval by Governments</a:t>
                      </a:r>
                    </a:p>
                  </a:txBody>
                  <a:tcPr marL="76577" marR="76577" marT="38289" marB="38289" anchor="ctr"/>
                </a:tc>
                <a:tc>
                  <a:txBody>
                    <a:bodyPr/>
                    <a:lstStyle/>
                    <a:p>
                      <a:pPr algn="l">
                        <a:lnSpc>
                          <a:spcPct val="100000"/>
                        </a:lnSpc>
                      </a:pPr>
                      <a:r>
                        <a:rPr lang="en-US" sz="1400" b="1" dirty="0">
                          <a:solidFill>
                            <a:schemeClr val="bg1"/>
                          </a:solidFill>
                        </a:rPr>
                        <a:t>Approval by Management Group</a:t>
                      </a:r>
                      <a:endParaRPr lang="en-GB" sz="1400" b="1" dirty="0">
                        <a:solidFill>
                          <a:schemeClr val="bg1"/>
                        </a:solidFill>
                      </a:endParaRPr>
                    </a:p>
                  </a:txBody>
                  <a:tcPr marL="76577" marR="76577" marT="38289" marB="38289" anchor="ctr"/>
                </a:tc>
                <a:extLst>
                  <a:ext uri="{0D108BD9-81ED-4DB2-BD59-A6C34878D82A}">
                    <a16:rowId xmlns:a16="http://schemas.microsoft.com/office/drawing/2014/main" val="2773247665"/>
                  </a:ext>
                </a:extLst>
              </a:tr>
              <a:tr h="5712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TCD024 b Digital Skills</a:t>
                      </a:r>
                    </a:p>
                  </a:txBody>
                  <a:tcPr marL="76577" marR="76577" marT="38289" marB="38289" anchor="ctr"/>
                </a:tc>
                <a:tc>
                  <a:txBody>
                    <a:bodyPr/>
                    <a:lstStyle/>
                    <a:p>
                      <a:pPr algn="l" fontAlgn="ctr">
                        <a:lnSpc>
                          <a:spcPct val="100000"/>
                        </a:lnSpc>
                      </a:pPr>
                      <a:r>
                        <a:rPr lang="en-US" sz="1400" b="0" i="0" u="none" strike="noStrike" dirty="0">
                          <a:solidFill>
                            <a:srgbClr val="000000"/>
                          </a:solidFill>
                          <a:effectLst/>
                          <a:latin typeface="Calibri" panose="020F0502020204030204" pitchFamily="34" charset="0"/>
                        </a:rPr>
                        <a:t>25/10/2022</a:t>
                      </a:r>
                    </a:p>
                  </a:txBody>
                  <a:tcPr marL="76577" marR="76577" marT="38289" marB="38289" anchor="ctr"/>
                </a:tc>
                <a:tc>
                  <a:txBody>
                    <a:bodyPr/>
                    <a:lstStyle/>
                    <a:p>
                      <a:pPr algn="l" fontAlgn="ctr">
                        <a:lnSpc>
                          <a:spcPct val="100000"/>
                        </a:lnSpc>
                      </a:pPr>
                      <a:r>
                        <a:rPr lang="en-US" sz="1400" b="0" i="0" u="none" strike="noStrike" dirty="0">
                          <a:solidFill>
                            <a:srgbClr val="000000"/>
                          </a:solidFill>
                          <a:effectLst/>
                          <a:latin typeface="Calibri" panose="020F0502020204030204" pitchFamily="34" charset="0"/>
                        </a:rPr>
                        <a:t>03/11/2022</a:t>
                      </a:r>
                      <a:endParaRPr lang="en-GB" sz="1400" b="0" i="0" u="none" strike="noStrike" dirty="0">
                        <a:solidFill>
                          <a:srgbClr val="000000"/>
                        </a:solidFill>
                        <a:effectLst/>
                        <a:latin typeface="Calibri" panose="020F0502020204030204" pitchFamily="34" charset="0"/>
                      </a:endParaRPr>
                    </a:p>
                  </a:txBody>
                  <a:tcPr marL="76577" marR="76577" marT="38289" marB="38289" anchor="ctr"/>
                </a:tc>
                <a:tc>
                  <a:txBody>
                    <a:bodyPr/>
                    <a:lstStyle/>
                    <a:p>
                      <a:pPr algn="l" fontAlgn="ctr">
                        <a:lnSpc>
                          <a:spcPct val="100000"/>
                        </a:lnSpc>
                      </a:pPr>
                      <a:r>
                        <a:rPr lang="en-US" sz="1400" b="0" i="0" u="none" strike="noStrike" dirty="0">
                          <a:solidFill>
                            <a:schemeClr val="tx1"/>
                          </a:solidFill>
                          <a:effectLst/>
                          <a:latin typeface="Calibri" panose="020F0502020204030204" pitchFamily="34" charset="0"/>
                        </a:rPr>
                        <a:t>24/11/2022 </a:t>
                      </a:r>
                      <a:endParaRPr lang="en-GB" sz="1400" b="0" i="0" u="none" strike="noStrike" dirty="0">
                        <a:solidFill>
                          <a:schemeClr val="tx1"/>
                        </a:solidFill>
                        <a:effectLst/>
                        <a:latin typeface="Calibri" panose="020F0502020204030204" pitchFamily="34" charset="0"/>
                      </a:endParaRPr>
                    </a:p>
                  </a:txBody>
                  <a:tcPr marL="76577" marR="76577" marT="38289" marB="38289" anchor="ctr"/>
                </a:tc>
                <a:extLst>
                  <a:ext uri="{0D108BD9-81ED-4DB2-BD59-A6C34878D82A}">
                    <a16:rowId xmlns:a16="http://schemas.microsoft.com/office/drawing/2014/main" val="92164133"/>
                  </a:ext>
                </a:extLst>
              </a:tr>
            </a:tbl>
          </a:graphicData>
        </a:graphic>
      </p:graphicFrame>
      <p:sp>
        <p:nvSpPr>
          <p:cNvPr id="3" name="Rectangle 2">
            <a:extLst>
              <a:ext uri="{FF2B5EF4-FFF2-40B4-BE49-F238E27FC236}">
                <a16:creationId xmlns:a16="http://schemas.microsoft.com/office/drawing/2014/main" id="{14436B58-B108-4B60-AB9C-1396C8F02DD7}"/>
              </a:ext>
            </a:extLst>
          </p:cNvPr>
          <p:cNvSpPr/>
          <p:nvPr/>
        </p:nvSpPr>
        <p:spPr>
          <a:xfrm>
            <a:off x="691660" y="1480424"/>
            <a:ext cx="11002500" cy="5078313"/>
          </a:xfrm>
          <a:prstGeom prst="rect">
            <a:avLst/>
          </a:prstGeom>
        </p:spPr>
        <p:txBody>
          <a:bodyPr wrap="square">
            <a:spAutoFit/>
          </a:bodyPr>
          <a:lstStyle/>
          <a:p>
            <a:pPr marL="285750" indent="-285750">
              <a:buFont typeface="Wingdings" panose="05000000000000000000" pitchFamily="2" charset="2"/>
              <a:buChar char="§"/>
            </a:pPr>
            <a:r>
              <a:rPr lang="en-US" dirty="0"/>
              <a:t>There is a commitment in the Deal Document to inform the Joint Committee when the Management Group and Governments approve an Outline Business Case (OBC)</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For the period of October to November, 1 Business Justification Case (BJC) has been agreed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This BJC is being presented to this December Joint Committee for consideration for approval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260439209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1"/>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Business Case Risks</a:t>
            </a:r>
          </a:p>
        </p:txBody>
      </p:sp>
      <p:sp>
        <p:nvSpPr>
          <p:cNvPr id="3" name="Content Placeholder 2">
            <a:extLst>
              <a:ext uri="{FF2B5EF4-FFF2-40B4-BE49-F238E27FC236}">
                <a16:creationId xmlns:a16="http://schemas.microsoft.com/office/drawing/2014/main" id="{B8C5F843-B160-4012-9F45-3875F089AA6D}"/>
              </a:ext>
            </a:extLst>
          </p:cNvPr>
          <p:cNvSpPr>
            <a:spLocks noGrp="1"/>
          </p:cNvSpPr>
          <p:nvPr>
            <p:ph idx="1"/>
          </p:nvPr>
        </p:nvSpPr>
        <p:spPr>
          <a:xfrm>
            <a:off x="609600" y="1467046"/>
            <a:ext cx="10972800" cy="5000661"/>
          </a:xfrm>
        </p:spPr>
        <p:txBody>
          <a:bodyPr>
            <a:normAutofit/>
          </a:bodyPr>
          <a:lstStyle/>
          <a:p>
            <a:pPr>
              <a:buFont typeface="Wingdings" panose="05000000000000000000" pitchFamily="2" charset="2"/>
              <a:buChar char="§"/>
            </a:pPr>
            <a:r>
              <a:rPr lang="en-US" sz="1800" dirty="0"/>
              <a:t>As a Partnership we are now in Year 3 of delivery.</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All Projects and Programmes should be looking to develop and secure approval of business cases ahead of the financial year that they are profiled to drawdown.</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In this current </a:t>
            </a:r>
            <a:r>
              <a:rPr lang="en-US" sz="1800" b="1" dirty="0"/>
              <a:t>Year 3</a:t>
            </a:r>
            <a:r>
              <a:rPr lang="en-US" sz="1800" dirty="0"/>
              <a:t>, </a:t>
            </a:r>
            <a:r>
              <a:rPr lang="en-US" sz="1800" b="1" dirty="0"/>
              <a:t>£2.07m capital</a:t>
            </a:r>
            <a:r>
              <a:rPr lang="en-US" sz="1800" dirty="0"/>
              <a:t> and </a:t>
            </a:r>
            <a:r>
              <a:rPr lang="en-US" sz="1800" b="1" dirty="0"/>
              <a:t>£898k revenue</a:t>
            </a:r>
            <a:r>
              <a:rPr lang="en-US" sz="1800" b="1" baseline="30000" dirty="0"/>
              <a:t>1</a:t>
            </a:r>
            <a:r>
              <a:rPr lang="en-US" sz="1800" dirty="0"/>
              <a:t> has not secured approval. This is a risk to both Project Owners and the Partnership. </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For </a:t>
            </a:r>
            <a:r>
              <a:rPr lang="en-US" sz="1800" b="1" dirty="0"/>
              <a:t>Year 4 </a:t>
            </a:r>
            <a:r>
              <a:rPr lang="en-US" sz="1800" dirty="0"/>
              <a:t>Projects, there are currently 6 business cases that have not secured approval to the value of </a:t>
            </a:r>
            <a:r>
              <a:rPr lang="en-US" sz="1800" b="1" dirty="0"/>
              <a:t>£4.337m capital </a:t>
            </a:r>
            <a:r>
              <a:rPr lang="en-US" sz="1800" dirty="0"/>
              <a:t>and Phase 2 of the Skills Programme to the value of </a:t>
            </a:r>
            <a:r>
              <a:rPr lang="en-US" sz="1800" b="1" dirty="0"/>
              <a:t>£753k revenue</a:t>
            </a:r>
            <a:r>
              <a:rPr lang="en-US" sz="1800" dirty="0"/>
              <a:t>. </a:t>
            </a:r>
          </a:p>
          <a:p>
            <a:pPr marL="0" indent="0">
              <a:buNone/>
            </a:pPr>
            <a:endParaRPr lang="en-US" sz="1800" dirty="0"/>
          </a:p>
          <a:p>
            <a:pPr marL="0" indent="0">
              <a:buNone/>
            </a:pPr>
            <a:endParaRPr lang="en-US" sz="1800" dirty="0"/>
          </a:p>
          <a:p>
            <a:pPr marL="0" indent="0">
              <a:buNone/>
            </a:pPr>
            <a:r>
              <a:rPr lang="en-US" sz="1800" baseline="30000" dirty="0">
                <a:solidFill>
                  <a:srgbClr val="5C92B5"/>
                </a:solidFill>
              </a:rPr>
              <a:t>1 </a:t>
            </a:r>
            <a:r>
              <a:rPr lang="en-US" sz="1800" dirty="0">
                <a:solidFill>
                  <a:srgbClr val="5C92B5"/>
                </a:solidFill>
              </a:rPr>
              <a:t>Please note this figure includes the Digital Skills project being presented at this meeting.</a:t>
            </a:r>
          </a:p>
        </p:txBody>
      </p:sp>
    </p:spTree>
    <p:extLst>
      <p:ext uri="{BB962C8B-B14F-4D97-AF65-F5344CB8AC3E}">
        <p14:creationId xmlns:p14="http://schemas.microsoft.com/office/powerpoint/2010/main" val="244872102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1"/>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3 - 2022/23 Business Case Timetable - Capital</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0" y="1144800"/>
          <a:ext cx="12192002" cy="5713196"/>
        </p:xfrm>
        <a:graphic>
          <a:graphicData uri="http://schemas.openxmlformats.org/drawingml/2006/table">
            <a:tbl>
              <a:tblPr firstRow="1" bandRow="1">
                <a:tableStyleId>{5C22544A-7EE6-4342-B048-85BDC9FD1C3A}</a:tableStyleId>
              </a:tblPr>
              <a:tblGrid>
                <a:gridCol w="4631292">
                  <a:extLst>
                    <a:ext uri="{9D8B030D-6E8A-4147-A177-3AD203B41FA5}">
                      <a16:colId xmlns:a16="http://schemas.microsoft.com/office/drawing/2014/main" val="20000"/>
                    </a:ext>
                  </a:extLst>
                </a:gridCol>
                <a:gridCol w="1512142">
                  <a:extLst>
                    <a:ext uri="{9D8B030D-6E8A-4147-A177-3AD203B41FA5}">
                      <a16:colId xmlns:a16="http://schemas.microsoft.com/office/drawing/2014/main" val="1239683028"/>
                    </a:ext>
                  </a:extLst>
                </a:gridCol>
                <a:gridCol w="1512142">
                  <a:extLst>
                    <a:ext uri="{9D8B030D-6E8A-4147-A177-3AD203B41FA5}">
                      <a16:colId xmlns:a16="http://schemas.microsoft.com/office/drawing/2014/main" val="572487296"/>
                    </a:ext>
                  </a:extLst>
                </a:gridCol>
                <a:gridCol w="1512142">
                  <a:extLst>
                    <a:ext uri="{9D8B030D-6E8A-4147-A177-3AD203B41FA5}">
                      <a16:colId xmlns:a16="http://schemas.microsoft.com/office/drawing/2014/main" val="3179529198"/>
                    </a:ext>
                  </a:extLst>
                </a:gridCol>
                <a:gridCol w="1512142">
                  <a:extLst>
                    <a:ext uri="{9D8B030D-6E8A-4147-A177-3AD203B41FA5}">
                      <a16:colId xmlns:a16="http://schemas.microsoft.com/office/drawing/2014/main" val="328318813"/>
                    </a:ext>
                  </a:extLst>
                </a:gridCol>
                <a:gridCol w="1512142">
                  <a:extLst>
                    <a:ext uri="{9D8B030D-6E8A-4147-A177-3AD203B41FA5}">
                      <a16:colId xmlns:a16="http://schemas.microsoft.com/office/drawing/2014/main" val="3914008648"/>
                    </a:ext>
                  </a:extLst>
                </a:gridCol>
              </a:tblGrid>
              <a:tr h="1080788">
                <a:tc>
                  <a:txBody>
                    <a:bodyPr/>
                    <a:lstStyle/>
                    <a:p>
                      <a:r>
                        <a:rPr lang="en-GB" sz="1300" dirty="0"/>
                        <a:t>Programme / Fund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Nov 2022</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300" dirty="0"/>
                        <a:t>Dec 2022</a:t>
                      </a:r>
                    </a:p>
                    <a:p>
                      <a:pPr algn="ctr"/>
                      <a:r>
                        <a:rPr lang="en-GB" sz="1300" dirty="0"/>
                        <a:t>Joint Committee </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Jan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Feb 2023</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300" dirty="0"/>
                        <a:t>Mar 2023</a:t>
                      </a:r>
                    </a:p>
                    <a:p>
                      <a:pPr algn="ctr"/>
                      <a:r>
                        <a:rPr lang="en-US" sz="1300" dirty="0"/>
                        <a:t>Joint Committee</a:t>
                      </a:r>
                      <a:endParaRPr lang="en-GB" sz="13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39824">
                <a:tc>
                  <a:txBody>
                    <a:bodyPr/>
                    <a:lstStyle/>
                    <a:p>
                      <a:pPr lvl="0" algn="l" fontAlgn="b"/>
                      <a:r>
                        <a:rPr lang="en-GB" sz="1300" b="1" i="0" u="none" strike="noStrike" dirty="0">
                          <a:solidFill>
                            <a:srgbClr val="000000"/>
                          </a:solidFill>
                          <a:effectLst/>
                          <a:latin typeface="Calibri" panose="020F0502020204030204" pitchFamily="34" charset="0"/>
                        </a:rPr>
                        <a:t>Centre for Agricultural Sustainable Innovation (CASI) Programme </a:t>
                      </a:r>
                      <a:r>
                        <a:rPr lang="en-GB" sz="1300" b="0" i="0" u="none" strike="noStrike" dirty="0">
                          <a:solidFill>
                            <a:srgbClr val="000000"/>
                          </a:solidFill>
                          <a:effectLst/>
                          <a:latin typeface="Calibri" panose="020F0502020204030204" pitchFamily="34" charset="0"/>
                        </a:rPr>
                        <a:t>(Angus Fund)</a:t>
                      </a:r>
                      <a:r>
                        <a:rPr lang="en-US" sz="1300" b="1" i="0" u="none" strike="noStrike" dirty="0">
                          <a:solidFill>
                            <a:srgbClr val="000000"/>
                          </a:solidFill>
                          <a:effectLst/>
                          <a:latin typeface="Calibri" panose="020F0502020204030204" pitchFamily="34" charset="0"/>
                        </a:rPr>
                        <a:t> </a:t>
                      </a:r>
                      <a:r>
                        <a:rPr lang="en-US" sz="1300" b="0" i="0" u="none" strike="noStrike" dirty="0">
                          <a:solidFill>
                            <a:srgbClr val="000000"/>
                          </a:solidFill>
                          <a:effectLst/>
                          <a:latin typeface="Calibri" panose="020F0502020204030204" pitchFamily="34" charset="0"/>
                        </a:rPr>
                        <a:t>(Year 3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schemeClr val="bg1"/>
                          </a:solidFill>
                          <a:effectLst/>
                          <a:uLnTx/>
                          <a:uFillTx/>
                          <a:latin typeface="+mn-lt"/>
                          <a:ea typeface="+mn-ea"/>
                          <a:cs typeface="+mn-cs"/>
                        </a:rPr>
                        <a:t>Programme 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b="0" dirty="0">
                          <a:solidFill>
                            <a:schemeClr val="bg1"/>
                          </a:solidFill>
                        </a:rPr>
                        <a:t>Programme OBC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26826994"/>
                  </a:ext>
                </a:extLst>
              </a:tr>
              <a:tr h="648764">
                <a:tc>
                  <a:txBody>
                    <a:bodyPr/>
                    <a:lstStyle/>
                    <a:p>
                      <a:pPr lvl="0" algn="l" fontAlgn="b"/>
                      <a:r>
                        <a:rPr lang="en-GB" sz="1300" b="1" i="0" u="none" strike="noStrike" dirty="0">
                          <a:solidFill>
                            <a:srgbClr val="000000"/>
                          </a:solidFill>
                          <a:effectLst/>
                          <a:latin typeface="Calibri" panose="020F0502020204030204" pitchFamily="34" charset="0"/>
                        </a:rPr>
                        <a:t>Mercury Drone Port Project </a:t>
                      </a:r>
                      <a:r>
                        <a:rPr lang="en-GB" sz="1300" b="0" i="0" u="none" strike="noStrike" dirty="0">
                          <a:solidFill>
                            <a:srgbClr val="000000"/>
                          </a:solidFill>
                          <a:effectLst/>
                          <a:latin typeface="Calibri" panose="020F0502020204030204" pitchFamily="34" charset="0"/>
                        </a:rPr>
                        <a:t>(Angus Fund) </a:t>
                      </a:r>
                      <a:r>
                        <a:rPr lang="en-US" sz="1300" b="0" i="0" u="none" strike="noStrike" dirty="0">
                          <a:solidFill>
                            <a:srgbClr val="000000"/>
                          </a:solidFill>
                          <a:effectLst/>
                          <a:latin typeface="Calibri" panose="020F0502020204030204" pitchFamily="34" charset="0"/>
                        </a:rPr>
                        <a:t>(Year 3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schemeClr val="bg1"/>
                          </a:solidFill>
                          <a:effectLst/>
                          <a:uLnTx/>
                          <a:uFillTx/>
                          <a:latin typeface="+mn-lt"/>
                          <a:ea typeface="+mn-ea"/>
                          <a:cs typeface="+mn-cs"/>
                        </a:rPr>
                        <a:t>BJC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b="0" dirty="0">
                          <a:solidFill>
                            <a:schemeClr val="bg1"/>
                          </a:solidFill>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524742096"/>
                  </a:ext>
                </a:extLst>
              </a:tr>
              <a:tr h="648764">
                <a:tc>
                  <a:txBody>
                    <a:bodyPr/>
                    <a:lstStyle/>
                    <a:p>
                      <a:pPr lvl="0" algn="l" fontAlgn="b"/>
                      <a:r>
                        <a:rPr lang="en-GB" sz="1300" b="1" i="0" u="none" strike="noStrike" dirty="0">
                          <a:solidFill>
                            <a:srgbClr val="000000"/>
                          </a:solidFill>
                          <a:effectLst/>
                          <a:latin typeface="Calibri" panose="020F0502020204030204" pitchFamily="34" charset="0"/>
                        </a:rPr>
                        <a:t>Angus Rural Mobility Hub Project </a:t>
                      </a:r>
                      <a:r>
                        <a:rPr lang="en-GB" sz="1300" b="0" i="0" u="none" strike="noStrike" dirty="0">
                          <a:solidFill>
                            <a:srgbClr val="000000"/>
                          </a:solidFill>
                          <a:effectLst/>
                          <a:latin typeface="Calibri" panose="020F0502020204030204" pitchFamily="34" charset="0"/>
                        </a:rPr>
                        <a:t>(Angus Fund) </a:t>
                      </a:r>
                      <a:r>
                        <a:rPr lang="en-US" sz="1300" b="0" i="0" u="none" strike="noStrike" dirty="0">
                          <a:solidFill>
                            <a:srgbClr val="000000"/>
                          </a:solidFill>
                          <a:effectLst/>
                          <a:latin typeface="Calibri" panose="020F0502020204030204" pitchFamily="34" charset="0"/>
                        </a:rPr>
                        <a:t>(Year 3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300" b="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b="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300" b="0" dirty="0">
                          <a:solidFill>
                            <a:schemeClr val="bg1"/>
                          </a:solidFill>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dirty="0">
                          <a:solidFill>
                            <a:schemeClr val="bg1"/>
                          </a:solidFill>
                        </a:rPr>
                        <a:t>FBC to MG</a:t>
                      </a: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dirty="0">
                          <a:solidFill>
                            <a:schemeClr val="bg1"/>
                          </a:solidFill>
                        </a:rPr>
                        <a:t>FBC to JC</a:t>
                      </a: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007011779"/>
                  </a:ext>
                </a:extLst>
              </a:tr>
              <a:tr h="648764">
                <a:tc>
                  <a:txBody>
                    <a:bodyPr/>
                    <a:lstStyle/>
                    <a:p>
                      <a:pPr lvl="0" algn="l" fontAlgn="b"/>
                      <a:r>
                        <a:rPr lang="en-US" sz="1300" b="1" i="0" u="none" strike="noStrike" dirty="0">
                          <a:solidFill>
                            <a:srgbClr val="000000"/>
                          </a:solidFill>
                          <a:effectLst/>
                          <a:latin typeface="Calibri" panose="020F0502020204030204" pitchFamily="34" charset="0"/>
                        </a:rPr>
                        <a:t>Perth Innovation Highway </a:t>
                      </a:r>
                      <a:r>
                        <a:rPr lang="en-US" sz="1400" b="0" i="0" u="none" strike="noStrike" dirty="0">
                          <a:solidFill>
                            <a:srgbClr val="000000"/>
                          </a:solidFill>
                          <a:effectLst/>
                          <a:latin typeface="Calibri" panose="020F0502020204030204" pitchFamily="34" charset="0"/>
                        </a:rPr>
                        <a:t>(Year 3 </a:t>
                      </a:r>
                      <a:r>
                        <a:rPr lang="en-US" sz="1400" b="1" i="0" u="none" strike="noStrike" dirty="0">
                          <a:solidFill>
                            <a:srgbClr val="000000"/>
                          </a:solidFill>
                          <a:effectLst/>
                          <a:latin typeface="Calibri" panose="020F0502020204030204" pitchFamily="34" charset="0"/>
                        </a:rPr>
                        <a:t>Project</a:t>
                      </a:r>
                      <a:r>
                        <a:rPr lang="en-US" sz="1400" b="0" i="0" u="none" strike="noStrike" dirty="0">
                          <a:solidFill>
                            <a:srgbClr val="000000"/>
                          </a:solidFill>
                          <a:effectLst/>
                          <a:latin typeface="Calibri" panose="020F0502020204030204" pitchFamily="34" charset="0"/>
                        </a:rPr>
                        <a:t> – confirmed no drawdown until Year 4)</a:t>
                      </a:r>
                      <a:endParaRPr lang="en-GB" sz="13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OBC to MG</a:t>
                      </a:r>
                      <a:endParaRPr lang="en-GB" sz="1300" b="0" i="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97323376"/>
                  </a:ext>
                </a:extLst>
              </a:tr>
              <a:tr h="648764">
                <a:tc>
                  <a:txBody>
                    <a:bodyPr/>
                    <a:lstStyle/>
                    <a:p>
                      <a:pPr lvl="0" algn="l" fontAlgn="b"/>
                      <a:r>
                        <a:rPr lang="en-US" sz="1300" b="0" i="0" u="none" strike="noStrike" dirty="0">
                          <a:solidFill>
                            <a:srgbClr val="000000"/>
                          </a:solidFill>
                          <a:effectLst/>
                          <a:latin typeface="Calibri" panose="020F0502020204030204" pitchFamily="34" charset="0"/>
                        </a:rPr>
                        <a:t>Advanced Manufacturing </a:t>
                      </a:r>
                      <a:r>
                        <a:rPr lang="en-US" sz="1300" b="1" i="0" u="none" strike="noStrike" dirty="0">
                          <a:solidFill>
                            <a:srgbClr val="000000"/>
                          </a:solidFill>
                          <a:effectLst/>
                          <a:latin typeface="Calibri" panose="020F0502020204030204" pitchFamily="34" charset="0"/>
                        </a:rPr>
                        <a:t>Programme </a:t>
                      </a:r>
                      <a:r>
                        <a:rPr lang="en-US" sz="1300" b="0" i="0" u="none" strike="noStrike" dirty="0">
                          <a:solidFill>
                            <a:srgbClr val="000000"/>
                          </a:solidFill>
                          <a:effectLst/>
                          <a:latin typeface="Calibri" panose="020F0502020204030204" pitchFamily="34" charset="0"/>
                        </a:rPr>
                        <a:t>(Year 5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 </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Programme OBC to MG</a:t>
                      </a:r>
                      <a:endParaRPr lang="en-GB" sz="1300" b="0" i="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rgbClr val="99CC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Programme OBC to JC</a:t>
                      </a:r>
                      <a:endParaRPr lang="en-GB" sz="1300" b="0" i="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rgbClr val="99CC00"/>
                    </a:solidFill>
                  </a:tcPr>
                </a:tc>
                <a:extLst>
                  <a:ext uri="{0D108BD9-81ED-4DB2-BD59-A6C34878D82A}">
                    <a16:rowId xmlns:a16="http://schemas.microsoft.com/office/drawing/2014/main" val="3854188850"/>
                  </a:ext>
                </a:extLst>
              </a:tr>
              <a:tr h="648764">
                <a:tc>
                  <a:txBody>
                    <a:bodyPr/>
                    <a:lstStyle/>
                    <a:p>
                      <a:pPr lvl="0" algn="l" fontAlgn="b"/>
                      <a:r>
                        <a:rPr lang="en-US" sz="1300" b="1" i="0" u="none" strike="noStrike" dirty="0">
                          <a:solidFill>
                            <a:srgbClr val="000000"/>
                          </a:solidFill>
                          <a:effectLst/>
                          <a:latin typeface="Calibri" panose="020F0502020204030204" pitchFamily="34" charset="0"/>
                        </a:rPr>
                        <a:t>Pitlochry Festival Theatre </a:t>
                      </a:r>
                      <a:r>
                        <a:rPr lang="en-US" sz="1300" b="0" i="0" u="none" strike="noStrike" dirty="0">
                          <a:solidFill>
                            <a:srgbClr val="000000"/>
                          </a:solidFill>
                          <a:effectLst/>
                          <a:latin typeface="Calibri" panose="020F0502020204030204" pitchFamily="34" charset="0"/>
                        </a:rPr>
                        <a:t>(Year 6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FBC to MG</a:t>
                      </a:r>
                      <a:endParaRPr lang="en-GB" sz="1300" b="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CC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FBC to JC</a:t>
                      </a:r>
                      <a:endParaRPr lang="en-GB" sz="1300" b="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CC00"/>
                    </a:solidFill>
                  </a:tcPr>
                </a:tc>
                <a:extLst>
                  <a:ext uri="{0D108BD9-81ED-4DB2-BD59-A6C34878D82A}">
                    <a16:rowId xmlns:a16="http://schemas.microsoft.com/office/drawing/2014/main" val="3752803411"/>
                  </a:ext>
                </a:extLst>
              </a:tr>
              <a:tr h="648764">
                <a:tc>
                  <a:txBody>
                    <a:bodyPr/>
                    <a:lstStyle/>
                    <a:p>
                      <a:pPr lvl="0" algn="l" fontAlgn="b"/>
                      <a:r>
                        <a:rPr lang="en-US" sz="1300" b="1" i="0" u="none" strike="noStrike" dirty="0">
                          <a:solidFill>
                            <a:srgbClr val="000000"/>
                          </a:solidFill>
                          <a:effectLst/>
                          <a:latin typeface="Calibri" panose="020F0502020204030204" pitchFamily="34" charset="0"/>
                        </a:rPr>
                        <a:t>Aero Space Kinross </a:t>
                      </a:r>
                      <a:r>
                        <a:rPr lang="en-US" sz="1300" b="0" i="0" u="none" strike="noStrike" dirty="0">
                          <a:solidFill>
                            <a:srgbClr val="000000"/>
                          </a:solidFill>
                          <a:effectLst/>
                          <a:latin typeface="Calibri" panose="020F0502020204030204" pitchFamily="34" charset="0"/>
                        </a:rPr>
                        <a:t>(Year 9 </a:t>
                      </a:r>
                      <a:r>
                        <a:rPr lang="en-US" sz="1300" b="1" i="0" u="none" strike="noStrike" dirty="0">
                          <a:solidFill>
                            <a:srgbClr val="000000"/>
                          </a:solidFill>
                          <a:effectLst/>
                          <a:latin typeface="Calibri" panose="020F0502020204030204" pitchFamily="34" charset="0"/>
                        </a:rPr>
                        <a:t>Project</a:t>
                      </a:r>
                      <a:r>
                        <a:rPr lang="en-US" sz="1300" b="0" i="0" u="none" strike="noStrike" dirty="0">
                          <a:solidFill>
                            <a:srgbClr val="000000"/>
                          </a:solidFill>
                          <a:effectLst/>
                          <a:latin typeface="Calibri" panose="020F0502020204030204" pitchFamily="34" charset="0"/>
                        </a:rPr>
                        <a:t>)</a:t>
                      </a:r>
                      <a:endParaRPr lang="en-GB" sz="13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300" b="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FBC to MG</a:t>
                      </a:r>
                      <a:endParaRPr lang="en-GB" sz="1300" b="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CC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300" b="0" i="0" dirty="0">
                          <a:solidFill>
                            <a:schemeClr val="bg1"/>
                          </a:solidFill>
                        </a:rPr>
                        <a:t>FBC to JC</a:t>
                      </a:r>
                      <a:endParaRPr lang="en-GB" sz="1300" b="0" i="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9CC00"/>
                    </a:solidFill>
                  </a:tcPr>
                </a:tc>
                <a:extLst>
                  <a:ext uri="{0D108BD9-81ED-4DB2-BD59-A6C34878D82A}">
                    <a16:rowId xmlns:a16="http://schemas.microsoft.com/office/drawing/2014/main" val="937977004"/>
                  </a:ext>
                </a:extLst>
              </a:tr>
            </a:tbl>
          </a:graphicData>
        </a:graphic>
      </p:graphicFrame>
      <p:sp>
        <p:nvSpPr>
          <p:cNvPr id="2" name="TextBox 1">
            <a:extLst>
              <a:ext uri="{FF2B5EF4-FFF2-40B4-BE49-F238E27FC236}">
                <a16:creationId xmlns:a16="http://schemas.microsoft.com/office/drawing/2014/main" id="{F883BBF1-30EF-4E30-A527-D9B485072D59}"/>
              </a:ext>
            </a:extLst>
          </p:cNvPr>
          <p:cNvSpPr txBox="1"/>
          <p:nvPr/>
        </p:nvSpPr>
        <p:spPr>
          <a:xfrm>
            <a:off x="10938654" y="76484"/>
            <a:ext cx="1253347"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a:ea typeface="+mn-ea"/>
                <a:cs typeface="+mn-cs"/>
              </a:rPr>
              <a:t>Updated 08/11/2022 based on Project Owner forecast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29818319"/>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1"/>
            <a:ext cx="12192000" cy="1144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4 - 2023/24 Business Case Timetable - Capital</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1" y="1168630"/>
          <a:ext cx="12192005" cy="5724346"/>
        </p:xfrm>
        <a:graphic>
          <a:graphicData uri="http://schemas.openxmlformats.org/drawingml/2006/table">
            <a:tbl>
              <a:tblPr firstRow="1" bandRow="1">
                <a:tableStyleId>{5C22544A-7EE6-4342-B048-85BDC9FD1C3A}</a:tableStyleId>
              </a:tblPr>
              <a:tblGrid>
                <a:gridCol w="2479025">
                  <a:extLst>
                    <a:ext uri="{9D8B030D-6E8A-4147-A177-3AD203B41FA5}">
                      <a16:colId xmlns:a16="http://schemas.microsoft.com/office/drawing/2014/main" val="20000"/>
                    </a:ext>
                  </a:extLst>
                </a:gridCol>
                <a:gridCol w="809415">
                  <a:extLst>
                    <a:ext uri="{9D8B030D-6E8A-4147-A177-3AD203B41FA5}">
                      <a16:colId xmlns:a16="http://schemas.microsoft.com/office/drawing/2014/main" val="4113305000"/>
                    </a:ext>
                  </a:extLst>
                </a:gridCol>
                <a:gridCol w="809415">
                  <a:extLst>
                    <a:ext uri="{9D8B030D-6E8A-4147-A177-3AD203B41FA5}">
                      <a16:colId xmlns:a16="http://schemas.microsoft.com/office/drawing/2014/main" val="753924794"/>
                    </a:ext>
                  </a:extLst>
                </a:gridCol>
                <a:gridCol w="809415">
                  <a:extLst>
                    <a:ext uri="{9D8B030D-6E8A-4147-A177-3AD203B41FA5}">
                      <a16:colId xmlns:a16="http://schemas.microsoft.com/office/drawing/2014/main" val="2665030924"/>
                    </a:ext>
                  </a:extLst>
                </a:gridCol>
                <a:gridCol w="809415">
                  <a:extLst>
                    <a:ext uri="{9D8B030D-6E8A-4147-A177-3AD203B41FA5}">
                      <a16:colId xmlns:a16="http://schemas.microsoft.com/office/drawing/2014/main" val="1239683028"/>
                    </a:ext>
                  </a:extLst>
                </a:gridCol>
                <a:gridCol w="809415">
                  <a:extLst>
                    <a:ext uri="{9D8B030D-6E8A-4147-A177-3AD203B41FA5}">
                      <a16:colId xmlns:a16="http://schemas.microsoft.com/office/drawing/2014/main" val="572487296"/>
                    </a:ext>
                  </a:extLst>
                </a:gridCol>
                <a:gridCol w="809415">
                  <a:extLst>
                    <a:ext uri="{9D8B030D-6E8A-4147-A177-3AD203B41FA5}">
                      <a16:colId xmlns:a16="http://schemas.microsoft.com/office/drawing/2014/main" val="3179529198"/>
                    </a:ext>
                  </a:extLst>
                </a:gridCol>
                <a:gridCol w="809415">
                  <a:extLst>
                    <a:ext uri="{9D8B030D-6E8A-4147-A177-3AD203B41FA5}">
                      <a16:colId xmlns:a16="http://schemas.microsoft.com/office/drawing/2014/main" val="328318813"/>
                    </a:ext>
                  </a:extLst>
                </a:gridCol>
                <a:gridCol w="809415">
                  <a:extLst>
                    <a:ext uri="{9D8B030D-6E8A-4147-A177-3AD203B41FA5}">
                      <a16:colId xmlns:a16="http://schemas.microsoft.com/office/drawing/2014/main" val="3914008648"/>
                    </a:ext>
                  </a:extLst>
                </a:gridCol>
                <a:gridCol w="809415">
                  <a:extLst>
                    <a:ext uri="{9D8B030D-6E8A-4147-A177-3AD203B41FA5}">
                      <a16:colId xmlns:a16="http://schemas.microsoft.com/office/drawing/2014/main" val="366570633"/>
                    </a:ext>
                  </a:extLst>
                </a:gridCol>
                <a:gridCol w="809415">
                  <a:extLst>
                    <a:ext uri="{9D8B030D-6E8A-4147-A177-3AD203B41FA5}">
                      <a16:colId xmlns:a16="http://schemas.microsoft.com/office/drawing/2014/main" val="1604934442"/>
                    </a:ext>
                  </a:extLst>
                </a:gridCol>
                <a:gridCol w="809415">
                  <a:extLst>
                    <a:ext uri="{9D8B030D-6E8A-4147-A177-3AD203B41FA5}">
                      <a16:colId xmlns:a16="http://schemas.microsoft.com/office/drawing/2014/main" val="2857384985"/>
                    </a:ext>
                  </a:extLst>
                </a:gridCol>
                <a:gridCol w="809415">
                  <a:extLst>
                    <a:ext uri="{9D8B030D-6E8A-4147-A177-3AD203B41FA5}">
                      <a16:colId xmlns:a16="http://schemas.microsoft.com/office/drawing/2014/main" val="930725472"/>
                    </a:ext>
                  </a:extLst>
                </a:gridCol>
              </a:tblGrid>
              <a:tr h="612674">
                <a:tc>
                  <a:txBody>
                    <a:bodyPr/>
                    <a:lstStyle/>
                    <a:p>
                      <a:r>
                        <a:rPr lang="en-GB" sz="1300" dirty="0"/>
                        <a:t>Programme / Fund /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Apr 2023</a:t>
                      </a:r>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May 2023</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Jun 2023</a:t>
                      </a:r>
                    </a:p>
                    <a:p>
                      <a:pPr algn="ctr"/>
                      <a:r>
                        <a:rPr lang="en-US" sz="1200" dirty="0"/>
                        <a:t>Joint Committee</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Jul 2023</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Aug 2023</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Sep 2023 </a:t>
                      </a:r>
                    </a:p>
                    <a:p>
                      <a:pPr algn="ctr"/>
                      <a:r>
                        <a:rPr lang="en-US" sz="1200" dirty="0"/>
                        <a:t>Joint Committee</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Oct 2023</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Nov 2023</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Dec 2023</a:t>
                      </a:r>
                    </a:p>
                    <a:p>
                      <a:pPr algn="ctr"/>
                      <a:r>
                        <a:rPr lang="en-US" sz="1200" dirty="0"/>
                        <a:t>Joint Committee</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Jan 2024</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Feb 2024</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t>Mar 2024 Joint Committee</a:t>
                      </a:r>
                      <a:endParaRPr lang="en-GB" sz="1200" dirty="0"/>
                    </a:p>
                  </a:txBody>
                  <a:tcPr marL="33643" marR="33643" marT="16822" marB="16822"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71802">
                <a:tc>
                  <a:txBody>
                    <a:bodyPr/>
                    <a:lstStyle/>
                    <a:p>
                      <a:pPr lvl="0" algn="l" fontAlgn="b"/>
                      <a:r>
                        <a:rPr lang="en-GB" sz="1100" b="1" i="0" u="none" strike="noStrike" dirty="0">
                          <a:solidFill>
                            <a:srgbClr val="000000"/>
                          </a:solidFill>
                          <a:effectLst/>
                          <a:latin typeface="Calibri" panose="020F0502020204030204" pitchFamily="34" charset="0"/>
                        </a:rPr>
                        <a:t>Regional Culture and Tourism Investment Programme Refresh</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100" b="0" i="0" dirty="0">
                          <a:solidFill>
                            <a:schemeClr val="bg1"/>
                          </a:solidFill>
                        </a:rPr>
                        <a:t>OBC refresh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100" b="0" i="0" dirty="0">
                          <a:solidFill>
                            <a:schemeClr val="bg1"/>
                          </a:solidFill>
                        </a:rPr>
                        <a:t>OBC refresh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endParaRPr lang="en-GB" sz="110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92762833"/>
                  </a:ext>
                </a:extLst>
              </a:tr>
              <a:tr h="448883">
                <a:tc>
                  <a:txBody>
                    <a:bodyPr/>
                    <a:lstStyle/>
                    <a:p>
                      <a:pPr lvl="0" algn="l" fontAlgn="b"/>
                      <a:r>
                        <a:rPr lang="en-US" sz="1100" b="1" i="0" u="none" strike="noStrike" dirty="0">
                          <a:solidFill>
                            <a:srgbClr val="000000"/>
                          </a:solidFill>
                          <a:effectLst/>
                          <a:latin typeface="Calibri" panose="020F0502020204030204" pitchFamily="34" charset="0"/>
                        </a:rPr>
                        <a:t>CASI HQ Project </a:t>
                      </a:r>
                      <a:r>
                        <a:rPr lang="en-US" sz="1100" b="0" i="0" u="none" strike="noStrike" dirty="0">
                          <a:solidFill>
                            <a:srgbClr val="000000"/>
                          </a:solidFill>
                          <a:effectLst/>
                          <a:latin typeface="Calibri" panose="020F0502020204030204" pitchFamily="34" charset="0"/>
                        </a:rPr>
                        <a:t>(Angus Fund) (Year 3)</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BJC to MG</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BJC to JC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798131765"/>
                  </a:ext>
                </a:extLst>
              </a:tr>
              <a:tr h="568532">
                <a:tc>
                  <a:txBody>
                    <a:bodyPr/>
                    <a:lstStyle/>
                    <a:p>
                      <a:pPr lvl="0" algn="l" fontAlgn="b"/>
                      <a:r>
                        <a:rPr lang="en-GB" sz="1100" b="1" i="0" u="none" strike="noStrike" dirty="0">
                          <a:solidFill>
                            <a:srgbClr val="000000"/>
                          </a:solidFill>
                          <a:effectLst/>
                          <a:latin typeface="Calibri" panose="020F0502020204030204" pitchFamily="34" charset="0"/>
                        </a:rPr>
                        <a:t>Crop Quality Centre Project </a:t>
                      </a:r>
                      <a:r>
                        <a:rPr lang="en-GB" sz="1100" b="0" i="0" u="none" strike="noStrike" dirty="0">
                          <a:solidFill>
                            <a:srgbClr val="000000"/>
                          </a:solidFill>
                          <a:effectLst/>
                          <a:latin typeface="Calibri" panose="020F0502020204030204" pitchFamily="34" charset="0"/>
                        </a:rPr>
                        <a:t>(Angus Fund) (Year 3)</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highlight>
                          <a:srgbClr val="FFFF00"/>
                        </a:highlight>
                        <a:uLnTx/>
                        <a:uFillTx/>
                        <a:latin typeface="+mn-lt"/>
                        <a:ea typeface="+mn-ea"/>
                        <a:cs typeface="+mn-cs"/>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chemeClr val="bg1"/>
                          </a:solidFill>
                          <a:effectLst/>
                          <a:uLnTx/>
                          <a:uFillTx/>
                          <a:latin typeface="+mn-lt"/>
                          <a:ea typeface="+mn-ea"/>
                          <a:cs typeface="+mn-cs"/>
                        </a:rPr>
                        <a:t>OBC to MG</a:t>
                      </a: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a:t>
                      </a: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JC</a:t>
                      </a: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endParaRPr lang="en-GB" sz="1100" dirty="0"/>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51038857"/>
                  </a:ext>
                </a:extLst>
              </a:tr>
              <a:tr h="612674">
                <a:tc>
                  <a:txBody>
                    <a:bodyPr/>
                    <a:lstStyle/>
                    <a:p>
                      <a:pPr lvl="0" algn="l" fontAlgn="b"/>
                      <a:r>
                        <a:rPr lang="en-US" sz="1100" b="1" i="0" u="none" strike="noStrike" dirty="0">
                          <a:solidFill>
                            <a:srgbClr val="000000"/>
                          </a:solidFill>
                          <a:effectLst/>
                          <a:latin typeface="Calibri" panose="020F0502020204030204" pitchFamily="34" charset="0"/>
                        </a:rPr>
                        <a:t>Perth Innovation Highway Project </a:t>
                      </a:r>
                      <a:r>
                        <a:rPr lang="en-US" sz="1100" b="0" i="0" u="none" strike="noStrike" dirty="0">
                          <a:solidFill>
                            <a:srgbClr val="000000"/>
                          </a:solidFill>
                          <a:effectLst/>
                          <a:latin typeface="Calibri" panose="020F0502020204030204" pitchFamily="34" charset="0"/>
                        </a:rPr>
                        <a:t>(Year 3 Project – confirmed no drawdown until Year 4)</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100" b="0" dirty="0"/>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100" b="0" dirty="0"/>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a:t>
                      </a: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FBC to JC</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6826994"/>
                  </a:ext>
                </a:extLst>
              </a:tr>
              <a:tr h="638766">
                <a:tc>
                  <a:txBody>
                    <a:bodyPr/>
                    <a:lstStyle/>
                    <a:p>
                      <a:pPr lvl="0" algn="l" fontAlgn="b"/>
                      <a:r>
                        <a:rPr lang="en-US" sz="1100" b="1" i="0" u="none" strike="noStrike" dirty="0">
                          <a:solidFill>
                            <a:srgbClr val="000000"/>
                          </a:solidFill>
                          <a:effectLst/>
                          <a:latin typeface="Calibri" panose="020F0502020204030204" pitchFamily="34" charset="0"/>
                        </a:rPr>
                        <a:t>Low Carbon Transport Phase 2 Project </a:t>
                      </a:r>
                      <a:r>
                        <a:rPr lang="en-US" sz="1100" b="0" i="0" u="none" strike="noStrike" dirty="0">
                          <a:solidFill>
                            <a:srgbClr val="000000"/>
                          </a:solidFill>
                          <a:effectLst/>
                          <a:latin typeface="Calibri" panose="020F0502020204030204" pitchFamily="34" charset="0"/>
                        </a:rPr>
                        <a:t>(Year 4 due to drawdown from mid-year)</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FBC to JC</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04963090"/>
                  </a:ext>
                </a:extLst>
              </a:tr>
              <a:tr h="612674">
                <a:tc>
                  <a:txBody>
                    <a:bodyPr/>
                    <a:lstStyle/>
                    <a:p>
                      <a:pPr lvl="0" algn="l" fontAlgn="b"/>
                      <a:r>
                        <a:rPr lang="en-US" sz="1100" b="1" i="0" u="none" strike="noStrike" dirty="0">
                          <a:solidFill>
                            <a:srgbClr val="000000"/>
                          </a:solidFill>
                          <a:effectLst/>
                          <a:latin typeface="Calibri" panose="020F0502020204030204" pitchFamily="34" charset="0"/>
                        </a:rPr>
                        <a:t>Aviation Academy for Scotland </a:t>
                      </a:r>
                      <a:r>
                        <a:rPr lang="en-US" sz="1100" b="0" i="0" u="none" strike="noStrike" dirty="0">
                          <a:solidFill>
                            <a:srgbClr val="000000"/>
                          </a:solidFill>
                          <a:effectLst/>
                          <a:latin typeface="Calibri" panose="020F0502020204030204" pitchFamily="34" charset="0"/>
                        </a:rPr>
                        <a:t>(Year 3 Project – confirmed no drawdown until Year 4)</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 TBC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JC TBC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784831880"/>
                  </a:ext>
                </a:extLst>
              </a:tr>
              <a:tr h="638766">
                <a:tc>
                  <a:txBody>
                    <a:bodyPr/>
                    <a:lstStyle/>
                    <a:p>
                      <a:pPr lvl="0" algn="l" fontAlgn="b"/>
                      <a:r>
                        <a:rPr lang="en-US" sz="1100" b="1" i="0" u="none" strike="noStrike" dirty="0">
                          <a:solidFill>
                            <a:srgbClr val="000000"/>
                          </a:solidFill>
                          <a:effectLst/>
                          <a:latin typeface="Calibri" panose="020F0502020204030204" pitchFamily="34" charset="0"/>
                        </a:rPr>
                        <a:t>Regional Culture &amp; Tourism Investment Projects – TBC </a:t>
                      </a:r>
                      <a:r>
                        <a:rPr lang="en-US" sz="1100" b="0" i="0" u="none" strike="noStrike" dirty="0">
                          <a:solidFill>
                            <a:srgbClr val="000000"/>
                          </a:solidFill>
                          <a:effectLst/>
                          <a:latin typeface="Calibri" panose="020F0502020204030204" pitchFamily="34" charset="0"/>
                        </a:rPr>
                        <a:t>(Year 4 &amp; 5)</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 TBC</a:t>
                      </a: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JC TBC</a:t>
                      </a:r>
                      <a:endParaRPr lang="en-GB" sz="1100" b="0" dirty="0">
                        <a:solidFill>
                          <a:schemeClr val="bg1"/>
                        </a:solidFill>
                      </a:endParaRPr>
                    </a:p>
                  </a:txBody>
                  <a:tcPr marL="33643" marR="33643" marT="16822" marB="16822" anchor="ctr">
                    <a:lnL w="12700" cmpd="sng">
                      <a:noFill/>
                    </a:lnL>
                    <a:lnR w="12700" cmpd="sng">
                      <a:noFill/>
                    </a:lnR>
                    <a:lnT w="12700" cmpd="sng">
                      <a:noFill/>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034107703"/>
                  </a:ext>
                </a:extLst>
              </a:tr>
              <a:tr h="483011">
                <a:tc>
                  <a:txBody>
                    <a:bodyPr/>
                    <a:lstStyle/>
                    <a:p>
                      <a:pPr lvl="0" algn="l" fontAlgn="b"/>
                      <a:r>
                        <a:rPr lang="en-US" sz="1100" b="1" i="0" u="none" strike="noStrike" dirty="0">
                          <a:solidFill>
                            <a:srgbClr val="000000"/>
                          </a:solidFill>
                          <a:effectLst/>
                          <a:latin typeface="Calibri" panose="020F0502020204030204" pitchFamily="34" charset="0"/>
                        </a:rPr>
                        <a:t>Just Tech </a:t>
                      </a:r>
                      <a:r>
                        <a:rPr lang="en-US" sz="1100" b="0" i="0" u="none" strike="noStrike" dirty="0">
                          <a:solidFill>
                            <a:srgbClr val="000000"/>
                          </a:solidFill>
                          <a:effectLst/>
                          <a:latin typeface="Calibri" panose="020F0502020204030204" pitchFamily="34" charset="0"/>
                        </a:rPr>
                        <a:t>(Year 5)</a:t>
                      </a:r>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mn-lt"/>
                          <a:ea typeface="+mn-ea"/>
                          <a:cs typeface="+mn-cs"/>
                        </a:rPr>
                        <a:t>OBC to MG</a:t>
                      </a:r>
                      <a:endParaRPr kumimoji="0" lang="en-GB" sz="11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rgbClr val="99CC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 TBC</a:t>
                      </a: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rgbClr val="FFC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JC TBC</a:t>
                      </a:r>
                      <a:endParaRPr lang="en-GB" sz="1100" b="0" dirty="0">
                        <a:solidFill>
                          <a:schemeClr val="bg1"/>
                        </a:solidFill>
                      </a:endParaRPr>
                    </a:p>
                  </a:txBody>
                  <a:tcPr marL="33643" marR="33643" marT="16822" marB="16822" anchor="ctr">
                    <a:lnL w="12700" cmpd="sng">
                      <a:noFill/>
                    </a:lnL>
                    <a:lnR w="12700" cmpd="sng">
                      <a:noFill/>
                    </a:lnR>
                    <a:lnT w="12700" cap="flat" cmpd="sng" algn="ctr">
                      <a:solidFill>
                        <a:schemeClr val="tx1"/>
                      </a:solidFill>
                      <a:prstDash val="dash"/>
                      <a:round/>
                      <a:headEnd type="none" w="med" len="med"/>
                      <a:tailEnd type="none" w="med" len="med"/>
                    </a:lnT>
                    <a:lnB w="12700" cmpd="sng">
                      <a:noFill/>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285414245"/>
                  </a:ext>
                </a:extLst>
              </a:tr>
              <a:tr h="452320">
                <a:tc>
                  <a:txBody>
                    <a:bodyPr/>
                    <a:lstStyle/>
                    <a:p>
                      <a:pPr lvl="0" algn="l" fontAlgn="b"/>
                      <a:r>
                        <a:rPr lang="en-US" sz="1100" b="1" i="0" u="none" strike="noStrike" dirty="0">
                          <a:solidFill>
                            <a:srgbClr val="000000"/>
                          </a:solidFill>
                          <a:effectLst/>
                          <a:latin typeface="Calibri" panose="020F0502020204030204" pitchFamily="34" charset="0"/>
                        </a:rPr>
                        <a:t>Advanced Manufacturing Projects TBC </a:t>
                      </a:r>
                      <a:r>
                        <a:rPr lang="en-US" sz="1100" b="0" i="0" u="none" strike="noStrike" dirty="0">
                          <a:solidFill>
                            <a:srgbClr val="000000"/>
                          </a:solidFill>
                          <a:effectLst/>
                          <a:latin typeface="Calibri" panose="020F0502020204030204" pitchFamily="34" charset="0"/>
                        </a:rPr>
                        <a:t>(Year 5)</a:t>
                      </a:r>
                    </a:p>
                    <a:p>
                      <a:pPr lvl="0" algn="l" fontAlgn="b"/>
                      <a:endParaRPr lang="en-GB" sz="11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MG TBC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100" b="0" dirty="0">
                          <a:solidFill>
                            <a:schemeClr val="bg1"/>
                          </a:solidFill>
                        </a:rPr>
                        <a:t>FBC to JC TBC</a:t>
                      </a:r>
                      <a:endParaRPr lang="en-GB" sz="1100" b="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1948401279"/>
                  </a:ext>
                </a:extLst>
              </a:tr>
            </a:tbl>
          </a:graphicData>
        </a:graphic>
      </p:graphicFrame>
      <p:sp>
        <p:nvSpPr>
          <p:cNvPr id="5" name="TextBox 4">
            <a:extLst>
              <a:ext uri="{FF2B5EF4-FFF2-40B4-BE49-F238E27FC236}">
                <a16:creationId xmlns:a16="http://schemas.microsoft.com/office/drawing/2014/main" id="{79DE1A49-6293-427A-A058-60D7BDDD5662}"/>
              </a:ext>
            </a:extLst>
          </p:cNvPr>
          <p:cNvSpPr txBox="1"/>
          <p:nvPr/>
        </p:nvSpPr>
        <p:spPr>
          <a:xfrm>
            <a:off x="10938654" y="76484"/>
            <a:ext cx="1253347"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a:ea typeface="+mn-ea"/>
                <a:cs typeface="+mn-cs"/>
              </a:rPr>
              <a:t>Updated 08/11/2022 based on Project Owner forecast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7366663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983186"/>
          </a:xfrm>
          <a:solidFill>
            <a:srgbClr val="438086"/>
          </a:solidFill>
        </p:spPr>
        <p:txBody>
          <a:bodyPr>
            <a:noAutofit/>
          </a:bodyPr>
          <a:lstStyle/>
          <a:p>
            <a:r>
              <a:rPr lang="en-US" sz="3200" b="1" dirty="0">
                <a:solidFill>
                  <a:schemeClr val="bg1"/>
                </a:solidFill>
              </a:rPr>
              <a:t>Year 3 Projects with Business Case Approval Forecasting Underspends</a:t>
            </a:r>
            <a:endParaRPr lang="en-GB" sz="32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290945" y="1001786"/>
            <a:ext cx="11665528" cy="5447645"/>
          </a:xfrm>
          <a:prstGeom prst="rect">
            <a:avLst/>
          </a:prstGeom>
          <a:noFill/>
        </p:spPr>
        <p:txBody>
          <a:bodyPr wrap="square" rtlCol="0">
            <a:spAutoFit/>
          </a:bodyPr>
          <a:lstStyle/>
          <a:p>
            <a:pPr marL="0" indent="0">
              <a:buNone/>
            </a:pPr>
            <a:r>
              <a:rPr lang="en-US" sz="1800" b="1" dirty="0"/>
              <a:t>Headlines: </a:t>
            </a:r>
          </a:p>
          <a:p>
            <a:pPr marL="0" indent="0">
              <a:buNone/>
            </a:pPr>
            <a:endParaRPr lang="en-US" sz="1800" dirty="0"/>
          </a:p>
          <a:p>
            <a:pPr>
              <a:buFont typeface="Wingdings" panose="05000000000000000000" pitchFamily="2" charset="2"/>
              <a:buChar char="§"/>
            </a:pPr>
            <a:r>
              <a:rPr lang="en-US" sz="1800" dirty="0"/>
              <a:t>A total of </a:t>
            </a:r>
            <a:r>
              <a:rPr lang="en-US" sz="1800" b="1" dirty="0"/>
              <a:t>£6.5m capital is forecast as underspend </a:t>
            </a:r>
          </a:p>
          <a:p>
            <a:pPr>
              <a:buFont typeface="Wingdings" panose="05000000000000000000" pitchFamily="2" charset="2"/>
              <a:buChar char="§"/>
            </a:pPr>
            <a:endParaRPr lang="en-US" sz="1100" i="1" dirty="0"/>
          </a:p>
          <a:p>
            <a:pPr>
              <a:buFont typeface="Wingdings" panose="05000000000000000000" pitchFamily="2" charset="2"/>
              <a:buChar char="§"/>
            </a:pPr>
            <a:r>
              <a:rPr lang="en-US" sz="1800" dirty="0"/>
              <a:t>In the Q2 Quarterly Report, Projects with business case approval reporting a </a:t>
            </a:r>
            <a:r>
              <a:rPr lang="en-US" sz="1800" b="1" dirty="0"/>
              <a:t>forecast underspend</a:t>
            </a:r>
            <a:r>
              <a:rPr lang="en-US" sz="1800" dirty="0"/>
              <a:t> at year end include:</a:t>
            </a:r>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a:buFont typeface="Wingdings" panose="05000000000000000000" pitchFamily="2" charset="2"/>
              <a:buChar char="§"/>
            </a:pPr>
            <a:endParaRPr lang="en-US" sz="1800" dirty="0"/>
          </a:p>
          <a:p>
            <a:pPr marL="0" indent="0">
              <a:buNone/>
            </a:pPr>
            <a:endParaRPr lang="en-US" sz="1200" dirty="0"/>
          </a:p>
          <a:p>
            <a:pPr>
              <a:buFont typeface="Wingdings" panose="05000000000000000000" pitchFamily="2" charset="2"/>
              <a:buChar char="§"/>
            </a:pPr>
            <a:r>
              <a:rPr lang="en-US" sz="1800" dirty="0"/>
              <a:t>There is £140k available due to Rural Broadband accelerating last year. </a:t>
            </a:r>
          </a:p>
          <a:p>
            <a:pPr>
              <a:buFont typeface="Wingdings" panose="05000000000000000000" pitchFamily="2" charset="2"/>
              <a:buChar char="§"/>
            </a:pPr>
            <a:endParaRPr lang="en-US" sz="1800" i="1" dirty="0"/>
          </a:p>
          <a:p>
            <a:pPr>
              <a:buFont typeface="Wingdings" panose="05000000000000000000" pitchFamily="2" charset="2"/>
              <a:buChar char="§"/>
            </a:pPr>
            <a:r>
              <a:rPr lang="en-US" sz="1800" dirty="0"/>
              <a:t>This is a change of an </a:t>
            </a:r>
            <a:r>
              <a:rPr lang="en-US" sz="1800" b="1" dirty="0"/>
              <a:t>additional £5.801m </a:t>
            </a:r>
            <a:r>
              <a:rPr lang="en-US" sz="1800" dirty="0"/>
              <a:t>from the September PMO presentation </a:t>
            </a:r>
          </a:p>
          <a:p>
            <a:pPr>
              <a:buFont typeface="Wingdings" panose="05000000000000000000" pitchFamily="2" charset="2"/>
              <a:buChar char="§"/>
            </a:pPr>
            <a:endParaRPr lang="en-US" sz="1800" i="1" dirty="0"/>
          </a:p>
          <a:p>
            <a:pPr marL="0" indent="0">
              <a:buNone/>
            </a:pPr>
            <a:endParaRPr lang="en-US" sz="1800" dirty="0"/>
          </a:p>
        </p:txBody>
      </p:sp>
      <p:graphicFrame>
        <p:nvGraphicFramePr>
          <p:cNvPr id="4" name="Table 3">
            <a:extLst>
              <a:ext uri="{FF2B5EF4-FFF2-40B4-BE49-F238E27FC236}">
                <a16:creationId xmlns:a16="http://schemas.microsoft.com/office/drawing/2014/main" id="{8F804317-7FE1-46AD-9BD9-2B9D75806CC8}"/>
              </a:ext>
            </a:extLst>
          </p:cNvPr>
          <p:cNvGraphicFramePr>
            <a:graphicFrameLocks noGrp="1"/>
          </p:cNvGraphicFramePr>
          <p:nvPr>
            <p:extLst/>
          </p:nvPr>
        </p:nvGraphicFramePr>
        <p:xfrm>
          <a:off x="1111916" y="2673602"/>
          <a:ext cx="9968168" cy="2011680"/>
        </p:xfrm>
        <a:graphic>
          <a:graphicData uri="http://schemas.openxmlformats.org/drawingml/2006/table">
            <a:tbl>
              <a:tblPr firstRow="1" bandRow="1">
                <a:tableStyleId>{5C22544A-7EE6-4342-B048-85BDC9FD1C3A}</a:tableStyleId>
              </a:tblPr>
              <a:tblGrid>
                <a:gridCol w="4984084">
                  <a:extLst>
                    <a:ext uri="{9D8B030D-6E8A-4147-A177-3AD203B41FA5}">
                      <a16:colId xmlns:a16="http://schemas.microsoft.com/office/drawing/2014/main" val="3414930795"/>
                    </a:ext>
                  </a:extLst>
                </a:gridCol>
                <a:gridCol w="4984084">
                  <a:extLst>
                    <a:ext uri="{9D8B030D-6E8A-4147-A177-3AD203B41FA5}">
                      <a16:colId xmlns:a16="http://schemas.microsoft.com/office/drawing/2014/main" val="2186091034"/>
                    </a:ext>
                  </a:extLst>
                </a:gridCol>
              </a:tblGrid>
              <a:tr h="0">
                <a:tc>
                  <a:txBody>
                    <a:bodyPr/>
                    <a:lstStyle/>
                    <a:p>
                      <a:r>
                        <a:rPr lang="en-US" sz="1600" b="1" dirty="0"/>
                        <a:t>Project</a:t>
                      </a:r>
                      <a:endParaRPr lang="en-GB" sz="1600" b="1" dirty="0"/>
                    </a:p>
                  </a:txBody>
                  <a:tcPr/>
                </a:tc>
                <a:tc>
                  <a:txBody>
                    <a:bodyPr/>
                    <a:lstStyle/>
                    <a:p>
                      <a:r>
                        <a:rPr lang="en-US" sz="1600" b="1" dirty="0"/>
                        <a:t>Forecast Underspend £000</a:t>
                      </a:r>
                      <a:endParaRPr lang="en-GB" sz="1600" b="1" dirty="0"/>
                    </a:p>
                  </a:txBody>
                  <a:tcPr/>
                </a:tc>
                <a:extLst>
                  <a:ext uri="{0D108BD9-81ED-4DB2-BD59-A6C34878D82A}">
                    <a16:rowId xmlns:a16="http://schemas.microsoft.com/office/drawing/2014/main" val="2371571170"/>
                  </a:ext>
                </a:extLst>
              </a:tr>
              <a:tr h="264870">
                <a:tc>
                  <a:txBody>
                    <a:bodyPr/>
                    <a:lstStyle/>
                    <a:p>
                      <a:r>
                        <a:rPr lang="en-US" sz="1600" dirty="0"/>
                        <a:t>Growing the Tay Cities Biomedical </a:t>
                      </a:r>
                      <a:endParaRPr lang="en-GB" sz="1600" dirty="0"/>
                    </a:p>
                  </a:txBody>
                  <a:tcPr/>
                </a:tc>
                <a:tc>
                  <a:txBody>
                    <a:bodyPr/>
                    <a:lstStyle/>
                    <a:p>
                      <a:r>
                        <a:rPr lang="en-US" sz="1600" dirty="0"/>
                        <a:t>4,666</a:t>
                      </a:r>
                      <a:endParaRPr lang="en-GB" sz="1600" dirty="0"/>
                    </a:p>
                  </a:txBody>
                  <a:tcPr/>
                </a:tc>
                <a:extLst>
                  <a:ext uri="{0D108BD9-81ED-4DB2-BD59-A6C34878D82A}">
                    <a16:rowId xmlns:a16="http://schemas.microsoft.com/office/drawing/2014/main" val="3890056911"/>
                  </a:ext>
                </a:extLst>
              </a:tr>
              <a:tr h="264870">
                <a:tc>
                  <a:txBody>
                    <a:bodyPr/>
                    <a:lstStyle/>
                    <a:p>
                      <a:r>
                        <a:rPr lang="en-US" sz="1600" dirty="0"/>
                        <a:t>Advanced Plant Growth Centre</a:t>
                      </a:r>
                      <a:endParaRPr lang="en-GB" sz="1600" dirty="0"/>
                    </a:p>
                  </a:txBody>
                  <a:tcPr/>
                </a:tc>
                <a:tc>
                  <a:txBody>
                    <a:bodyPr/>
                    <a:lstStyle/>
                    <a:p>
                      <a:r>
                        <a:rPr lang="en-US" sz="1600" dirty="0"/>
                        <a:t>982</a:t>
                      </a:r>
                      <a:endParaRPr lang="en-GB" sz="1600" dirty="0"/>
                    </a:p>
                  </a:txBody>
                  <a:tcPr/>
                </a:tc>
                <a:extLst>
                  <a:ext uri="{0D108BD9-81ED-4DB2-BD59-A6C34878D82A}">
                    <a16:rowId xmlns:a16="http://schemas.microsoft.com/office/drawing/2014/main" val="463088775"/>
                  </a:ext>
                </a:extLst>
              </a:tr>
              <a:tr h="264870">
                <a:tc>
                  <a:txBody>
                    <a:bodyPr/>
                    <a:lstStyle/>
                    <a:p>
                      <a:r>
                        <a:rPr lang="en-US" sz="1600" dirty="0"/>
                        <a:t>International Barley Hub</a:t>
                      </a:r>
                      <a:endParaRPr lang="en-GB" sz="1600" dirty="0"/>
                    </a:p>
                  </a:txBody>
                  <a:tcPr/>
                </a:tc>
                <a:tc>
                  <a:txBody>
                    <a:bodyPr/>
                    <a:lstStyle/>
                    <a:p>
                      <a:r>
                        <a:rPr lang="en-US" sz="1600" dirty="0"/>
                        <a:t>746</a:t>
                      </a:r>
                      <a:endParaRPr lang="en-GB" sz="1600" dirty="0"/>
                    </a:p>
                  </a:txBody>
                  <a:tcPr/>
                </a:tc>
                <a:extLst>
                  <a:ext uri="{0D108BD9-81ED-4DB2-BD59-A6C34878D82A}">
                    <a16:rowId xmlns:a16="http://schemas.microsoft.com/office/drawing/2014/main" val="539984792"/>
                  </a:ext>
                </a:extLst>
              </a:tr>
              <a:tr h="264870">
                <a:tc>
                  <a:txBody>
                    <a:bodyPr/>
                    <a:lstStyle/>
                    <a:p>
                      <a:r>
                        <a:rPr lang="en-US" sz="1600" dirty="0"/>
                        <a:t>Low Carbon Transport Phase 1: Broxden</a:t>
                      </a:r>
                      <a:endParaRPr lang="en-GB" sz="1600" dirty="0"/>
                    </a:p>
                  </a:txBody>
                  <a:tcPr/>
                </a:tc>
                <a:tc>
                  <a:txBody>
                    <a:bodyPr/>
                    <a:lstStyle/>
                    <a:p>
                      <a:r>
                        <a:rPr lang="en-US" sz="1600" dirty="0"/>
                        <a:t>154</a:t>
                      </a:r>
                      <a:endParaRPr lang="en-GB" sz="1600" dirty="0"/>
                    </a:p>
                  </a:txBody>
                  <a:tcPr/>
                </a:tc>
                <a:extLst>
                  <a:ext uri="{0D108BD9-81ED-4DB2-BD59-A6C34878D82A}">
                    <a16:rowId xmlns:a16="http://schemas.microsoft.com/office/drawing/2014/main" val="691463204"/>
                  </a:ext>
                </a:extLst>
              </a:tr>
              <a:tr h="264870">
                <a:tc>
                  <a:txBody>
                    <a:bodyPr/>
                    <a:lstStyle/>
                    <a:p>
                      <a:r>
                        <a:rPr lang="en-US" sz="1600" b="1" dirty="0"/>
                        <a:t>Total</a:t>
                      </a:r>
                      <a:endParaRPr lang="en-GB" sz="1600" b="1" dirty="0"/>
                    </a:p>
                  </a:txBody>
                  <a:tcPr/>
                </a:tc>
                <a:tc>
                  <a:txBody>
                    <a:bodyPr/>
                    <a:lstStyle/>
                    <a:p>
                      <a:r>
                        <a:rPr lang="en-US" sz="1600" b="1" dirty="0"/>
                        <a:t>6,548</a:t>
                      </a:r>
                      <a:endParaRPr lang="en-GB" sz="1600" b="1" dirty="0"/>
                    </a:p>
                  </a:txBody>
                  <a:tcPr/>
                </a:tc>
                <a:extLst>
                  <a:ext uri="{0D108BD9-81ED-4DB2-BD59-A6C34878D82A}">
                    <a16:rowId xmlns:a16="http://schemas.microsoft.com/office/drawing/2014/main" val="2273916879"/>
                  </a:ext>
                </a:extLst>
              </a:tr>
            </a:tbl>
          </a:graphicData>
        </a:graphic>
      </p:graphicFrame>
    </p:spTree>
    <p:extLst>
      <p:ext uri="{BB962C8B-B14F-4D97-AF65-F5344CB8AC3E}">
        <p14:creationId xmlns:p14="http://schemas.microsoft.com/office/powerpoint/2010/main" val="1370594934"/>
      </p:ext>
    </p:extLst>
  </p:cSld>
  <p:clrMapOvr>
    <a:masterClrMapping/>
  </p:clrMapOvr>
  <p:transition spd="slow">
    <p:fade/>
  </p:transition>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16022</TotalTime>
  <Words>3050</Words>
  <Application>Microsoft Office PowerPoint</Application>
  <PresentationFormat>Widescreen</PresentationFormat>
  <Paragraphs>523</Paragraphs>
  <Slides>21</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Wingdings</vt:lpstr>
      <vt:lpstr>Office Theme</vt:lpstr>
      <vt:lpstr>1_Office Theme</vt:lpstr>
      <vt:lpstr> Tay Cities Region Deal  Joint Committee PMO Update  9th December 2022  </vt:lpstr>
      <vt:lpstr>Deal Programme Timetable</vt:lpstr>
      <vt:lpstr>Capital Business Cases with Joint Committee Approval </vt:lpstr>
      <vt:lpstr>Revenue Business Cases with Joint Committee Approval </vt:lpstr>
      <vt:lpstr>Business Cases with Government Approval </vt:lpstr>
      <vt:lpstr>PowerPoint Presentation</vt:lpstr>
      <vt:lpstr>PowerPoint Presentation</vt:lpstr>
      <vt:lpstr>PowerPoint Presentation</vt:lpstr>
      <vt:lpstr>Year 3 Projects with Business Case Approval Forecasting Underspends</vt:lpstr>
      <vt:lpstr>Year 3 Capital Projects without Business Cases  with Confirmed No Spend</vt:lpstr>
      <vt:lpstr>Year 3 Capital Asks for Acceleration </vt:lpstr>
      <vt:lpstr>Year End Headlines</vt:lpstr>
      <vt:lpstr>PowerPoint Presentation</vt:lpstr>
      <vt:lpstr>PowerPoint Presentation</vt:lpstr>
      <vt:lpstr>Year 3 Projects Without Business Case Approval Forecasting Underspends</vt:lpstr>
      <vt:lpstr>Change Control Requests</vt:lpstr>
      <vt:lpstr>Audit Scotland</vt:lpstr>
      <vt:lpstr>Tay Cities Deal Internal Audit</vt:lpstr>
      <vt:lpstr>PowerPoint Presentation</vt:lpstr>
      <vt:lpstr>PowerPoint Presentation</vt:lpstr>
      <vt:lpstr> @taycities www.taycities.co.uk </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Laidlay</dc:creator>
  <cp:lastModifiedBy>Lauren Hollas</cp:lastModifiedBy>
  <cp:revision>1209</cp:revision>
  <cp:lastPrinted>2022-11-21T09:53:23Z</cp:lastPrinted>
  <dcterms:created xsi:type="dcterms:W3CDTF">2017-02-22T16:33:41Z</dcterms:created>
  <dcterms:modified xsi:type="dcterms:W3CDTF">2022-12-08T14:59:50Z</dcterms:modified>
</cp:coreProperties>
</file>