
<file path=[Content_Types].xml><?xml version="1.0" encoding="utf-8"?>
<Types xmlns="http://schemas.openxmlformats.org/package/2006/content-types"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1331" r:id="rId5"/>
    <p:sldId id="875" r:id="rId6"/>
    <p:sldId id="1345" r:id="rId7"/>
    <p:sldId id="1368" r:id="rId8"/>
    <p:sldId id="1376" r:id="rId9"/>
    <p:sldId id="1375" r:id="rId10"/>
    <p:sldId id="1364" r:id="rId11"/>
    <p:sldId id="1363" r:id="rId12"/>
    <p:sldId id="1370" r:id="rId13"/>
    <p:sldId id="1325" r:id="rId14"/>
    <p:sldId id="775" r:id="rId15"/>
    <p:sldId id="1315" r:id="rId16"/>
    <p:sldId id="1321" r:id="rId17"/>
    <p:sldId id="1322" r:id="rId18"/>
    <p:sldId id="1239" r:id="rId19"/>
    <p:sldId id="1073" r:id="rId20"/>
    <p:sldId id="1084" r:id="rId21"/>
    <p:sldId id="1323" r:id="rId22"/>
    <p:sldId id="1324" r:id="rId23"/>
    <p:sldId id="690" r:id="rId24"/>
    <p:sldId id="1087" r:id="rId25"/>
    <p:sldId id="417" r:id="rId26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93197B-D8E9-C5E2-D9AD-DF546CFD1DE5}" name="Lauren Hollas" initials="LH" userId="S::lauren.hollas@dundeecity.gov.uk::aaf37e5d-c912-4c7c-a86d-50da2b96e9bf" providerId="AD"/>
  <p188:author id="{12712CC4-8ACE-6273-B21C-96DF1B5B5EE6}" name="Hannah Robertson" initials="HR" userId="S::hannah.robertson@dundeecity.gov.uk::a5a9f3a7-07f5-459c-b83b-acfc70eb2e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Hollas" initials="LH" lastIdx="13" clrIdx="0">
    <p:extLst>
      <p:ext uri="{19B8F6BF-5375-455C-9EA6-DF929625EA0E}">
        <p15:presenceInfo xmlns:p15="http://schemas.microsoft.com/office/powerpoint/2012/main" userId="Lauren Hollas" providerId="None"/>
      </p:ext>
    </p:extLst>
  </p:cmAuthor>
  <p:cmAuthor id="2" name="Mark Mitchell" initials="MM" lastIdx="2" clrIdx="1">
    <p:extLst>
      <p:ext uri="{19B8F6BF-5375-455C-9EA6-DF929625EA0E}">
        <p15:presenceInfo xmlns:p15="http://schemas.microsoft.com/office/powerpoint/2012/main" userId="S-1-5-21-3096672398-278972198-339084223-3087" providerId="AD"/>
      </p:ext>
    </p:extLst>
  </p:cmAuthor>
  <p:cmAuthor id="3" name="Lauren Hollas" initials="LH [2]" lastIdx="19" clrIdx="2">
    <p:extLst>
      <p:ext uri="{19B8F6BF-5375-455C-9EA6-DF929625EA0E}">
        <p15:presenceInfo xmlns:p15="http://schemas.microsoft.com/office/powerpoint/2012/main" userId="S-1-5-21-3096672398-278972198-339084223-37692" providerId="AD"/>
      </p:ext>
    </p:extLst>
  </p:cmAuthor>
  <p:cmAuthor id="4" name="Morag Saunders" initials="MS" lastIdx="1" clrIdx="3">
    <p:extLst>
      <p:ext uri="{19B8F6BF-5375-455C-9EA6-DF929625EA0E}">
        <p15:presenceInfo xmlns:p15="http://schemas.microsoft.com/office/powerpoint/2012/main" userId="S-1-5-21-3096672398-278972198-339084223-304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9394BE"/>
    <a:srgbClr val="5C92B5"/>
    <a:srgbClr val="438086"/>
    <a:srgbClr val="FF9933"/>
    <a:srgbClr val="53548A"/>
    <a:srgbClr val="E9E9ED"/>
    <a:srgbClr val="008080"/>
    <a:srgbClr val="00999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051B6-E59D-4AD7-AE56-56E2B4670C93}" v="16" dt="2026-03-06T13:22:07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ag Saunders" userId="61d49ef3-877b-45be-a161-1f936993c172" providerId="ADAL" clId="{11D8FE84-C595-4945-A7E9-7E46653E2265}"/>
    <pc:docChg chg="undo custSel addSld delSld modSld sldOrd">
      <pc:chgData name="Morag Saunders" userId="61d49ef3-877b-45be-a161-1f936993c172" providerId="ADAL" clId="{11D8FE84-C595-4945-A7E9-7E46653E2265}" dt="2026-03-06T13:34:15.632" v="1394" actId="1076"/>
      <pc:docMkLst>
        <pc:docMk/>
      </pc:docMkLst>
      <pc:sldChg chg="modSp mod">
        <pc:chgData name="Morag Saunders" userId="61d49ef3-877b-45be-a161-1f936993c172" providerId="ADAL" clId="{11D8FE84-C595-4945-A7E9-7E46653E2265}" dt="2026-03-06T12:53:20.853" v="523" actId="207"/>
        <pc:sldMkLst>
          <pc:docMk/>
          <pc:sldMk cId="2703017191" sldId="417"/>
        </pc:sldMkLst>
        <pc:spChg chg="mod">
          <ac:chgData name="Morag Saunders" userId="61d49ef3-877b-45be-a161-1f936993c172" providerId="ADAL" clId="{11D8FE84-C595-4945-A7E9-7E46653E2265}" dt="2026-03-06T12:53:20.853" v="523" actId="207"/>
          <ac:spMkLst>
            <pc:docMk/>
            <pc:sldMk cId="2703017191" sldId="417"/>
            <ac:spMk id="2" creationId="{00000000-0000-0000-0000-000000000000}"/>
          </ac:spMkLst>
        </pc:spChg>
      </pc:sldChg>
      <pc:sldChg chg="modSp mod">
        <pc:chgData name="Morag Saunders" userId="61d49ef3-877b-45be-a161-1f936993c172" providerId="ADAL" clId="{11D8FE84-C595-4945-A7E9-7E46653E2265}" dt="2026-03-06T13:01:54.696" v="623" actId="20577"/>
        <pc:sldMkLst>
          <pc:docMk/>
          <pc:sldMk cId="2060958250" sldId="690"/>
        </pc:sldMkLst>
        <pc:spChg chg="mod">
          <ac:chgData name="Morag Saunders" userId="61d49ef3-877b-45be-a161-1f936993c172" providerId="ADAL" clId="{11D8FE84-C595-4945-A7E9-7E46653E2265}" dt="2026-03-06T13:01:54.696" v="623" actId="20577"/>
          <ac:spMkLst>
            <pc:docMk/>
            <pc:sldMk cId="2060958250" sldId="690"/>
            <ac:spMk id="8" creationId="{D2105879-F155-A635-3B16-9256B4B5135B}"/>
          </ac:spMkLst>
        </pc:spChg>
        <pc:graphicFrameChg chg="mod modGraphic">
          <ac:chgData name="Morag Saunders" userId="61d49ef3-877b-45be-a161-1f936993c172" providerId="ADAL" clId="{11D8FE84-C595-4945-A7E9-7E46653E2265}" dt="2026-03-06T13:01:32.340" v="546" actId="1076"/>
          <ac:graphicFrameMkLst>
            <pc:docMk/>
            <pc:sldMk cId="2060958250" sldId="690"/>
            <ac:graphicFrameMk id="5" creationId="{77FFB069-CB67-416D-A2E7-7AF767F884BE}"/>
          </ac:graphicFrameMkLst>
        </pc:graphicFrameChg>
      </pc:sldChg>
      <pc:sldChg chg="modSp mod">
        <pc:chgData name="Morag Saunders" userId="61d49ef3-877b-45be-a161-1f936993c172" providerId="ADAL" clId="{11D8FE84-C595-4945-A7E9-7E46653E2265}" dt="2026-03-06T13:01:06.337" v="528" actId="207"/>
        <pc:sldMkLst>
          <pc:docMk/>
          <pc:sldMk cId="2444230934" sldId="1087"/>
        </pc:sldMkLst>
        <pc:graphicFrameChg chg="modGraphic">
          <ac:chgData name="Morag Saunders" userId="61d49ef3-877b-45be-a161-1f936993c172" providerId="ADAL" clId="{11D8FE84-C595-4945-A7E9-7E46653E2265}" dt="2026-03-06T13:01:06.337" v="528" actId="207"/>
          <ac:graphicFrameMkLst>
            <pc:docMk/>
            <pc:sldMk cId="2444230934" sldId="1087"/>
            <ac:graphicFrameMk id="5" creationId="{77FFB069-CB67-416D-A2E7-7AF767F884BE}"/>
          </ac:graphicFrameMkLst>
        </pc:graphicFrameChg>
      </pc:sldChg>
      <pc:sldChg chg="modSp mod">
        <pc:chgData name="Morag Saunders" userId="61d49ef3-877b-45be-a161-1f936993c172" providerId="ADAL" clId="{11D8FE84-C595-4945-A7E9-7E46653E2265}" dt="2026-03-06T12:14:04.719" v="400" actId="20577"/>
        <pc:sldMkLst>
          <pc:docMk/>
          <pc:sldMk cId="231850802" sldId="1321"/>
        </pc:sldMkLst>
        <pc:spChg chg="mod">
          <ac:chgData name="Morag Saunders" userId="61d49ef3-877b-45be-a161-1f936993c172" providerId="ADAL" clId="{11D8FE84-C595-4945-A7E9-7E46653E2265}" dt="2026-03-06T12:14:04.719" v="400" actId="20577"/>
          <ac:spMkLst>
            <pc:docMk/>
            <pc:sldMk cId="231850802" sldId="1321"/>
            <ac:spMk id="3" creationId="{B93CF6FE-CAB6-31D5-FCAD-F4A6B593D992}"/>
          </ac:spMkLst>
        </pc:spChg>
        <pc:picChg chg="mod">
          <ac:chgData name="Morag Saunders" userId="61d49ef3-877b-45be-a161-1f936993c172" providerId="ADAL" clId="{11D8FE84-C595-4945-A7E9-7E46653E2265}" dt="2026-03-06T12:12:53.624" v="388" actId="1076"/>
          <ac:picMkLst>
            <pc:docMk/>
            <pc:sldMk cId="231850802" sldId="1321"/>
            <ac:picMk id="4" creationId="{CBDF9E2F-6055-06A7-48FE-E4BE8F5E5C72}"/>
          </ac:picMkLst>
        </pc:picChg>
      </pc:sldChg>
      <pc:sldChg chg="modSp mod">
        <pc:chgData name="Morag Saunders" userId="61d49ef3-877b-45be-a161-1f936993c172" providerId="ADAL" clId="{11D8FE84-C595-4945-A7E9-7E46653E2265}" dt="2026-03-06T12:16:46" v="514" actId="207"/>
        <pc:sldMkLst>
          <pc:docMk/>
          <pc:sldMk cId="2775203340" sldId="1322"/>
        </pc:sldMkLst>
        <pc:spChg chg="mod">
          <ac:chgData name="Morag Saunders" userId="61d49ef3-877b-45be-a161-1f936993c172" providerId="ADAL" clId="{11D8FE84-C595-4945-A7E9-7E46653E2265}" dt="2026-03-06T12:16:46" v="514" actId="207"/>
          <ac:spMkLst>
            <pc:docMk/>
            <pc:sldMk cId="2775203340" sldId="1322"/>
            <ac:spMk id="3" creationId="{B93CF6FE-CAB6-31D5-FCAD-F4A6B593D992}"/>
          </ac:spMkLst>
        </pc:spChg>
        <pc:spChg chg="mod">
          <ac:chgData name="Morag Saunders" userId="61d49ef3-877b-45be-a161-1f936993c172" providerId="ADAL" clId="{11D8FE84-C595-4945-A7E9-7E46653E2265}" dt="2026-03-06T12:16:31.056" v="510" actId="207"/>
          <ac:spMkLst>
            <pc:docMk/>
            <pc:sldMk cId="2775203340" sldId="1322"/>
            <ac:spMk id="5" creationId="{38984822-D4C5-4665-960C-44CD562CD70F}"/>
          </ac:spMkLst>
        </pc:spChg>
        <pc:picChg chg="mod">
          <ac:chgData name="Morag Saunders" userId="61d49ef3-877b-45be-a161-1f936993c172" providerId="ADAL" clId="{11D8FE84-C595-4945-A7E9-7E46653E2265}" dt="2026-03-06T12:16:14.458" v="507" actId="1076"/>
          <ac:picMkLst>
            <pc:docMk/>
            <pc:sldMk cId="2775203340" sldId="1322"/>
            <ac:picMk id="7" creationId="{61F5CA71-1F71-29C5-12DC-E0673D9B5287}"/>
          </ac:picMkLst>
        </pc:picChg>
      </pc:sldChg>
      <pc:sldChg chg="modSp mod">
        <pc:chgData name="Morag Saunders" userId="61d49ef3-877b-45be-a161-1f936993c172" providerId="ADAL" clId="{11D8FE84-C595-4945-A7E9-7E46653E2265}" dt="2026-03-06T13:17:22.935" v="629" actId="207"/>
        <pc:sldMkLst>
          <pc:docMk/>
          <pc:sldMk cId="4283089501" sldId="1345"/>
        </pc:sldMkLst>
        <pc:spChg chg="mod">
          <ac:chgData name="Morag Saunders" userId="61d49ef3-877b-45be-a161-1f936993c172" providerId="ADAL" clId="{11D8FE84-C595-4945-A7E9-7E46653E2265}" dt="2026-03-06T13:17:22.935" v="629" actId="207"/>
          <ac:spMkLst>
            <pc:docMk/>
            <pc:sldMk cId="4283089501" sldId="1345"/>
            <ac:spMk id="6" creationId="{0E8964BD-DB4F-69B0-CFEE-635558B6C71E}"/>
          </ac:spMkLst>
        </pc:spChg>
        <pc:picChg chg="mod">
          <ac:chgData name="Morag Saunders" userId="61d49ef3-877b-45be-a161-1f936993c172" providerId="ADAL" clId="{11D8FE84-C595-4945-A7E9-7E46653E2265}" dt="2026-03-06T11:52:09.078" v="10" actId="14100"/>
          <ac:picMkLst>
            <pc:docMk/>
            <pc:sldMk cId="4283089501" sldId="1345"/>
            <ac:picMk id="5" creationId="{0AB4249D-823B-FA85-9D0C-F443D41C7842}"/>
          </ac:picMkLst>
        </pc:picChg>
      </pc:sldChg>
      <pc:sldChg chg="addSp delSp modSp add mod ord">
        <pc:chgData name="Morag Saunders" userId="61d49ef3-877b-45be-a161-1f936993c172" providerId="ADAL" clId="{11D8FE84-C595-4945-A7E9-7E46653E2265}" dt="2026-03-06T13:33:13.184" v="1390" actId="20577"/>
        <pc:sldMkLst>
          <pc:docMk/>
          <pc:sldMk cId="1362154684" sldId="1363"/>
        </pc:sldMkLst>
        <pc:spChg chg="mod">
          <ac:chgData name="Morag Saunders" userId="61d49ef3-877b-45be-a161-1f936993c172" providerId="ADAL" clId="{11D8FE84-C595-4945-A7E9-7E46653E2265}" dt="2026-03-06T12:04:46.700" v="258"/>
          <ac:spMkLst>
            <pc:docMk/>
            <pc:sldMk cId="1362154684" sldId="1363"/>
            <ac:spMk id="2" creationId="{481C9241-0209-3232-4D12-036B8E2E2B63}"/>
          </ac:spMkLst>
        </pc:spChg>
        <pc:spChg chg="mod">
          <ac:chgData name="Morag Saunders" userId="61d49ef3-877b-45be-a161-1f936993c172" providerId="ADAL" clId="{11D8FE84-C595-4945-A7E9-7E46653E2265}" dt="2026-03-06T13:33:13.184" v="1390" actId="20577"/>
          <ac:spMkLst>
            <pc:docMk/>
            <pc:sldMk cId="1362154684" sldId="1363"/>
            <ac:spMk id="5" creationId="{6387D079-4117-0683-5A36-209551C4F620}"/>
          </ac:spMkLst>
        </pc:spChg>
        <pc:picChg chg="del">
          <ac:chgData name="Morag Saunders" userId="61d49ef3-877b-45be-a161-1f936993c172" providerId="ADAL" clId="{11D8FE84-C595-4945-A7E9-7E46653E2265}" dt="2026-03-06T12:08:41.047" v="317" actId="478"/>
          <ac:picMkLst>
            <pc:docMk/>
            <pc:sldMk cId="1362154684" sldId="1363"/>
            <ac:picMk id="3" creationId="{3A1C449A-2D93-014A-D60B-9D669B6E0A00}"/>
          </ac:picMkLst>
        </pc:picChg>
        <pc:picChg chg="add mod">
          <ac:chgData name="Morag Saunders" userId="61d49ef3-877b-45be-a161-1f936993c172" providerId="ADAL" clId="{11D8FE84-C595-4945-A7E9-7E46653E2265}" dt="2026-03-06T12:17:48.793" v="521" actId="14100"/>
          <ac:picMkLst>
            <pc:docMk/>
            <pc:sldMk cId="1362154684" sldId="1363"/>
            <ac:picMk id="4" creationId="{425FD7A8-9F87-6253-455E-5DE59A35D7F1}"/>
          </ac:picMkLst>
        </pc:picChg>
      </pc:sldChg>
      <pc:sldChg chg="modSp add mod">
        <pc:chgData name="Morag Saunders" userId="61d49ef3-877b-45be-a161-1f936993c172" providerId="ADAL" clId="{11D8FE84-C595-4945-A7E9-7E46653E2265}" dt="2026-03-06T13:30:55.259" v="1290" actId="1076"/>
        <pc:sldMkLst>
          <pc:docMk/>
          <pc:sldMk cId="2097737889" sldId="1364"/>
        </pc:sldMkLst>
        <pc:spChg chg="mod">
          <ac:chgData name="Morag Saunders" userId="61d49ef3-877b-45be-a161-1f936993c172" providerId="ADAL" clId="{11D8FE84-C595-4945-A7E9-7E46653E2265}" dt="2026-03-06T12:01:59.233" v="206" actId="20577"/>
          <ac:spMkLst>
            <pc:docMk/>
            <pc:sldMk cId="2097737889" sldId="1364"/>
            <ac:spMk id="2" creationId="{04A91EF2-7212-FE1B-E0C7-964AD04058AD}"/>
          </ac:spMkLst>
        </pc:spChg>
        <pc:spChg chg="mod">
          <ac:chgData name="Morag Saunders" userId="61d49ef3-877b-45be-a161-1f936993c172" providerId="ADAL" clId="{11D8FE84-C595-4945-A7E9-7E46653E2265}" dt="2026-03-06T13:30:55.259" v="1290" actId="1076"/>
          <ac:spMkLst>
            <pc:docMk/>
            <pc:sldMk cId="2097737889" sldId="1364"/>
            <ac:spMk id="5" creationId="{44F1474D-4996-8986-085D-0C43728E7E77}"/>
          </ac:spMkLst>
        </pc:spChg>
        <pc:picChg chg="mod">
          <ac:chgData name="Morag Saunders" userId="61d49ef3-877b-45be-a161-1f936993c172" providerId="ADAL" clId="{11D8FE84-C595-4945-A7E9-7E46653E2265}" dt="2026-03-06T12:17:41.756" v="520" actId="14100"/>
          <ac:picMkLst>
            <pc:docMk/>
            <pc:sldMk cId="2097737889" sldId="1364"/>
            <ac:picMk id="6" creationId="{38831F3A-702C-F5F1-2293-2EA2ED2E3A7B}"/>
          </ac:picMkLst>
        </pc:picChg>
      </pc:sldChg>
      <pc:sldChg chg="addSp delSp modSp mod">
        <pc:chgData name="Morag Saunders" userId="61d49ef3-877b-45be-a161-1f936993c172" providerId="ADAL" clId="{11D8FE84-C595-4945-A7E9-7E46653E2265}" dt="2026-03-06T13:24:36.739" v="1035" actId="1076"/>
        <pc:sldMkLst>
          <pc:docMk/>
          <pc:sldMk cId="2332057731" sldId="1368"/>
        </pc:sldMkLst>
        <pc:spChg chg="mod">
          <ac:chgData name="Morag Saunders" userId="61d49ef3-877b-45be-a161-1f936993c172" providerId="ADAL" clId="{11D8FE84-C595-4945-A7E9-7E46653E2265}" dt="2026-03-06T13:24:36.739" v="1035" actId="1076"/>
          <ac:spMkLst>
            <pc:docMk/>
            <pc:sldMk cId="2332057731" sldId="1368"/>
            <ac:spMk id="4" creationId="{C6F30EEB-1A6F-9E02-A2A6-DFAF93ED67AD}"/>
          </ac:spMkLst>
        </pc:spChg>
        <pc:graphicFrameChg chg="del mod">
          <ac:chgData name="Morag Saunders" userId="61d49ef3-877b-45be-a161-1f936993c172" providerId="ADAL" clId="{11D8FE84-C595-4945-A7E9-7E46653E2265}" dt="2026-03-06T11:50:21.897" v="3" actId="21"/>
          <ac:graphicFrameMkLst>
            <pc:docMk/>
            <pc:sldMk cId="2332057731" sldId="1368"/>
            <ac:graphicFrameMk id="5" creationId="{E4AFBF85-FB1D-4749-C026-1C3E1E7CB5DF}"/>
          </ac:graphicFrameMkLst>
        </pc:graphicFrameChg>
        <pc:picChg chg="add mod">
          <ac:chgData name="Morag Saunders" userId="61d49ef3-877b-45be-a161-1f936993c172" providerId="ADAL" clId="{11D8FE84-C595-4945-A7E9-7E46653E2265}" dt="2026-03-06T11:51:44.004" v="5" actId="1076"/>
          <ac:picMkLst>
            <pc:docMk/>
            <pc:sldMk cId="2332057731" sldId="1368"/>
            <ac:picMk id="7" creationId="{4C552B3D-706A-7B83-E6B4-23319EE77649}"/>
          </ac:picMkLst>
        </pc:picChg>
      </pc:sldChg>
      <pc:sldChg chg="addSp delSp modSp mod">
        <pc:chgData name="Morag Saunders" userId="61d49ef3-877b-45be-a161-1f936993c172" providerId="ADAL" clId="{11D8FE84-C595-4945-A7E9-7E46653E2265}" dt="2026-03-06T13:34:15.632" v="1394" actId="1076"/>
        <pc:sldMkLst>
          <pc:docMk/>
          <pc:sldMk cId="4009676822" sldId="1370"/>
        </pc:sldMkLst>
        <pc:spChg chg="mod">
          <ac:chgData name="Morag Saunders" userId="61d49ef3-877b-45be-a161-1f936993c172" providerId="ADAL" clId="{11D8FE84-C595-4945-A7E9-7E46653E2265}" dt="2026-03-06T12:06:32.976" v="296" actId="207"/>
          <ac:spMkLst>
            <pc:docMk/>
            <pc:sldMk cId="4009676822" sldId="1370"/>
            <ac:spMk id="2" creationId="{6AF8BE25-EC17-5E84-A5E9-E462F1BC6104}"/>
          </ac:spMkLst>
        </pc:spChg>
        <pc:spChg chg="add del mod">
          <ac:chgData name="Morag Saunders" userId="61d49ef3-877b-45be-a161-1f936993c172" providerId="ADAL" clId="{11D8FE84-C595-4945-A7E9-7E46653E2265}" dt="2026-03-06T13:34:11.035" v="1393" actId="1076"/>
          <ac:spMkLst>
            <pc:docMk/>
            <pc:sldMk cId="4009676822" sldId="1370"/>
            <ac:spMk id="4" creationId="{6FA8A766-34B2-ACF3-B0AF-F6C8B5F855B0}"/>
          </ac:spMkLst>
        </pc:spChg>
        <pc:picChg chg="add mod">
          <ac:chgData name="Morag Saunders" userId="61d49ef3-877b-45be-a161-1f936993c172" providerId="ADAL" clId="{11D8FE84-C595-4945-A7E9-7E46653E2265}" dt="2026-03-06T13:34:15.632" v="1394" actId="1076"/>
          <ac:picMkLst>
            <pc:docMk/>
            <pc:sldMk cId="4009676822" sldId="1370"/>
            <ac:picMk id="5" creationId="{45DAA392-D454-D10F-B1A9-E6EB33FE793C}"/>
          </ac:picMkLst>
        </pc:picChg>
        <pc:picChg chg="del mod">
          <ac:chgData name="Morag Saunders" userId="61d49ef3-877b-45be-a161-1f936993c172" providerId="ADAL" clId="{11D8FE84-C595-4945-A7E9-7E46653E2265}" dt="2026-03-06T12:09:52.152" v="326" actId="478"/>
          <ac:picMkLst>
            <pc:docMk/>
            <pc:sldMk cId="4009676822" sldId="1370"/>
            <ac:picMk id="7" creationId="{671F33D1-B4E6-B21E-9A48-B1B7935838ED}"/>
          </ac:picMkLst>
        </pc:picChg>
      </pc:sldChg>
      <pc:sldChg chg="del">
        <pc:chgData name="Morag Saunders" userId="61d49ef3-877b-45be-a161-1f936993c172" providerId="ADAL" clId="{11D8FE84-C595-4945-A7E9-7E46653E2265}" dt="2026-03-06T12:17:24.780" v="517" actId="2696"/>
        <pc:sldMkLst>
          <pc:docMk/>
          <pc:sldMk cId="852271912" sldId="1371"/>
        </pc:sldMkLst>
      </pc:sldChg>
      <pc:sldChg chg="modSp mod">
        <pc:chgData name="Morag Saunders" userId="61d49ef3-877b-45be-a161-1f936993c172" providerId="ADAL" clId="{11D8FE84-C595-4945-A7E9-7E46653E2265}" dt="2026-03-06T13:28:16.194" v="1207" actId="207"/>
        <pc:sldMkLst>
          <pc:docMk/>
          <pc:sldMk cId="3047276257" sldId="1375"/>
        </pc:sldMkLst>
        <pc:spChg chg="mod">
          <ac:chgData name="Morag Saunders" userId="61d49ef3-877b-45be-a161-1f936993c172" providerId="ADAL" clId="{11D8FE84-C595-4945-A7E9-7E46653E2265}" dt="2026-03-06T13:28:16.194" v="1207" actId="207"/>
          <ac:spMkLst>
            <pc:docMk/>
            <pc:sldMk cId="3047276257" sldId="1375"/>
            <ac:spMk id="6" creationId="{672CFEC1-42A9-7BD5-D403-4F1DBCD8F829}"/>
          </ac:spMkLst>
        </pc:spChg>
        <pc:picChg chg="mod">
          <ac:chgData name="Morag Saunders" userId="61d49ef3-877b-45be-a161-1f936993c172" providerId="ADAL" clId="{11D8FE84-C595-4945-A7E9-7E46653E2265}" dt="2026-03-06T12:17:59.675" v="522" actId="14100"/>
          <ac:picMkLst>
            <pc:docMk/>
            <pc:sldMk cId="3047276257" sldId="1375"/>
            <ac:picMk id="4" creationId="{1100F7E7-8283-FFDA-1268-E90486EAF388}"/>
          </ac:picMkLst>
        </pc:picChg>
      </pc:sldChg>
      <pc:sldChg chg="del">
        <pc:chgData name="Morag Saunders" userId="61d49ef3-877b-45be-a161-1f936993c172" providerId="ADAL" clId="{11D8FE84-C595-4945-A7E9-7E46653E2265}" dt="2026-03-06T11:50:04.985" v="0" actId="2696"/>
        <pc:sldMkLst>
          <pc:docMk/>
          <pc:sldMk cId="1970788291" sldId="1376"/>
        </pc:sldMkLst>
      </pc:sldChg>
      <pc:sldChg chg="addSp delSp modSp add mod">
        <pc:chgData name="Morag Saunders" userId="61d49ef3-877b-45be-a161-1f936993c172" providerId="ADAL" clId="{11D8FE84-C595-4945-A7E9-7E46653E2265}" dt="2026-03-06T13:27:41.678" v="1206" actId="20577"/>
        <pc:sldMkLst>
          <pc:docMk/>
          <pc:sldMk cId="2222586861" sldId="1376"/>
        </pc:sldMkLst>
        <pc:spChg chg="mod">
          <ac:chgData name="Morag Saunders" userId="61d49ef3-877b-45be-a161-1f936993c172" providerId="ADAL" clId="{11D8FE84-C595-4945-A7E9-7E46653E2265}" dt="2026-03-06T11:59:34.311" v="178" actId="27636"/>
          <ac:spMkLst>
            <pc:docMk/>
            <pc:sldMk cId="2222586861" sldId="1376"/>
            <ac:spMk id="2" creationId="{33ED43B6-F13E-DCDC-E408-2352FBE1D7F6}"/>
          </ac:spMkLst>
        </pc:spChg>
        <pc:spChg chg="mod">
          <ac:chgData name="Morag Saunders" userId="61d49ef3-877b-45be-a161-1f936993c172" providerId="ADAL" clId="{11D8FE84-C595-4945-A7E9-7E46653E2265}" dt="2026-03-06T13:27:41.678" v="1206" actId="20577"/>
          <ac:spMkLst>
            <pc:docMk/>
            <pc:sldMk cId="2222586861" sldId="1376"/>
            <ac:spMk id="6" creationId="{0E8964BD-DB4F-69B0-CFEE-635558B6C71E}"/>
          </ac:spMkLst>
        </pc:spChg>
        <pc:picChg chg="add mod">
          <ac:chgData name="Morag Saunders" userId="61d49ef3-877b-45be-a161-1f936993c172" providerId="ADAL" clId="{11D8FE84-C595-4945-A7E9-7E46653E2265}" dt="2026-03-06T11:58:53.695" v="173" actId="14100"/>
          <ac:picMkLst>
            <pc:docMk/>
            <pc:sldMk cId="2222586861" sldId="1376"/>
            <ac:picMk id="4" creationId="{EBE07E2D-ED2B-F75C-5F4B-F6A6070E5074}"/>
          </ac:picMkLst>
        </pc:picChg>
        <pc:picChg chg="del">
          <ac:chgData name="Morag Saunders" userId="61d49ef3-877b-45be-a161-1f936993c172" providerId="ADAL" clId="{11D8FE84-C595-4945-A7E9-7E46653E2265}" dt="2026-03-06T11:58:34.932" v="169" actId="478"/>
          <ac:picMkLst>
            <pc:docMk/>
            <pc:sldMk cId="2222586861" sldId="1376"/>
            <ac:picMk id="5" creationId="{0AB4249D-823B-FA85-9D0C-F443D41C784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4" cy="497046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9" y="0"/>
            <a:ext cx="2950474" cy="497046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C47BAEFB-5582-4F25-B10D-D6FCA81BF879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2154"/>
            <a:ext cx="2950474" cy="497046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9" y="9442154"/>
            <a:ext cx="2950474" cy="497046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7B018B29-EAD3-4608-AD5E-AB183EB7C0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077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006" cy="498640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192" y="1"/>
            <a:ext cx="2951006" cy="498640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0F2F0473-A0D7-4279-9A13-D3FE143A644F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2"/>
            <a:ext cx="5447030" cy="3914239"/>
          </a:xfrm>
          <a:prstGeom prst="rect">
            <a:avLst/>
          </a:prstGeom>
        </p:spPr>
        <p:txBody>
          <a:bodyPr vert="horz" lIns="91705" tIns="45853" rIns="91705" bIns="458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287"/>
            <a:ext cx="2951006" cy="498639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192" y="9442287"/>
            <a:ext cx="2951006" cy="498639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7C525C1F-1449-4927-8A37-56D9E42115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16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9F52-E197-B263-33C5-4125C44C7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63E0A8-CD1B-9D7E-0C61-4CB76472D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6700" y="1314450"/>
            <a:ext cx="6305550" cy="35480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2908B4-6F83-6437-15F2-8B8C90852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A1FA1-593B-06A2-C6C1-3884A6E0F7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81BAD-1CA0-4543-9B56-3B8CDE6434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07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9AAF-FFE4-8591-0A7F-55F4262B5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BB1B61-67B3-B142-68E8-644C7FDCA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1062" cy="33543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24005-CB75-E7E3-D2B8-EE2EF02D7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8B6FA-2795-A2A0-03D5-F9C0B05848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81BAD-1CA0-4543-9B56-3B8CDE64346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315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00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0A61-3524-6161-7308-F63C0D203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C869B-7636-1C08-F340-D1FC267AA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80F51-E4CD-5F54-E91D-37F94483D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C2221-E9E4-76E5-F471-A7D668728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955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56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575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37CD2-DA77-2851-54E1-735EBF5A1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37F20-DFC9-8B83-5CB4-67EE96627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17534-BFB6-1853-713E-42C9D6736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1E316-4133-9EF2-D86C-219F1C9B8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912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D75D8-EF27-ECBE-68CD-16D96FC4A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600212-811C-BF96-D262-BACBA0C5D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C3E11-94FA-90EB-436D-2C15D8301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F36C4-59DB-C1EF-0A66-E273CEAB4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591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544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27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BC928-1E6A-B151-AC7F-189380456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49187-6C91-1F07-2C8B-9F5AB5DCB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8D33B5-09CE-1AE8-C844-B533CBDDB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D9567-3222-FA55-809B-AF6A11E40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25C1F-1449-4927-8A37-56D9E42115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963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25C1F-1449-4927-8A37-56D9E421157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4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7587-1B48-42ED-886A-ADD00AB27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26FE45-D455-10BD-0867-447B09716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AE349-EE47-D52D-F7CC-91987BDBD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16B81-E982-0B5D-17EB-90C598356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25C1F-1449-4927-8A37-56D9E42115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35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BC928-1E6A-B151-AC7F-189380456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49187-6C91-1F07-2C8B-9F5AB5DCB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8D33B5-09CE-1AE8-C844-B533CBDDB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D9567-3222-FA55-809B-AF6A11E40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25C1F-1449-4927-8A37-56D9E42115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96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4D167-A74B-1B6B-4302-1847BF211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9C71C-4E0B-EFD7-118D-02E3FEFE0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96869A-75E8-9FF8-833F-BFD7FE422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15B5B-40D4-47F1-C737-B3C5B9865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25C1F-1449-4927-8A37-56D9E42115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94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2CA5-D906-485B-E64E-6477923AC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0FFF86-A221-2CF6-FEA8-5D3DEF12E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DC3D5-65B9-40A1-4EA4-E93AAC364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BA539-F87C-72BF-8395-A8BAC0EF5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25C1F-1449-4927-8A37-56D9E42115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8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D9531-1A56-270A-99CA-6F4F2D9A8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F6997-2E18-139D-5F24-15B677C53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9032A-504F-F6AB-3E21-DBE131A43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608B-39E7-C741-216C-A7BA83028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25C1F-1449-4927-8A37-56D9E42115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0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76D93-25B2-A786-3F57-461F655AB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D35B84-1289-1022-B973-F80253BD9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AC69E2-199C-5050-196C-21C7C1373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2E3B4-CE04-8741-DA08-D4824DAFD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25C1F-1449-4927-8A37-56D9E42115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0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25C1F-1449-4927-8A37-56D9E42115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96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674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183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9535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9239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9952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122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894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6096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292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979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8752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9668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3384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Volumes/Katherine/Katherine's%20jobs/Jobs%20in%20progress/Tay%20Cities%20Deal/Tay%20Cities%20powerpoint/Tay%20Cities%20powerpoint%20slide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C779-6A8B-3641-881C-F07EE0FBB20F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E9B20-F23D-CE46-A7AF-B4A06FA9F4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Tay Cities powerpoint slide.jpg" descr="/Volumes/Katherine/Katherine's jobs/Jobs in progress/Tay Cities Deal/Tay Cities powerpoint/Tay Cities powerpoint slide.jpg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package" Target="../embeddings/Microsoft_PowerPoint_Presentation.pptx"/><Relationship Id="rId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ycities.co.uk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4EB33-C502-171F-0002-B5AFEADEC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366E-1949-D553-EB1E-4B9E87175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54629"/>
            <a:ext cx="12192000" cy="2509383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br>
              <a:rPr lang="en-US" sz="4000" b="1" dirty="0"/>
            </a:br>
            <a:br>
              <a:rPr lang="en-US" sz="4000" b="1" dirty="0">
                <a:solidFill>
                  <a:srgbClr val="438086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Deal </a:t>
            </a:r>
            <a:r>
              <a:rPr lang="en-US" sz="4000" b="1" dirty="0" err="1">
                <a:solidFill>
                  <a:schemeClr val="bg1"/>
                </a:solidFill>
              </a:rPr>
              <a:t>Programme</a:t>
            </a:r>
            <a:r>
              <a:rPr lang="en-US" sz="4000" b="1" dirty="0">
                <a:solidFill>
                  <a:schemeClr val="bg1"/>
                </a:solidFill>
              </a:rPr>
              <a:t> Update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Joint Committee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20</a:t>
            </a:r>
            <a:r>
              <a:rPr lang="en-US" sz="4000" b="1" baseline="30000" dirty="0">
                <a:solidFill>
                  <a:schemeClr val="bg1"/>
                </a:solidFill>
              </a:rPr>
              <a:t>th</a:t>
            </a:r>
            <a:r>
              <a:rPr lang="en-US" sz="4000" b="1" dirty="0">
                <a:solidFill>
                  <a:schemeClr val="bg1"/>
                </a:solidFill>
              </a:rPr>
              <a:t> March 2026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>
                <a:solidFill>
                  <a:srgbClr val="438086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5884498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69D08-ED16-E974-C9B3-7FE5BE52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CED5C-713B-EC95-9851-3660C98A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0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2025/26 Annual Conversation </a:t>
            </a:r>
          </a:p>
        </p:txBody>
      </p:sp>
    </p:spTree>
    <p:extLst>
      <p:ext uri="{BB962C8B-B14F-4D97-AF65-F5344CB8AC3E}">
        <p14:creationId xmlns:p14="http://schemas.microsoft.com/office/powerpoint/2010/main" val="335686576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84822-D4C5-4665-960C-44CD562C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Annual Conversation 2025/26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A233A5-D9C4-49D7-8819-EC3E807354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2486" y="1406148"/>
            <a:ext cx="7037954" cy="374871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Annual Conversation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is for the UK &amp; Scottish Governments’ Scottish City Region and Growth Deal Delivery Board to engage with each Deal at senior official level.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It is an opportunity to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reflect, celebrate success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discuss any actions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for both the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Deal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Regional Collaboration.</a:t>
            </a:r>
            <a:endParaRPr lang="en-GB" sz="18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GB" sz="18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Annual Conversation is informed by the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Annual Performance Report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and the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Annual Benefits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</a:rPr>
              <a:t>Realisation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 Plan.</a:t>
            </a:r>
            <a:endParaRPr lang="en-GB" sz="18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Tay Cities Region Deal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fifth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Annual Conversation was held on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Thursday 12</a:t>
            </a:r>
            <a:r>
              <a:rPr lang="en-US" sz="1800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 March 2026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at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Perth Museum. 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38C99-A842-4B67-AF7A-1F07BAF4D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758" y="1491885"/>
            <a:ext cx="4126273" cy="24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9167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74152-A274-7245-8456-E4221A19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279C-19BD-2BF3-A283-CDD4CD8AA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93987"/>
            <a:ext cx="12192000" cy="1470025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Delivery of Year 6 - 2025/26</a:t>
            </a:r>
          </a:p>
        </p:txBody>
      </p:sp>
    </p:spTree>
    <p:extLst>
      <p:ext uri="{BB962C8B-B14F-4D97-AF65-F5344CB8AC3E}">
        <p14:creationId xmlns:p14="http://schemas.microsoft.com/office/powerpoint/2010/main" val="305076424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84822-D4C5-4665-960C-44CD562C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1144800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Year 6 - Capital Programme Forecast</a:t>
            </a:r>
            <a:endParaRPr lang="en-GB" sz="3600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F6FE-CAB6-31D5-FCAD-F4A6B593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08" y="1439292"/>
            <a:ext cx="7346593" cy="38203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The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Partnership requested a Capital Programme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 for Year 6, 2025/26 of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£4.144m. </a:t>
            </a:r>
          </a:p>
          <a:p>
            <a:pPr>
              <a:buFont typeface="Wingdings"/>
              <a:buChar char="§"/>
            </a:pPr>
            <a:endParaRPr lang="en-GB" sz="1800" b="1" dirty="0">
              <a:solidFill>
                <a:schemeClr val="accent6">
                  <a:lumMod val="50000"/>
                </a:schemeClr>
              </a:solidFill>
              <a:cs typeface="Calibri"/>
            </a:endParaRPr>
          </a:p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This was a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reduction of £25.139m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from the original awarded tripartite profile allocation of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£29.283m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. </a:t>
            </a:r>
            <a:endParaRPr lang="en-GB" sz="1800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Based on the 2026 February forecast, it is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forecast that there will be a capital underspend of £2.364m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, with no options to reallocate the funding.</a:t>
            </a:r>
          </a:p>
          <a:p>
            <a:pPr>
              <a:buFont typeface="Wingdings"/>
              <a:buChar char="§"/>
            </a:pPr>
            <a:endParaRPr lang="en-GB" sz="18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There is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£0.939m of capital still to drawdown in Q4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, this is equivalent to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23% of the total capital allocation for 2025/26.</a:t>
            </a:r>
            <a:endParaRPr lang="en-GB" sz="18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dirty="0">
              <a:solidFill>
                <a:srgbClr val="438086"/>
              </a:solidFill>
              <a:highlight>
                <a:srgbClr val="FFFF00"/>
              </a:highlight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dirty="0">
              <a:solidFill>
                <a:srgbClr val="438086"/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dirty="0">
              <a:solidFill>
                <a:srgbClr val="438086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GB" sz="1800" dirty="0">
              <a:solidFill>
                <a:srgbClr val="438086"/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dirty="0">
              <a:solidFill>
                <a:srgbClr val="438086"/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b="1" dirty="0">
              <a:solidFill>
                <a:srgbClr val="438086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statue of a group of metal objects">
            <a:extLst>
              <a:ext uri="{FF2B5EF4-FFF2-40B4-BE49-F238E27FC236}">
                <a16:creationId xmlns:a16="http://schemas.microsoft.com/office/drawing/2014/main" id="{CBDF9E2F-6055-06A7-48FE-E4BE8F5E5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12" y="1410018"/>
            <a:ext cx="4069006" cy="27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80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84822-D4C5-4665-960C-44CD562C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6"/>
            <a:ext cx="12192000" cy="1144800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Year 6 - Revenue Programme Forecast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F6FE-CAB6-31D5-FCAD-F4A6B593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10" y="1145286"/>
            <a:ext cx="7587537" cy="401249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The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Revenue Programme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for Year 6 2025/26 was based on a request of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£2.161m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from partners. </a:t>
            </a:r>
          </a:p>
          <a:p>
            <a:pPr>
              <a:buFont typeface="Wingdings"/>
              <a:buChar char="§"/>
            </a:pPr>
            <a:endParaRPr lang="en-GB" sz="1800" b="1" dirty="0">
              <a:solidFill>
                <a:schemeClr val="accent6">
                  <a:lumMod val="50000"/>
                </a:schemeClr>
              </a:solidFill>
              <a:cs typeface="Calibri"/>
            </a:endParaRPr>
          </a:p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This was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a reduction of £351k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from the original tripartite allocation awarded to the Partners of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£2.512m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. </a:t>
            </a:r>
            <a:endParaRPr lang="en-GB" sz="1800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Skills Programme is forecasting an underspend of £0.23m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(13% of the overall Skills Programme allocation). </a:t>
            </a:r>
          </a:p>
          <a:p>
            <a:pPr>
              <a:buFont typeface="Wingdings"/>
              <a:buChar char="§"/>
            </a:pPr>
            <a:endParaRPr lang="en-GB" sz="18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Based on the 2026 February forecast, there is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no total underspend predicated.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his is due to an additional revenue award of £307k for Dundee Airport Investment Project.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</a:t>
            </a:r>
          </a:p>
          <a:p>
            <a:pPr>
              <a:buFont typeface="Wingdings"/>
              <a:buChar char="§"/>
            </a:pPr>
            <a:endParaRPr lang="en-GB" sz="1800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There is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£1.349m of revenue still to drawdown in Q4,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this is equivalent to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  <a:cs typeface="Arial"/>
              </a:rPr>
              <a:t>62% of the revenue allocation for 2025/26.</a:t>
            </a:r>
            <a:endParaRPr lang="en-GB" sz="1800" b="1" dirty="0">
              <a:solidFill>
                <a:schemeClr val="accent6">
                  <a:lumMod val="50000"/>
                </a:schemeClr>
              </a:solidFill>
              <a:ea typeface="Calibri"/>
              <a:cs typeface="Arial"/>
            </a:endParaRPr>
          </a:p>
          <a:p>
            <a:pPr>
              <a:buFont typeface="Wingdings"/>
              <a:buChar char="§"/>
            </a:pPr>
            <a:endParaRPr lang="en-GB" sz="1800" b="1" dirty="0">
              <a:solidFill>
                <a:srgbClr val="438086"/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b="1" dirty="0">
              <a:solidFill>
                <a:srgbClr val="438086"/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dirty="0">
              <a:solidFill>
                <a:srgbClr val="438086"/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b="1" dirty="0">
              <a:solidFill>
                <a:srgbClr val="438086"/>
              </a:solidFill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800" dirty="0">
              <a:ea typeface="Calibri"/>
              <a:cs typeface="Calibri"/>
            </a:endParaRPr>
          </a:p>
        </p:txBody>
      </p:sp>
      <p:pic>
        <p:nvPicPr>
          <p:cNvPr id="7" name="Picture 6" descr="A yellow structure with stairs and a blue sky">
            <a:extLst>
              <a:ext uri="{FF2B5EF4-FFF2-40B4-BE49-F238E27FC236}">
                <a16:creationId xmlns:a16="http://schemas.microsoft.com/office/drawing/2014/main" id="{61F5CA71-1F71-29C5-12DC-E0673D9B5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847" y="1350798"/>
            <a:ext cx="4094658" cy="26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0334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66682-C105-C490-B02A-6F401B46C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94333A-905B-9B8E-EC02-47FE28116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6905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ea typeface="Calibri"/>
                <a:cs typeface="Calibri"/>
              </a:rPr>
              <a:t>Delivery of Year 7 - 2026/27</a:t>
            </a:r>
          </a:p>
        </p:txBody>
      </p:sp>
    </p:spTree>
    <p:extLst>
      <p:ext uri="{BB962C8B-B14F-4D97-AF65-F5344CB8AC3E}">
        <p14:creationId xmlns:p14="http://schemas.microsoft.com/office/powerpoint/2010/main" val="384413411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84822-D4C5-4665-960C-44CD562C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Year 7 Capital 'Ask' to Government</a:t>
            </a:r>
            <a:endParaRPr lang="en-GB" sz="3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F6FE-CAB6-31D5-FCAD-F4A6B593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284896"/>
            <a:ext cx="11490960" cy="473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600" dirty="0"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600" dirty="0"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600" dirty="0"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600" dirty="0">
              <a:highlight>
                <a:srgbClr val="FFFF00"/>
              </a:highlight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600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16175-4716-05B3-A8DE-364E362D9F5D}"/>
              </a:ext>
            </a:extLst>
          </p:cNvPr>
          <p:cNvSpPr txBox="1"/>
          <p:nvPr/>
        </p:nvSpPr>
        <p:spPr>
          <a:xfrm>
            <a:off x="172566" y="1143000"/>
            <a:ext cx="7047384" cy="48197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Wingdings"/>
              <a:buChar char="§"/>
              <a:defRPr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 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Deal signed tripartite capital allocation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for Year 7,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2026/27 is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£29.658m.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lang="en-US" sz="16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 recommendation from the Finance Directors and Management Group is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Calibri"/>
                <a:cs typeface="Calibri"/>
              </a:rPr>
              <a:t>Partnership to make a request to Scottish Government for a capital allocation of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£3.93m.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Wingdings"/>
              <a:buChar char="§"/>
              <a:defRPr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It was agreed that if a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Project that does not currently have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 an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approved business case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, they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will not be given an allocation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for 2026/27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.  </a:t>
            </a:r>
          </a:p>
          <a:p>
            <a:pPr marL="285750" indent="-285750">
              <a:spcBef>
                <a:spcPct val="20000"/>
              </a:spcBef>
              <a:buFont typeface="Wingdings"/>
              <a:buChar char="§"/>
              <a:defRPr/>
            </a:pPr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spcBef>
                <a:spcPct val="20000"/>
              </a:spcBef>
              <a:buFont typeface="Wingdings"/>
              <a:buChar char="§"/>
              <a:defRPr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two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exceptions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 to this, are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Projects within the Regional Culture &amp; Tourism Investment Programme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, with a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total ask of £653k.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Wingdings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Calibri"/>
                <a:cs typeface="Calibri"/>
              </a:rPr>
              <a:t>This is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£25.728m lower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Calibri"/>
                <a:cs typeface="Calibri"/>
              </a:rPr>
              <a:t> than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current government awarded profile.</a:t>
            </a:r>
          </a:p>
          <a:p>
            <a:pPr marL="285750" indent="-285750">
              <a:spcBef>
                <a:spcPct val="20000"/>
              </a:spcBef>
              <a:buFont typeface="Wingdings"/>
              <a:buChar char="§"/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Wingdings"/>
              <a:buChar char="§"/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This will be the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third year that the Partnership will be requesting a reduction in their ‘ask’ against their annual capital award.</a:t>
            </a:r>
            <a:endParaRPr lang="en-US" sz="1600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>
              <a:spcBef>
                <a:spcPct val="20000"/>
              </a:spcBef>
              <a:defRPr/>
            </a:pPr>
            <a:endParaRPr lang="en-US" sz="1600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F879A-F622-F0C8-5A01-D8E52C485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85" y="1403886"/>
            <a:ext cx="3878580" cy="24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8517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84822-D4C5-4665-960C-44CD562C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5482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Year 7 Revenue 'Ask' to Government</a:t>
            </a:r>
            <a:endParaRPr lang="en-GB" sz="3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F6FE-CAB6-31D5-FCAD-F4A6B593D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284896"/>
            <a:ext cx="11490960" cy="473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/>
              <a:buChar char="§"/>
            </a:pPr>
            <a:endParaRPr lang="en-GB" sz="1600"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600"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600"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600">
              <a:highlight>
                <a:srgbClr val="FFFF00"/>
              </a:highlight>
              <a:ea typeface="Calibri"/>
              <a:cs typeface="Calibri"/>
            </a:endParaRPr>
          </a:p>
          <a:p>
            <a:pPr>
              <a:buFont typeface="Wingdings"/>
              <a:buChar char="§"/>
            </a:pPr>
            <a:endParaRPr lang="en-GB" sz="160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16175-4716-05B3-A8DE-364E362D9F5D}"/>
              </a:ext>
            </a:extLst>
          </p:cNvPr>
          <p:cNvSpPr txBox="1"/>
          <p:nvPr/>
        </p:nvSpPr>
        <p:spPr>
          <a:xfrm>
            <a:off x="553914" y="1284896"/>
            <a:ext cx="6918196" cy="51891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The 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Deal signed tripartite revenue allocation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for Year 7,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2026/27 is £2.339m.</a:t>
            </a:r>
          </a:p>
          <a:p>
            <a:pPr>
              <a:spcBef>
                <a:spcPct val="20000"/>
              </a:spcBef>
              <a:defRPr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285750" lvl="0" indent="-285750">
              <a:spcBef>
                <a:spcPct val="20000"/>
              </a:spcBef>
              <a:buFont typeface="Wingdings"/>
              <a:buChar char="§"/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 recommendation from the Finance Directors and Management Groups is for 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Partnership to make a request to Scottish Government for a revenue allocation of £3.92m.</a:t>
            </a:r>
            <a:endParaRPr lang="en-US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Wingdings"/>
              <a:buChar char="§"/>
              <a:defRPr/>
            </a:pPr>
            <a:endParaRPr lang="en-US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Wingdings,Sans-Serif"/>
              <a:buChar char="§"/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This is 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£1.518m increase above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current government awarded profile.</a:t>
            </a:r>
          </a:p>
          <a:p>
            <a:pPr marL="285750" indent="-285750">
              <a:spcBef>
                <a:spcPct val="20000"/>
              </a:spcBef>
              <a:buFont typeface="Wingdings,Sans-Serif"/>
              <a:buChar char="§"/>
              <a:defRPr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228600" lvl="0" indent="-228600">
              <a:buFont typeface="Wingdings,Sans-Serif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request will therefore need to be made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to 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Scottish Government for the ‘ask’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of an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additional £1.518m in Year 7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. </a:t>
            </a:r>
          </a:p>
          <a:p>
            <a:pPr marL="228600" lvl="0" indent="-228600">
              <a:buFont typeface="Wingdings,Sans-Serif"/>
              <a:buChar char="§"/>
            </a:pPr>
            <a:endParaRPr lang="en-US" dirty="0">
              <a:solidFill>
                <a:schemeClr val="accent6">
                  <a:lumMod val="50000"/>
                </a:schemeClr>
              </a:solidFill>
              <a:ea typeface="Arial"/>
              <a:cs typeface="Arial"/>
            </a:endParaRPr>
          </a:p>
          <a:p>
            <a:pPr marL="228600" lvl="0" indent="-228600">
              <a:buFont typeface="Wingdings,Sans-Serif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There is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Arial"/>
                <a:cs typeface="Arial"/>
              </a:rPr>
              <a:t>no guarantee that funding above £2.339m will be available.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38086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3D0F0E-343A-5BE2-FF0D-A2C7F7372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164" y="1377877"/>
            <a:ext cx="3864922" cy="26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863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5C85E-DE9A-29CF-8D4A-C152F5670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2FF8B-2044-FE3D-4EF6-13A39DBD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6905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  <a:ea typeface="Calibri"/>
                <a:cs typeface="Calibri"/>
              </a:rPr>
              <a:t>Information Updates</a:t>
            </a:r>
          </a:p>
        </p:txBody>
      </p:sp>
    </p:spTree>
    <p:extLst>
      <p:ext uri="{BB962C8B-B14F-4D97-AF65-F5344CB8AC3E}">
        <p14:creationId xmlns:p14="http://schemas.microsoft.com/office/powerpoint/2010/main" val="385715954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3BF53-6764-A632-9E6B-0632A064F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E3D217-2210-0610-AF50-B9AF550E42EF}"/>
              </a:ext>
            </a:extLst>
          </p:cNvPr>
          <p:cNvSpPr/>
          <p:nvPr/>
        </p:nvSpPr>
        <p:spPr>
          <a:xfrm>
            <a:off x="371470" y="1657672"/>
            <a:ext cx="6870076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is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commitment in the Deal Document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 the Joint Committee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the Management Group and Governments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have 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approved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 Strategic Outline Case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(SOC) and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Outline Business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Case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(OBC).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have been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SOC or OBCs approved by Management Group since the last Joint Committee meeting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5B26B-43C6-F79A-2399-687B4213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12192000" cy="1326770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Business Cases with Government and 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Management Group Approval </a:t>
            </a:r>
          </a:p>
        </p:txBody>
      </p:sp>
      <p:pic>
        <p:nvPicPr>
          <p:cNvPr id="5" name="Graphic 4" descr="Information outline">
            <a:extLst>
              <a:ext uri="{FF2B5EF4-FFF2-40B4-BE49-F238E27FC236}">
                <a16:creationId xmlns:a16="http://schemas.microsoft.com/office/drawing/2014/main" id="{22B1321E-4341-3868-D13E-1512BDE3C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598" y="49457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00696-C72A-6DC2-2909-7F1AF25E6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055" y="1657672"/>
            <a:ext cx="3774740" cy="24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8066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C62D5-E525-4EA7-9214-F21D89CA9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0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Reshaping the Tay Cities Region Deal</a:t>
            </a:r>
          </a:p>
        </p:txBody>
      </p:sp>
    </p:spTree>
    <p:extLst>
      <p:ext uri="{BB962C8B-B14F-4D97-AF65-F5344CB8AC3E}">
        <p14:creationId xmlns:p14="http://schemas.microsoft.com/office/powerpoint/2010/main" val="372554155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7267E-87CF-442D-BCC7-4BA8F9DC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4800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Capital Business Cases with Joint Committee Approval 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since March 2023</a:t>
            </a:r>
            <a:endParaRPr lang="en-GB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FFB069-CB67-416D-A2E7-7AF767F88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46598"/>
              </p:ext>
            </p:extLst>
          </p:nvPr>
        </p:nvGraphicFramePr>
        <p:xfrm>
          <a:off x="0" y="2221461"/>
          <a:ext cx="12191997" cy="2415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7288">
                  <a:extLst>
                    <a:ext uri="{9D8B030D-6E8A-4147-A177-3AD203B41FA5}">
                      <a16:colId xmlns:a16="http://schemas.microsoft.com/office/drawing/2014/main" val="4190530201"/>
                    </a:ext>
                  </a:extLst>
                </a:gridCol>
                <a:gridCol w="2294903">
                  <a:extLst>
                    <a:ext uri="{9D8B030D-6E8A-4147-A177-3AD203B41FA5}">
                      <a16:colId xmlns:a16="http://schemas.microsoft.com/office/drawing/2014/main" val="3821521686"/>
                    </a:ext>
                  </a:extLst>
                </a:gridCol>
                <a:gridCol w="2294903">
                  <a:extLst>
                    <a:ext uri="{9D8B030D-6E8A-4147-A177-3AD203B41FA5}">
                      <a16:colId xmlns:a16="http://schemas.microsoft.com/office/drawing/2014/main" val="2221330097"/>
                    </a:ext>
                  </a:extLst>
                </a:gridCol>
                <a:gridCol w="2294903">
                  <a:extLst>
                    <a:ext uri="{9D8B030D-6E8A-4147-A177-3AD203B41FA5}">
                      <a16:colId xmlns:a16="http://schemas.microsoft.com/office/drawing/2014/main" val="3805196238"/>
                    </a:ext>
                  </a:extLst>
                </a:gridCol>
              </a:tblGrid>
              <a:tr h="81107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Programme / Fund / Project Reference and Name </a:t>
                      </a:r>
                      <a:endParaRPr lang="en-GB" sz="1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76577" marR="76577" marT="38289" marB="38289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Capital or Revenue</a:t>
                      </a:r>
                      <a:endParaRPr lang="en-GB" sz="1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76577" marR="76577" marT="38289" marB="38289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Approved by Govts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76577" marR="76577" marT="38289" marB="38289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Approval by Joint Committee</a:t>
                      </a:r>
                    </a:p>
                  </a:txBody>
                  <a:tcPr marL="76577" marR="76577" marT="38289" marB="38289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247665"/>
                  </a:ext>
                </a:extLst>
              </a:tr>
              <a:tr h="534666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TCD012 a Mercury Drone Ports (Angus Fund)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Capital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14/03/2023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24/03/2023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extLst>
                  <a:ext uri="{0D108BD9-81ED-4DB2-BD59-A6C34878D82A}">
                    <a16:rowId xmlns:a16="http://schemas.microsoft.com/office/drawing/2014/main" val="3056013294"/>
                  </a:ext>
                </a:extLst>
              </a:tr>
              <a:tr h="534666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TCD018 Pitlochry Festival Theatre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Capital</a:t>
                      </a:r>
                      <a:endParaRPr lang="en-GB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06/02/2023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24/03/2023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extLst>
                  <a:ext uri="{0D108BD9-81ED-4DB2-BD59-A6C34878D82A}">
                    <a16:rowId xmlns:a16="http://schemas.microsoft.com/office/drawing/2014/main" val="3341910955"/>
                  </a:ext>
                </a:extLst>
              </a:tr>
              <a:tr h="534666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TCD027 Aero Space Kinross (</a:t>
                      </a:r>
                      <a:r>
                        <a:rPr lang="en-US" sz="1400" b="0" i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subject to conditions)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Capital 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15/02/2023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23/06/2023</a:t>
                      </a:r>
                      <a:endParaRPr lang="en-GB" sz="14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577" marR="76577" marT="38289" marB="38289" anchor="ctr"/>
                </a:tc>
                <a:extLst>
                  <a:ext uri="{0D108BD9-81ED-4DB2-BD59-A6C34878D82A}">
                    <a16:rowId xmlns:a16="http://schemas.microsoft.com/office/drawing/2014/main" val="2200078272"/>
                  </a:ext>
                </a:extLst>
              </a:tr>
            </a:tbl>
          </a:graphicData>
        </a:graphic>
      </p:graphicFrame>
      <p:pic>
        <p:nvPicPr>
          <p:cNvPr id="4" name="Graphic 3" descr="Badge New with solid fill">
            <a:extLst>
              <a:ext uri="{FF2B5EF4-FFF2-40B4-BE49-F238E27FC236}">
                <a16:creationId xmlns:a16="http://schemas.microsoft.com/office/drawing/2014/main" id="{FEA120C2-8CA3-190B-EEF6-76C7F5EFF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7451" y="3796620"/>
            <a:ext cx="255612" cy="255612"/>
          </a:xfrm>
          <a:prstGeom prst="rect">
            <a:avLst/>
          </a:prstGeom>
        </p:spPr>
      </p:pic>
      <p:pic>
        <p:nvPicPr>
          <p:cNvPr id="6" name="Graphic 5" descr="Badge New with solid fill">
            <a:extLst>
              <a:ext uri="{FF2B5EF4-FFF2-40B4-BE49-F238E27FC236}">
                <a16:creationId xmlns:a16="http://schemas.microsoft.com/office/drawing/2014/main" id="{9007568C-583B-13BB-31B3-757AB99CD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688" y="681504"/>
            <a:ext cx="324816" cy="324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AA2180-8D35-EFE2-51E1-9CA264CC4D47}"/>
              </a:ext>
            </a:extLst>
          </p:cNvPr>
          <p:cNvSpPr txBox="1"/>
          <p:nvPr/>
        </p:nvSpPr>
        <p:spPr>
          <a:xfrm>
            <a:off x="510504" y="681504"/>
            <a:ext cx="2691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Latest BJC/FBC approved by Joint Committee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17720-594A-8B1F-4640-6D584C9C0977}"/>
              </a:ext>
            </a:extLst>
          </p:cNvPr>
          <p:cNvSpPr txBox="1"/>
          <p:nvPr/>
        </p:nvSpPr>
        <p:spPr>
          <a:xfrm>
            <a:off x="185688" y="5207442"/>
            <a:ext cx="118439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For a full list of capital business cases with Joint Committee pre-March 2023, please view this additional slide 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Object 8">
            <a:hlinkClick r:id="" action="ppaction://ole?verb=0"/>
            <a:extLst>
              <a:ext uri="{FF2B5EF4-FFF2-40B4-BE49-F238E27FC236}">
                <a16:creationId xmlns:a16="http://schemas.microsoft.com/office/drawing/2014/main" id="{E9A26352-8FC2-58AA-4D18-CA169F9122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683808"/>
              </p:ext>
            </p:extLst>
          </p:nvPr>
        </p:nvGraphicFramePr>
        <p:xfrm>
          <a:off x="8502431" y="5119137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showAsIcon="1" r:id="rId5" imgW="914400" imgH="792360" progId="PowerPoint.Show.12">
                  <p:embed/>
                </p:oleObj>
              </mc:Choice>
              <mc:Fallback>
                <p:oleObj name="Presentation" showAsIcon="1" r:id="rId5" imgW="914400" imgH="792360" progId="PowerPoint.Show.12">
                  <p:embed/>
                  <p:pic>
                    <p:nvPicPr>
                      <p:cNvPr id="9" name="Object 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E9A26352-8FC2-58AA-4D18-CA169F9122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02431" y="5119137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phic 9" descr="Information outline">
            <a:extLst>
              <a:ext uri="{FF2B5EF4-FFF2-40B4-BE49-F238E27FC236}">
                <a16:creationId xmlns:a16="http://schemas.microsoft.com/office/drawing/2014/main" id="{9AF4699A-C0E9-C65A-9166-8AA4E8B59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77598" y="4945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05879-F155-A635-3B16-9256B4B5135B}"/>
              </a:ext>
            </a:extLst>
          </p:cNvPr>
          <p:cNvSpPr txBox="1"/>
          <p:nvPr/>
        </p:nvSpPr>
        <p:spPr>
          <a:xfrm>
            <a:off x="142433" y="1262074"/>
            <a:ext cx="1180052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most recent Business Case to secure Joint Committee approval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for a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Capital Project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was on the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23</a:t>
            </a:r>
            <a:r>
              <a:rPr lang="en-GB" b="1" baseline="30000" dirty="0">
                <a:solidFill>
                  <a:schemeClr val="accent6">
                    <a:lumMod val="50000"/>
                  </a:schemeClr>
                </a:solidFill>
              </a:rPr>
              <a:t>rd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 of June 2023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The Partners have not had a Business Case approved at Joint Committee for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95825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7267E-87CF-442D-BCC7-4BA8F9DC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912"/>
            <a:ext cx="12192000" cy="1144800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Revenue Business Cases with Joint Committee Approval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FFB069-CB67-416D-A2E7-7AF767F88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488179"/>
              </p:ext>
            </p:extLst>
          </p:nvPr>
        </p:nvGraphicFramePr>
        <p:xfrm>
          <a:off x="0" y="1144798"/>
          <a:ext cx="12192000" cy="571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8270">
                  <a:extLst>
                    <a:ext uri="{9D8B030D-6E8A-4147-A177-3AD203B41FA5}">
                      <a16:colId xmlns:a16="http://schemas.microsoft.com/office/drawing/2014/main" val="4190530201"/>
                    </a:ext>
                  </a:extLst>
                </a:gridCol>
                <a:gridCol w="2571865">
                  <a:extLst>
                    <a:ext uri="{9D8B030D-6E8A-4147-A177-3AD203B41FA5}">
                      <a16:colId xmlns:a16="http://schemas.microsoft.com/office/drawing/2014/main" val="2221330097"/>
                    </a:ext>
                  </a:extLst>
                </a:gridCol>
                <a:gridCol w="2571865">
                  <a:extLst>
                    <a:ext uri="{9D8B030D-6E8A-4147-A177-3AD203B41FA5}">
                      <a16:colId xmlns:a16="http://schemas.microsoft.com/office/drawing/2014/main" val="3805196238"/>
                    </a:ext>
                  </a:extLst>
                </a:gridCol>
              </a:tblGrid>
              <a:tr h="4482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Programme / Fund / Project Reference and Name </a:t>
                      </a:r>
                      <a:endParaRPr lang="en-GB" sz="1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76577" marR="76577" marT="38289" marB="38289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 Approved by Govts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76577" marR="76577" marT="38289" marB="38289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Approval by Joint Committee</a:t>
                      </a:r>
                    </a:p>
                  </a:txBody>
                  <a:tcPr marL="76577" marR="76577" marT="38289" marB="38289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247665"/>
                  </a:ext>
                </a:extLst>
              </a:tr>
              <a:tr h="38786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TCD002 Dundee Airport Investment (Revenue) (1)</a:t>
                      </a: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12/11/2020</a:t>
                      </a:r>
                    </a:p>
                  </a:txBody>
                  <a:tcPr marL="76577" marR="76577" marT="38289" marB="3828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19/02/2021</a:t>
                      </a:r>
                    </a:p>
                  </a:txBody>
                  <a:tcPr marL="76577" marR="76577" marT="38289" marB="38289" anchor="ctr"/>
                </a:tc>
                <a:extLst>
                  <a:ext uri="{0D108BD9-81ED-4DB2-BD59-A6C34878D82A}">
                    <a16:rowId xmlns:a16="http://schemas.microsoft.com/office/drawing/2014/main" val="92164133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 Regional Skills &amp; Employability Development </a:t>
                      </a:r>
                      <a:r>
                        <a:rPr lang="en-GB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Programme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26/01/2022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11/03/2022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88848785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TCD024(a) Skills Programme Manager Post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26/01/2022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11/03/2022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98460498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TCD025 Tay Cities Engineering Partnership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15/02/2022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11/03/2022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02356150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TCD002 Dundee Airport Investment (Revenue) (2)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06/03/2024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23/10/2023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28156121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TCD024(b) Digital Skills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03/11/2022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09/12/2022</a:t>
                      </a:r>
                      <a:endParaRPr lang="en-GB" sz="1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80107215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TCD024(c) Life Sciences: Biotechnology and Medical Technology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20/11/2023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08/12/2023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101261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TCD024(d) Supporting SME Skills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12/10/2023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08/12/2023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8951075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 Regional Skills &amp; Employability Development </a:t>
                      </a:r>
                      <a:r>
                        <a:rPr lang="en-GB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Programme</a:t>
                      </a: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Refresh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13/06/2025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21/03/2025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30472266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TCD024(g) Sustainable Construction Skills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31/07/2025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20/06/2025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79437314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TCD024(b) Digital Skills Phase 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02/10/2025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03/10/2025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16972430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TCD002 Dundee Airport Investment (Revenue) (3)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05/11/2025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03/10/2025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63704128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TCD024(e) Hospitality Skills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10/10/2025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03/10/2025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92284802"/>
                  </a:ext>
                </a:extLst>
              </a:tr>
              <a:tr h="37515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TCD024(f) Targeting Hidden Talent Phase 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GB" sz="1400" b="0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20/11/2025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12/12/2025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64873226"/>
                  </a:ext>
                </a:extLst>
              </a:tr>
            </a:tbl>
          </a:graphicData>
        </a:graphic>
      </p:graphicFrame>
      <p:pic>
        <p:nvPicPr>
          <p:cNvPr id="4" name="Graphic 3" descr="Badge New with solid fill">
            <a:extLst>
              <a:ext uri="{FF2B5EF4-FFF2-40B4-BE49-F238E27FC236}">
                <a16:creationId xmlns:a16="http://schemas.microsoft.com/office/drawing/2014/main" id="{0E19274D-C9E4-5EB1-DCDC-E23EE35D7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688" y="726845"/>
            <a:ext cx="324816" cy="324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8CDAA-A354-C47B-0508-F34DEF185681}"/>
              </a:ext>
            </a:extLst>
          </p:cNvPr>
          <p:cNvSpPr txBox="1"/>
          <p:nvPr/>
        </p:nvSpPr>
        <p:spPr>
          <a:xfrm>
            <a:off x="521236" y="788828"/>
            <a:ext cx="2691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Latest BJC/FBC approved by Joint Committee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raphic 15" descr="Badge New with solid fill">
            <a:extLst>
              <a:ext uri="{FF2B5EF4-FFF2-40B4-BE49-F238E27FC236}">
                <a16:creationId xmlns:a16="http://schemas.microsoft.com/office/drawing/2014/main" id="{FE9383C6-E054-D81C-D3B9-D83CD8CCE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2482" y="6602386"/>
            <a:ext cx="255612" cy="255612"/>
          </a:xfrm>
          <a:prstGeom prst="rect">
            <a:avLst/>
          </a:prstGeom>
        </p:spPr>
      </p:pic>
      <p:pic>
        <p:nvPicPr>
          <p:cNvPr id="3" name="Graphic 2" descr="Information outline">
            <a:extLst>
              <a:ext uri="{FF2B5EF4-FFF2-40B4-BE49-F238E27FC236}">
                <a16:creationId xmlns:a16="http://schemas.microsoft.com/office/drawing/2014/main" id="{8D05A16D-19B8-AAE1-6D39-72FEBEF99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84259" y="-18912"/>
            <a:ext cx="807740" cy="8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093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30892"/>
          </a:xfrm>
        </p:spPr>
        <p:txBody>
          <a:bodyPr>
            <a:normAutofit/>
          </a:bodyPr>
          <a:lstStyle/>
          <a:p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@taycities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www.taycities.co.uk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1719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D81F5-B33E-ADEE-789C-C5125B6A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43B6-F13E-DCDC-E408-2352FBE1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719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Reshaping of the Deal Programme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77BD4-426D-9307-7275-11C211C32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339516"/>
            <a:ext cx="6708813" cy="448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>
              <a:solidFill>
                <a:schemeClr val="accent2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endParaRPr lang="en-GB" sz="18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964BD-DB4F-69B0-CFEE-635558B6C71E}"/>
              </a:ext>
            </a:extLst>
          </p:cNvPr>
          <p:cNvSpPr txBox="1"/>
          <p:nvPr/>
        </p:nvSpPr>
        <p:spPr>
          <a:xfrm>
            <a:off x="303944" y="1339516"/>
            <a:ext cx="67850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180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Reshaping approach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was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presented and agreed by Joint Committee Members in March 2025.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It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includes a Timetable of activities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that set out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how the Reshaping work will be achieved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There is 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challenging level of work required over the next three months.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continued efforts and support from all Partners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will be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key to achieve this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0"/>
            <a:endParaRPr lang="en-US" sz="180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4249D-823B-FA85-9D0C-F443D41C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71" y="1470753"/>
            <a:ext cx="4235805" cy="282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8950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3A830-6B03-3D07-EC26-E320358D2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DA4D7-C67A-B0B3-AF76-440C297E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Review of Existing Deal Programme (Strand 1a and 1b)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CB2DC-6381-01FD-6AA2-E42C68CD9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339516"/>
            <a:ext cx="6708813" cy="448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>
              <a:solidFill>
                <a:schemeClr val="accent2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endParaRPr lang="en-GB" sz="18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E8988-6695-3DFB-1305-278562A7258F}"/>
              </a:ext>
            </a:extLst>
          </p:cNvPr>
          <p:cNvSpPr txBox="1"/>
          <p:nvPr/>
        </p:nvSpPr>
        <p:spPr>
          <a:xfrm>
            <a:off x="303944" y="1339516"/>
            <a:ext cx="6785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80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0"/>
            <a:endParaRPr lang="en-US" sz="180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30EEB-1A6F-9E02-A2A6-DFAF93ED67AD}"/>
              </a:ext>
            </a:extLst>
          </p:cNvPr>
          <p:cNvSpPr txBox="1"/>
          <p:nvPr/>
        </p:nvSpPr>
        <p:spPr>
          <a:xfrm>
            <a:off x="380144" y="1554068"/>
            <a:ext cx="6340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Existing Programme Assurance</a:t>
            </a: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Panel meetings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were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held in November 2025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to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review all the Assurances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 Panel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identified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 number of actions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for some of the Fund,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Programme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&amp; Project Assurances.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 Panel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requested that these were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fully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addressed no later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than 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28</a:t>
            </a:r>
            <a:r>
              <a:rPr lang="en-US" b="1" baseline="300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of February 2026.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52B3D-706A-7B83-E6B4-23319EE77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957" y="1554068"/>
            <a:ext cx="4529721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5773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D81F5-B33E-ADEE-789C-C5125B6AB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43B6-F13E-DCDC-E408-2352FBE1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719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Review of Existing Deal Programme (Strand 1a and 1b)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77BD4-426D-9307-7275-11C211C32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339516"/>
            <a:ext cx="6708813" cy="448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chemeClr val="accent2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 dirty="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endParaRPr lang="en-GB" sz="1800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964BD-DB4F-69B0-CFEE-635558B6C71E}"/>
              </a:ext>
            </a:extLst>
          </p:cNvPr>
          <p:cNvSpPr txBox="1"/>
          <p:nvPr/>
        </p:nvSpPr>
        <p:spPr>
          <a:xfrm>
            <a:off x="303944" y="1339516"/>
            <a:ext cx="678501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180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review of </a:t>
            </a:r>
            <a:r>
              <a:rPr lang="en-US" b="1" u="sng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all of the Assurances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for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the existing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Programme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is being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undertaken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in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March 2026.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This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will include the submissions on the actions identified by The Panel in November 2025.  </a:t>
            </a:r>
          </a:p>
          <a:p>
            <a:pPr lvl="0"/>
            <a:endParaRPr lang="en-US" dirty="0">
              <a:solidFill>
                <a:schemeClr val="accent6">
                  <a:lumMod val="50000"/>
                </a:schemeClr>
              </a:solidFill>
              <a:ea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Where actions have  not been fully addressed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the Fund/ Programme/ Project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will be confirmed as not having provided sufficient Assurance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. 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It will be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deemed that it cannot proceed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, and 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the funding will be reallocated as part of the New Projects (Strand 2) work.</a:t>
            </a:r>
            <a:endParaRPr lang="en-US" sz="180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07E2D-ED2B-F75C-5F4B-F6A6070E5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16" y="1712843"/>
            <a:ext cx="4249104" cy="27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8686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6515-83A2-16A8-A924-703CF4F2C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BD317-CE03-A072-8B2C-C2EB12123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Review of Existing Deal Programme (Strand 1a and 1b)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0A23-E82D-3E53-E64E-6DFB21BDA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339516"/>
            <a:ext cx="6708813" cy="448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>
              <a:solidFill>
                <a:schemeClr val="accent2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endParaRPr lang="en-GB" sz="18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CFEC1-42A9-7BD5-D403-4F1DBCD8F829}"/>
              </a:ext>
            </a:extLst>
          </p:cNvPr>
          <p:cNvSpPr txBox="1"/>
          <p:nvPr/>
        </p:nvSpPr>
        <p:spPr>
          <a:xfrm>
            <a:off x="136393" y="1443841"/>
            <a:ext cx="715137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This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agreed approach will enable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Partners to understand and confirm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lvl="1"/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857250" lvl="1" indent="-400050">
              <a:buAutoNum type="romanLcParenBoth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full assurance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the Fund/Programmes and Projects that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will remain in the Programme.</a:t>
            </a:r>
          </a:p>
          <a:p>
            <a:pPr marL="857250" lvl="1" indent="-400050">
              <a:buAutoNum type="romanLcParenBoth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857250" lvl="1" indent="-400050">
              <a:buAutoNum type="romanLcParenBoth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what the new Programme profile ‘asks’ will be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and any risks that the Partnership will need to consider and address e.g. funding asks above the awarded tripartite profile.</a:t>
            </a:r>
          </a:p>
          <a:p>
            <a:pPr marL="857250" lvl="1" indent="-400050">
              <a:buAutoNum type="romanLcParenBoth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857250" lvl="1" indent="-400050">
              <a:buAutoNum type="romanLcParenBoth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the values of the funding and benefits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that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will no longer be proceeding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to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inform decision making for new Projects.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accent2"/>
              </a:solidFill>
              <a:ea typeface="Calibri"/>
              <a:cs typeface="Calibri"/>
            </a:endParaRPr>
          </a:p>
          <a:p>
            <a:pPr lvl="0"/>
            <a:endParaRPr lang="en-US" sz="1800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0F7E7-8283-FFDA-1268-E90486EAF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331" y="1523098"/>
            <a:ext cx="4125487" cy="262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625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3A7F5-C96B-D809-2F56-8649581AA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1EF2-7212-FE1B-E0C7-964AD040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93" y="21655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cs typeface="Calibri"/>
              </a:rPr>
              <a:t>New Projects (Strand 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F1474D-4996-8986-085D-0C43728E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467046"/>
            <a:ext cx="6733032" cy="3923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To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enable the Partnership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to be in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 the strongest position to reshape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the Programme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an open call for Projects was made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 December 2025.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call was placed on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Tay Cities Region Deal website.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All Projects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will be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required to complete an SOC and demonstrate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Deliverability;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Regional Economic Investment Impact; and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How they align with the Regional Economic Strategy &amp; Prospectus.</a:t>
            </a:r>
          </a:p>
          <a:p>
            <a:endParaRPr lang="en-GB" sz="18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31F3A-702C-F5F1-2293-2EA2ED2E3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76" y="1467047"/>
            <a:ext cx="4591154" cy="284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788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B7228-2B71-62BE-7C19-9B1A8E7FC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9241-0209-3232-4D12-036B8E2E2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93" y="21655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cs typeface="Calibri"/>
              </a:rPr>
              <a:t>New Projects (Strand 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87D079-4117-0683-5A36-209551C4F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600201"/>
            <a:ext cx="6416475" cy="3923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The deadline date for the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SOC submissions is the 13</a:t>
            </a:r>
            <a:r>
              <a:rPr lang="en-GB" sz="1800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 of March 2026.</a:t>
            </a:r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An assessment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of these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is being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undertaken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in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April 2026.</a:t>
            </a:r>
          </a:p>
          <a:p>
            <a:pPr marL="0" indent="0">
              <a:buNone/>
            </a:pPr>
            <a:endParaRPr lang="en-GB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This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work will inform any new Projects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which are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considered by the Partnership </a:t>
            </a:r>
            <a:r>
              <a:rPr lang="en-GB" sz="1800" dirty="0">
                <a:solidFill>
                  <a:schemeClr val="accent6">
                    <a:lumMod val="50000"/>
                  </a:schemeClr>
                </a:solidFill>
              </a:rPr>
              <a:t>in the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Reshaping of the Programme.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An update on the outcome of this work will be given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to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Joint Committee members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at their meeting on the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19</a:t>
            </a:r>
            <a:r>
              <a:rPr lang="en-US" sz="1800" b="1" baseline="30000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th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 of June.</a:t>
            </a:r>
            <a:endParaRPr lang="en-GB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FD7A8-9F87-6253-455E-5DE59A35D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574" y="1673592"/>
            <a:ext cx="4459704" cy="284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5468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2C218-D56F-4327-AECE-64DE6E8AE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BE25-EC17-5E84-A5E9-E462F1BC6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New Projects (Strand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CC879-4C9D-A6CE-8EB9-20E35D155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339516"/>
            <a:ext cx="6708813" cy="448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1800">
              <a:solidFill>
                <a:schemeClr val="accent2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80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endParaRPr lang="en-GB" sz="180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D692B-B3FB-2217-5C1E-4CA7E0B35323}"/>
              </a:ext>
            </a:extLst>
          </p:cNvPr>
          <p:cNvSpPr txBox="1"/>
          <p:nvPr/>
        </p:nvSpPr>
        <p:spPr>
          <a:xfrm>
            <a:off x="136394" y="1043483"/>
            <a:ext cx="7043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endParaRPr lang="en-US" sz="180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  <a:p>
            <a:pPr lvl="0"/>
            <a:endParaRPr lang="en-US" sz="1800">
              <a:solidFill>
                <a:schemeClr val="accent1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8A766-34B2-ACF3-B0AF-F6C8B5F855B0}"/>
              </a:ext>
            </a:extLst>
          </p:cNvPr>
          <p:cNvSpPr txBox="1"/>
          <p:nvPr/>
        </p:nvSpPr>
        <p:spPr>
          <a:xfrm>
            <a:off x="430896" y="1767123"/>
            <a:ext cx="66073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This agreed approach will enable the Partners to have: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400050" indent="-400050">
              <a:buAutoNum type="romanLcParenBoth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list of new Project(s) that have demonstrated Assurance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to the Partners that they meet the call for Project requirements. </a:t>
            </a:r>
          </a:p>
          <a:p>
            <a:pPr marL="400050" indent="-400050">
              <a:buAutoNum type="romanLcParenBoth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400050" indent="-400050">
              <a:buAutoNum type="romanLcParenBoth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set of Project(s) to inform the Partnership discussions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in the reshaping of the Deal Programme. </a:t>
            </a:r>
          </a:p>
          <a:p>
            <a:pPr marL="400050" indent="-400050">
              <a:buAutoNum type="romanLcParenBoth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400050" indent="-400050">
              <a:buAutoNum type="romanLcParenBoth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400050" indent="-400050">
              <a:buAutoNum type="romanLcParenBoth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 descr="A person holding a tablet in front of a large screen&#10;&#10;Description automatically generated">
            <a:extLst>
              <a:ext uri="{FF2B5EF4-FFF2-40B4-BE49-F238E27FC236}">
                <a16:creationId xmlns:a16="http://schemas.microsoft.com/office/drawing/2014/main" id="{45DAA392-D454-D10F-B1A9-E6EB33FE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709" y="1689814"/>
            <a:ext cx="4497719" cy="280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768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e4ab347-7cc8-4540-aa8a-fff0c72b0c7c">
      <Terms xmlns="http://schemas.microsoft.com/office/infopath/2007/PartnerControls"/>
    </lcf76f155ced4ddcb4097134ff3c332f>
    <MediaLengthInSeconds xmlns="4e4ab347-7cc8-4540-aa8a-fff0c72b0c7c" xsi:nil="true"/>
    <SharedWithUsers xmlns="02cbce6f-e368-4ad6-b3ff-741ab4be6999">
      <UserInfo>
        <DisplayName>Morag Saunders</DisplayName>
        <AccountId>15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9A578E90DD1E459A2BCF20C25C3C8E" ma:contentTypeVersion="17" ma:contentTypeDescription="Create a new document." ma:contentTypeScope="" ma:versionID="18460b55104a583890df5751e2a0ac44">
  <xsd:schema xmlns:xsd="http://www.w3.org/2001/XMLSchema" xmlns:xs="http://www.w3.org/2001/XMLSchema" xmlns:p="http://schemas.microsoft.com/office/2006/metadata/properties" xmlns:ns1="http://schemas.microsoft.com/sharepoint/v3" xmlns:ns2="4e4ab347-7cc8-4540-aa8a-fff0c72b0c7c" xmlns:ns3="02cbce6f-e368-4ad6-b3ff-741ab4be6999" targetNamespace="http://schemas.microsoft.com/office/2006/metadata/properties" ma:root="true" ma:fieldsID="df6fc1b247e4a9921f4758aa2b5bf816" ns1:_="" ns2:_="" ns3:_="">
    <xsd:import namespace="http://schemas.microsoft.com/sharepoint/v3"/>
    <xsd:import namespace="4e4ab347-7cc8-4540-aa8a-fff0c72b0c7c"/>
    <xsd:import namespace="02cbce6f-e368-4ad6-b3ff-741ab4be69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b347-7cc8-4540-aa8a-fff0c72b0c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68f6ed1-2845-4a53-be4b-b0f4dab87c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bce6f-e368-4ad6-b3ff-741ab4be6999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65445C-D562-4735-92B0-60F0AC8E50B0}">
  <ds:schemaRefs>
    <ds:schemaRef ds:uri="02cbce6f-e368-4ad6-b3ff-741ab4be6999"/>
    <ds:schemaRef ds:uri="4e4ab347-7cc8-4540-aa8a-fff0c72b0c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7917C35-801D-4630-94F2-CF8ECA751E55}">
  <ds:schemaRefs>
    <ds:schemaRef ds:uri="02cbce6f-e368-4ad6-b3ff-741ab4be6999"/>
    <ds:schemaRef ds:uri="4e4ab347-7cc8-4540-aa8a-fff0c72b0c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BEE2320-5AB4-4ECC-847F-77B6E290FD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1494</Words>
  <Application>Microsoft Office PowerPoint</Application>
  <PresentationFormat>Widescreen</PresentationFormat>
  <Paragraphs>229</Paragraphs>
  <Slides>22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Wingdings</vt:lpstr>
      <vt:lpstr>Wingdings,Sans-Serif</vt:lpstr>
      <vt:lpstr>Office Theme</vt:lpstr>
      <vt:lpstr>Presentation</vt:lpstr>
      <vt:lpstr>  Deal Programme Update  Joint Committee 20th March 2026   </vt:lpstr>
      <vt:lpstr>Reshaping the Tay Cities Region Deal</vt:lpstr>
      <vt:lpstr>Reshaping of the Deal Programme </vt:lpstr>
      <vt:lpstr>Review of Existing Deal Programme (Strand 1a and 1b)</vt:lpstr>
      <vt:lpstr>Review of Existing Deal Programme (Strand 1a and 1b)</vt:lpstr>
      <vt:lpstr>Review of Existing Deal Programme (Strand 1a and 1b)</vt:lpstr>
      <vt:lpstr>New Projects (Strand 2)</vt:lpstr>
      <vt:lpstr>New Projects (Strand 2)</vt:lpstr>
      <vt:lpstr>New Projects (Strand 2)</vt:lpstr>
      <vt:lpstr>2025/26 Annual Conversation </vt:lpstr>
      <vt:lpstr>Annual Conversation 2025/26</vt:lpstr>
      <vt:lpstr>Delivery of Year 6 - 2025/26</vt:lpstr>
      <vt:lpstr>Year 6 - Capital Programme Forecast</vt:lpstr>
      <vt:lpstr>Year 6 - Revenue Programme Forecast</vt:lpstr>
      <vt:lpstr>Delivery of Year 7 - 2026/27</vt:lpstr>
      <vt:lpstr>Year 7 Capital 'Ask' to Government</vt:lpstr>
      <vt:lpstr>Year 7 Revenue 'Ask' to Government</vt:lpstr>
      <vt:lpstr>Information Updates</vt:lpstr>
      <vt:lpstr>Business Cases with Government and  Management Group Approval </vt:lpstr>
      <vt:lpstr>Capital Business Cases with Joint Committee Approval  since March 2023</vt:lpstr>
      <vt:lpstr>Revenue Business Cases with Joint Committee Approval </vt:lpstr>
      <vt:lpstr> @taycities www.taycities.co.uk </vt:lpstr>
    </vt:vector>
  </TitlesOfParts>
  <Company>Dundee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Laidlay</dc:creator>
  <cp:lastModifiedBy>Morag Saunders</cp:lastModifiedBy>
  <cp:revision>6</cp:revision>
  <cp:lastPrinted>2025-03-14T14:21:31Z</cp:lastPrinted>
  <dcterms:created xsi:type="dcterms:W3CDTF">2017-02-22T16:33:41Z</dcterms:created>
  <dcterms:modified xsi:type="dcterms:W3CDTF">2026-03-06T13:34:15Z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0x010100059A578E90DD1E459A2BCF20C25C3C8E</vt:lpwstr>
  </property>
  <property fmtid="{D5CDD505-2E9C-101B-9397-08002B2CF9AE}" pid="3" name="MediaServiceImageTags">
    <vt:lpwstr/>
  </property>
  <property fmtid="{D5CDD505-2E9C-101B-9397-08002B2CF9AE}" pid="4" name="Order">
    <vt:r8>3733700</vt:r8>
  </property>
  <property fmtid="{D5CDD505-2E9C-101B-9397-08002B2CF9AE}" pid="5" name="xd_Signature">
    <vt:bool>false</vt:bool>
  </property>
  <property fmtid="{D5CDD505-2E9C-101B-9397-08002B2CF9AE}" pid="6" name="SharedWithUsers">
    <vt:lpwstr>15;#Morag Saunders</vt:lpwstr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