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sldIdLst>
    <p:sldId id="793" r:id="rId5"/>
    <p:sldId id="795" r:id="rId6"/>
    <p:sldId id="796" r:id="rId7"/>
    <p:sldId id="77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291EA-B4BE-52D6-3F77-2A4F3DEE52BB}" v="10" dt="2026-03-12T16:31:33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Hutchison" userId="S::hannah.hutchison@dundeecity.gov.uk::a5a9f3a7-07f5-459c-b83b-acfc70eb2ea0" providerId="AD" clId="Web-{1D137FD5-4902-23CB-8237-C9A71A25F4D9}"/>
    <pc:docChg chg="addSld modSld">
      <pc:chgData name="Hannah Hutchison" userId="S::hannah.hutchison@dundeecity.gov.uk::a5a9f3a7-07f5-459c-b83b-acfc70eb2ea0" providerId="AD" clId="Web-{1D137FD5-4902-23CB-8237-C9A71A25F4D9}" dt="2026-03-04T11:50:54.518" v="70" actId="20577"/>
      <pc:docMkLst>
        <pc:docMk/>
      </pc:docMkLst>
      <pc:sldChg chg="modSp add replId">
        <pc:chgData name="Hannah Hutchison" userId="S::hannah.hutchison@dundeecity.gov.uk::a5a9f3a7-07f5-459c-b83b-acfc70eb2ea0" providerId="AD" clId="Web-{1D137FD5-4902-23CB-8237-C9A71A25F4D9}" dt="2026-03-04T11:50:54.518" v="70" actId="20577"/>
        <pc:sldMkLst>
          <pc:docMk/>
          <pc:sldMk cId="1057761126" sldId="796"/>
        </pc:sldMkLst>
        <pc:spChg chg="mod">
          <ac:chgData name="Hannah Hutchison" userId="S::hannah.hutchison@dundeecity.gov.uk::a5a9f3a7-07f5-459c-b83b-acfc70eb2ea0" providerId="AD" clId="Web-{1D137FD5-4902-23CB-8237-C9A71A25F4D9}" dt="2026-03-04T11:50:54.518" v="70" actId="20577"/>
          <ac:spMkLst>
            <pc:docMk/>
            <pc:sldMk cId="1057761126" sldId="796"/>
            <ac:spMk id="4" creationId="{4DA01AF2-6B7C-8616-355D-586F6584C849}"/>
          </ac:spMkLst>
        </pc:spChg>
      </pc:sldChg>
    </pc:docChg>
  </pc:docChgLst>
  <pc:docChgLst>
    <pc:chgData name="Hannah Hutchison" userId="S::hannah.hutchison@dundeecity.gov.uk::a5a9f3a7-07f5-459c-b83b-acfc70eb2ea0" providerId="AD" clId="Web-{432291EA-B4BE-52D6-3F77-2A4F3DEE52BB}"/>
    <pc:docChg chg="modSld">
      <pc:chgData name="Hannah Hutchison" userId="S::hannah.hutchison@dundeecity.gov.uk::a5a9f3a7-07f5-459c-b83b-acfc70eb2ea0" providerId="AD" clId="Web-{432291EA-B4BE-52D6-3F77-2A4F3DEE52BB}" dt="2026-03-12T16:31:33.508" v="4" actId="20577"/>
      <pc:docMkLst>
        <pc:docMk/>
      </pc:docMkLst>
      <pc:sldChg chg="modSp">
        <pc:chgData name="Hannah Hutchison" userId="S::hannah.hutchison@dundeecity.gov.uk::a5a9f3a7-07f5-459c-b83b-acfc70eb2ea0" providerId="AD" clId="Web-{432291EA-B4BE-52D6-3F77-2A4F3DEE52BB}" dt="2026-03-12T16:31:33.508" v="4" actId="20577"/>
        <pc:sldMkLst>
          <pc:docMk/>
          <pc:sldMk cId="505263321" sldId="795"/>
        </pc:sldMkLst>
        <pc:spChg chg="mod">
          <ac:chgData name="Hannah Hutchison" userId="S::hannah.hutchison@dundeecity.gov.uk::a5a9f3a7-07f5-459c-b83b-acfc70eb2ea0" providerId="AD" clId="Web-{432291EA-B4BE-52D6-3F77-2A4F3DEE52BB}" dt="2026-03-12T16:31:33.508" v="4" actId="20577"/>
          <ac:spMkLst>
            <pc:docMk/>
            <pc:sldMk cId="505263321" sldId="795"/>
            <ac:spMk id="4" creationId="{8FE5C365-47C8-2A5F-36D7-71AA214B9E78}"/>
          </ac:spMkLst>
        </pc:spChg>
      </pc:sldChg>
    </pc:docChg>
  </pc:docChgLst>
  <pc:docChgLst>
    <pc:chgData name="Hannah Hutchison" userId="S::hannah.hutchison@dundeecity.gov.uk::a5a9f3a7-07f5-459c-b83b-acfc70eb2ea0" providerId="AD" clId="Web-{98EAA468-0F38-C239-8104-9B4692B97372}"/>
    <pc:docChg chg="modSld">
      <pc:chgData name="Hannah Hutchison" userId="S::hannah.hutchison@dundeecity.gov.uk::a5a9f3a7-07f5-459c-b83b-acfc70eb2ea0" providerId="AD" clId="Web-{98EAA468-0F38-C239-8104-9B4692B97372}" dt="2026-03-06T11:50:46.330" v="260" actId="20577"/>
      <pc:docMkLst>
        <pc:docMk/>
      </pc:docMkLst>
      <pc:sldChg chg="modSp">
        <pc:chgData name="Hannah Hutchison" userId="S::hannah.hutchison@dundeecity.gov.uk::a5a9f3a7-07f5-459c-b83b-acfc70eb2ea0" providerId="AD" clId="Web-{98EAA468-0F38-C239-8104-9B4692B97372}" dt="2026-03-06T10:22:32.043" v="77" actId="20577"/>
        <pc:sldMkLst>
          <pc:docMk/>
          <pc:sldMk cId="505263321" sldId="795"/>
        </pc:sldMkLst>
        <pc:spChg chg="mod">
          <ac:chgData name="Hannah Hutchison" userId="S::hannah.hutchison@dundeecity.gov.uk::a5a9f3a7-07f5-459c-b83b-acfc70eb2ea0" providerId="AD" clId="Web-{98EAA468-0F38-C239-8104-9B4692B97372}" dt="2026-03-06T10:22:32.043" v="77" actId="20577"/>
          <ac:spMkLst>
            <pc:docMk/>
            <pc:sldMk cId="505263321" sldId="795"/>
            <ac:spMk id="4" creationId="{8FE5C365-47C8-2A5F-36D7-71AA214B9E78}"/>
          </ac:spMkLst>
        </pc:spChg>
      </pc:sldChg>
      <pc:sldChg chg="modSp">
        <pc:chgData name="Hannah Hutchison" userId="S::hannah.hutchison@dundeecity.gov.uk::a5a9f3a7-07f5-459c-b83b-acfc70eb2ea0" providerId="AD" clId="Web-{98EAA468-0F38-C239-8104-9B4692B97372}" dt="2026-03-06T11:50:46.330" v="260" actId="20577"/>
        <pc:sldMkLst>
          <pc:docMk/>
          <pc:sldMk cId="1057761126" sldId="796"/>
        </pc:sldMkLst>
        <pc:spChg chg="mod">
          <ac:chgData name="Hannah Hutchison" userId="S::hannah.hutchison@dundeecity.gov.uk::a5a9f3a7-07f5-459c-b83b-acfc70eb2ea0" providerId="AD" clId="Web-{98EAA468-0F38-C239-8104-9B4692B97372}" dt="2026-03-06T11:50:46.330" v="260" actId="20577"/>
          <ac:spMkLst>
            <pc:docMk/>
            <pc:sldMk cId="1057761126" sldId="796"/>
            <ac:spMk id="4" creationId="{4DA01AF2-6B7C-8616-355D-586F6584C849}"/>
          </ac:spMkLst>
        </pc:spChg>
      </pc:sldChg>
    </pc:docChg>
  </pc:docChgLst>
  <pc:docChgLst>
    <pc:chgData name="Hannah Hutchison" userId="a5a9f3a7-07f5-459c-b83b-acfc70eb2ea0" providerId="ADAL" clId="{6038475C-AB4B-4ACD-BB2D-9E1027C885D2}"/>
    <pc:docChg chg="custSel addSld delSld modSld">
      <pc:chgData name="Hannah Hutchison" userId="a5a9f3a7-07f5-459c-b83b-acfc70eb2ea0" providerId="ADAL" clId="{6038475C-AB4B-4ACD-BB2D-9E1027C885D2}" dt="2026-03-12T10:21:15.864" v="210" actId="20577"/>
      <pc:docMkLst>
        <pc:docMk/>
      </pc:docMkLst>
      <pc:sldChg chg="addSp delSp modSp mod">
        <pc:chgData name="Hannah Hutchison" userId="a5a9f3a7-07f5-459c-b83b-acfc70eb2ea0" providerId="ADAL" clId="{6038475C-AB4B-4ACD-BB2D-9E1027C885D2}" dt="2026-03-06T15:29:37.680" v="118" actId="14100"/>
        <pc:sldMkLst>
          <pc:docMk/>
          <pc:sldMk cId="3009011952" sldId="779"/>
        </pc:sldMkLst>
        <pc:spChg chg="mod">
          <ac:chgData name="Hannah Hutchison" userId="a5a9f3a7-07f5-459c-b83b-acfc70eb2ea0" providerId="ADAL" clId="{6038475C-AB4B-4ACD-BB2D-9E1027C885D2}" dt="2026-03-06T15:29:37.680" v="118" actId="14100"/>
          <ac:spMkLst>
            <pc:docMk/>
            <pc:sldMk cId="3009011952" sldId="779"/>
            <ac:spMk id="10" creationId="{EACBBED7-4A17-400C-BE0F-A7BDDF271B56}"/>
          </ac:spMkLst>
        </pc:spChg>
        <pc:picChg chg="add mod">
          <ac:chgData name="Hannah Hutchison" userId="a5a9f3a7-07f5-459c-b83b-acfc70eb2ea0" providerId="ADAL" clId="{6038475C-AB4B-4ACD-BB2D-9E1027C885D2}" dt="2026-03-06T15:29:35.345" v="117" actId="1076"/>
          <ac:picMkLst>
            <pc:docMk/>
            <pc:sldMk cId="3009011952" sldId="779"/>
            <ac:picMk id="6" creationId="{FC59E7BB-CC54-CF3E-C2C5-A95E5B8D4FDD}"/>
          </ac:picMkLst>
        </pc:picChg>
      </pc:sldChg>
      <pc:sldChg chg="addSp delSp modSp mod">
        <pc:chgData name="Hannah Hutchison" userId="a5a9f3a7-07f5-459c-b83b-acfc70eb2ea0" providerId="ADAL" clId="{6038475C-AB4B-4ACD-BB2D-9E1027C885D2}" dt="2026-03-06T15:25:21.028" v="71" actId="1076"/>
        <pc:sldMkLst>
          <pc:docMk/>
          <pc:sldMk cId="1449019385" sldId="793"/>
        </pc:sldMkLst>
        <pc:spChg chg="mod">
          <ac:chgData name="Hannah Hutchison" userId="a5a9f3a7-07f5-459c-b83b-acfc70eb2ea0" providerId="ADAL" clId="{6038475C-AB4B-4ACD-BB2D-9E1027C885D2}" dt="2026-03-06T15:25:13.540" v="68" actId="14100"/>
          <ac:spMkLst>
            <pc:docMk/>
            <pc:sldMk cId="1449019385" sldId="793"/>
            <ac:spMk id="4" creationId="{28314584-225B-4FDC-A199-D37BF2216E72}"/>
          </ac:spMkLst>
        </pc:spChg>
        <pc:picChg chg="add mod">
          <ac:chgData name="Hannah Hutchison" userId="a5a9f3a7-07f5-459c-b83b-acfc70eb2ea0" providerId="ADAL" clId="{6038475C-AB4B-4ACD-BB2D-9E1027C885D2}" dt="2026-03-06T15:25:21.028" v="71" actId="1076"/>
          <ac:picMkLst>
            <pc:docMk/>
            <pc:sldMk cId="1449019385" sldId="793"/>
            <ac:picMk id="7" creationId="{BCFCD232-044A-0072-D46F-20736B85FD33}"/>
          </ac:picMkLst>
        </pc:picChg>
      </pc:sldChg>
      <pc:sldChg chg="addSp delSp modSp mod">
        <pc:chgData name="Hannah Hutchison" userId="a5a9f3a7-07f5-459c-b83b-acfc70eb2ea0" providerId="ADAL" clId="{6038475C-AB4B-4ACD-BB2D-9E1027C885D2}" dt="2026-03-12T10:21:15.864" v="210" actId="20577"/>
        <pc:sldMkLst>
          <pc:docMk/>
          <pc:sldMk cId="505263321" sldId="795"/>
        </pc:sldMkLst>
        <pc:spChg chg="mod">
          <ac:chgData name="Hannah Hutchison" userId="a5a9f3a7-07f5-459c-b83b-acfc70eb2ea0" providerId="ADAL" clId="{6038475C-AB4B-4ACD-BB2D-9E1027C885D2}" dt="2026-03-12T10:21:15.864" v="210" actId="20577"/>
          <ac:spMkLst>
            <pc:docMk/>
            <pc:sldMk cId="505263321" sldId="795"/>
            <ac:spMk id="4" creationId="{8FE5C365-47C8-2A5F-36D7-71AA214B9E78}"/>
          </ac:spMkLst>
        </pc:spChg>
        <pc:spChg chg="add mod">
          <ac:chgData name="Hannah Hutchison" userId="a5a9f3a7-07f5-459c-b83b-acfc70eb2ea0" providerId="ADAL" clId="{6038475C-AB4B-4ACD-BB2D-9E1027C885D2}" dt="2026-03-06T15:28:50.637" v="107" actId="1076"/>
          <ac:spMkLst>
            <pc:docMk/>
            <pc:sldMk cId="505263321" sldId="795"/>
            <ac:spMk id="8" creationId="{EE5B8008-848D-6E79-45BC-9C8C6AAC3FD6}"/>
          </ac:spMkLst>
        </pc:spChg>
        <pc:picChg chg="add mod">
          <ac:chgData name="Hannah Hutchison" userId="a5a9f3a7-07f5-459c-b83b-acfc70eb2ea0" providerId="ADAL" clId="{6038475C-AB4B-4ACD-BB2D-9E1027C885D2}" dt="2026-03-06T15:25:52.946" v="76" actId="1076"/>
          <ac:picMkLst>
            <pc:docMk/>
            <pc:sldMk cId="505263321" sldId="795"/>
            <ac:picMk id="7" creationId="{4180D9BC-5BA1-5EC2-7F1C-389354459FB4}"/>
          </ac:picMkLst>
        </pc:picChg>
      </pc:sldChg>
      <pc:sldChg chg="addSp delSp modSp mod">
        <pc:chgData name="Hannah Hutchison" userId="a5a9f3a7-07f5-459c-b83b-acfc70eb2ea0" providerId="ADAL" clId="{6038475C-AB4B-4ACD-BB2D-9E1027C885D2}" dt="2026-03-06T15:29:15.263" v="112" actId="1076"/>
        <pc:sldMkLst>
          <pc:docMk/>
          <pc:sldMk cId="1057761126" sldId="796"/>
        </pc:sldMkLst>
        <pc:spChg chg="mod">
          <ac:chgData name="Hannah Hutchison" userId="a5a9f3a7-07f5-459c-b83b-acfc70eb2ea0" providerId="ADAL" clId="{6038475C-AB4B-4ACD-BB2D-9E1027C885D2}" dt="2026-03-06T15:29:09.515" v="110" actId="14100"/>
          <ac:spMkLst>
            <pc:docMk/>
            <pc:sldMk cId="1057761126" sldId="796"/>
            <ac:spMk id="4" creationId="{4DA01AF2-6B7C-8616-355D-586F6584C849}"/>
          </ac:spMkLst>
        </pc:spChg>
        <pc:picChg chg="add mod">
          <ac:chgData name="Hannah Hutchison" userId="a5a9f3a7-07f5-459c-b83b-acfc70eb2ea0" providerId="ADAL" clId="{6038475C-AB4B-4ACD-BB2D-9E1027C885D2}" dt="2026-03-06T15:29:15.263" v="112" actId="1076"/>
          <ac:picMkLst>
            <pc:docMk/>
            <pc:sldMk cId="1057761126" sldId="796"/>
            <ac:picMk id="7" creationId="{D6381D9B-54B0-7347-EC29-AB5868F0D26D}"/>
          </ac:picMkLst>
        </pc:picChg>
      </pc:sldChg>
    </pc:docChg>
  </pc:docChgLst>
  <pc:docChgLst>
    <pc:chgData name="Lauren Hollas" userId="aaf37e5d-c912-4c7c-a86d-50da2b96e9bf" providerId="ADAL" clId="{214F4233-545C-4655-9E5D-DDBCF0B2B376}"/>
    <pc:docChg chg="modSld">
      <pc:chgData name="Lauren Hollas" userId="aaf37e5d-c912-4c7c-a86d-50da2b96e9bf" providerId="ADAL" clId="{214F4233-545C-4655-9E5D-DDBCF0B2B376}" dt="2026-03-13T07:36:02.078" v="7" actId="20577"/>
      <pc:docMkLst>
        <pc:docMk/>
      </pc:docMkLst>
      <pc:sldChg chg="modSp mod">
        <pc:chgData name="Lauren Hollas" userId="aaf37e5d-c912-4c7c-a86d-50da2b96e9bf" providerId="ADAL" clId="{214F4233-545C-4655-9E5D-DDBCF0B2B376}" dt="2026-03-13T07:36:02.078" v="7" actId="20577"/>
        <pc:sldMkLst>
          <pc:docMk/>
          <pc:sldMk cId="505263321" sldId="795"/>
        </pc:sldMkLst>
        <pc:spChg chg="mod">
          <ac:chgData name="Lauren Hollas" userId="aaf37e5d-c912-4c7c-a86d-50da2b96e9bf" providerId="ADAL" clId="{214F4233-545C-4655-9E5D-DDBCF0B2B376}" dt="2026-03-13T07:36:02.078" v="7" actId="20577"/>
          <ac:spMkLst>
            <pc:docMk/>
            <pc:sldMk cId="505263321" sldId="795"/>
            <ac:spMk id="4" creationId="{8FE5C365-47C8-2A5F-36D7-71AA214B9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77452-8F3F-42B2-94B8-1AFC4CB96AAC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2A79-56ED-42E9-A8A0-2E1445282D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18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7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F7425-D6D9-FE2D-98BE-E4E52B64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C4BAC-F959-C404-A285-FA35460B0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E94E2-9C13-3F06-81C5-D030BD093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AE7C8-DF41-BBFC-AC8D-1D93965BA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1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7CF48-6AF9-2CB2-934F-EC146818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C8D1B-068E-6487-CD5F-DC9EA46DB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711F6-9793-20B8-6661-6D134A5E8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589E3-6441-FD7C-76B7-63481E3D6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19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8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56636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370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40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923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2464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277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894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3681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607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8896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9902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142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7809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Volumes/Katherine/Katherine's%20jobs/Jobs%20in%20progress/Tay%20Cities%20Deal/Tay%20Cities%20powerpoint/Tay%20Cities%20powerpoint%20slide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C779-6A8B-3641-881C-F07EE0FBB20F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E9B20-F23D-CE46-A7AF-B4A06FA9F41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Tay Cities powerpoint slide.jpg" descr="/Volumes/Katherine/Katherine's jobs/Jobs in progress/Tay Cities Deal/Tay Cities powerpoint/Tay Cities powerpoint slide.jpg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6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C818-90B7-462C-BC92-6F336F23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264"/>
            <a:ext cx="12192000" cy="1143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Annual Performance Report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44C91-B398-4016-9CAB-AA22D83DA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416" y="915670"/>
            <a:ext cx="5418684" cy="47085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2900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 b="1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14584-225B-4FDC-A199-D37BF2216E72}"/>
              </a:ext>
            </a:extLst>
          </p:cNvPr>
          <p:cNvSpPr txBox="1"/>
          <p:nvPr/>
        </p:nvSpPr>
        <p:spPr>
          <a:xfrm>
            <a:off x="100057" y="1207448"/>
            <a:ext cx="703008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</a:t>
            </a:r>
            <a:r>
              <a:rPr lang="en-GB" sz="1600" dirty="0">
                <a:solidFill>
                  <a:srgbClr val="438086"/>
                </a:solidFill>
                <a:latin typeface="Calibri"/>
              </a:rPr>
              <a:t> is 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Grant Offer Letter commitment for an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 Performance Report</a:t>
            </a:r>
            <a:r>
              <a:rPr lang="en-GB" sz="1600" b="1" dirty="0">
                <a:solidFill>
                  <a:srgbClr val="438086"/>
                </a:solidFill>
                <a:latin typeface="Calibri"/>
              </a:rPr>
              <a:t>.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1600" b="1" dirty="0">
              <a:solidFill>
                <a:srgbClr val="438086"/>
              </a:solidFill>
              <a:latin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the Partnership’s </a:t>
            </a:r>
            <a:r>
              <a:rPr lang="en-GB" sz="1600" b="1" dirty="0">
                <a:solidFill>
                  <a:srgbClr val="438086"/>
                </a:solidFill>
                <a:latin typeface="Calibri"/>
              </a:rPr>
              <a:t>fifth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Annual Report for the reporting period of October 2024 – September 2025.</a:t>
            </a:r>
            <a:endParaRPr lang="en-GB" sz="1600" b="1" i="0" u="none" strike="noStrike" kern="1200" cap="none" spc="0" normalizeH="0" baseline="0" noProof="0" dirty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includes an updated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statement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the Deal Programme,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updates,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studies including inclusive growth and carbon reductions.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lang="en-GB" sz="1600" dirty="0">
                <a:solidFill>
                  <a:srgbClr val="438086"/>
                </a:solidFill>
                <a:latin typeface="Calibri"/>
              </a:rPr>
              <a:t> also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includes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jobs and leverage realised to date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as the Partnership completes its </a:t>
            </a:r>
            <a:r>
              <a:rPr lang="en-GB" sz="1600" dirty="0">
                <a:solidFill>
                  <a:srgbClr val="438086"/>
                </a:solidFill>
                <a:latin typeface="Calibri"/>
              </a:rPr>
              <a:t>second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full benefits reporting for Project’s in delivery.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Annual Performance Report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informed the Annual Conversation.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parts of the Deal Governance have been consulted on the drafting of the Annual Report.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Angus Council Comms Team have supported the PMO in designing the Annual </a:t>
            </a:r>
            <a:r>
              <a:rPr lang="en-GB" sz="1600" dirty="0">
                <a:solidFill>
                  <a:srgbClr val="438086"/>
                </a:solidFill>
                <a:latin typeface="Calibri"/>
              </a:rPr>
              <a:t>Performance Report.</a:t>
            </a:r>
            <a:endParaRPr lang="en-GB" sz="1600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CD232-044A-0072-D46F-20736B85F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59" y="1794918"/>
            <a:ext cx="4425042" cy="29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938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7F0C7-2104-F91C-3A1E-DF9D75D01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EBF7-7463-B962-59C1-A72876B4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264"/>
            <a:ext cx="12192000" cy="1143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Annual Performance Report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01F8A-EE5F-4506-73C6-0DDE64700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416" y="915670"/>
            <a:ext cx="5418684" cy="47085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2900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 b="1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5C365-47C8-2A5F-36D7-71AA214B9E78}"/>
              </a:ext>
            </a:extLst>
          </p:cNvPr>
          <p:cNvSpPr txBox="1"/>
          <p:nvPr/>
        </p:nvSpPr>
        <p:spPr>
          <a:xfrm>
            <a:off x="165371" y="1377900"/>
            <a:ext cx="6540229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457200">
              <a:buFont typeface="Wingdings"/>
              <a:buChar char="§"/>
              <a:defRPr/>
            </a:pPr>
            <a:r>
              <a:rPr lang="en-GB" sz="1600" dirty="0">
                <a:solidFill>
                  <a:srgbClr val="438086"/>
                </a:solidFill>
                <a:latin typeface="Calibri"/>
                <a:ea typeface="Calibri"/>
                <a:cs typeface="Calibri"/>
              </a:rPr>
              <a:t>The headlines of the Annual Performance Report this year are:</a:t>
            </a:r>
            <a:endParaRPr lang="en-US" dirty="0">
              <a:ea typeface="Calibri"/>
              <a:cs typeface="Calibri"/>
            </a:endParaRPr>
          </a:p>
          <a:p>
            <a:pPr marL="285750" indent="-285750" defTabSz="457200">
              <a:buFont typeface="Wingdings"/>
              <a:buChar char="§"/>
              <a:defRPr/>
            </a:pPr>
            <a:endParaRPr lang="en-GB" sz="1600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38086"/>
                </a:solidFill>
                <a:latin typeface="+mj-lt"/>
              </a:rPr>
              <a:t>Tay Cities Region Deal marks half-way point as it entered </a:t>
            </a:r>
            <a:r>
              <a:rPr lang="en-GB" sz="1600" b="1" dirty="0">
                <a:solidFill>
                  <a:srgbClr val="438086"/>
                </a:solidFill>
                <a:latin typeface="+mj-lt"/>
              </a:rPr>
              <a:t>Year 6 and has drawn down over half of the £300m funding allocated</a:t>
            </a:r>
            <a:r>
              <a:rPr lang="en-GB" sz="1600" dirty="0">
                <a:solidFill>
                  <a:srgbClr val="438086"/>
                </a:solidFill>
                <a:latin typeface="+mj-lt"/>
              </a:rPr>
              <a:t>. To date, </a:t>
            </a:r>
            <a:r>
              <a:rPr lang="en-GB" sz="1600" b="1">
                <a:solidFill>
                  <a:srgbClr val="438086"/>
                </a:solidFill>
                <a:latin typeface="+mj-lt"/>
              </a:rPr>
              <a:t>£156.892m </a:t>
            </a:r>
            <a:r>
              <a:rPr lang="en-GB" sz="1600" b="1" dirty="0">
                <a:solidFill>
                  <a:srgbClr val="438086"/>
                </a:solidFill>
                <a:latin typeface="+mj-lt"/>
              </a:rPr>
              <a:t>of Government investment has been released</a:t>
            </a:r>
            <a:r>
              <a:rPr lang="en-GB" sz="1600" dirty="0">
                <a:solidFill>
                  <a:srgbClr val="438086"/>
                </a:solidFill>
                <a:latin typeface="+mj-lt"/>
              </a:rPr>
              <a:t>. </a:t>
            </a:r>
            <a:endParaRPr lang="en-GB" sz="1600" dirty="0">
              <a:solidFill>
                <a:srgbClr val="438086"/>
              </a:solidFill>
              <a:latin typeface="+mj-lt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438086"/>
              </a:solidFill>
              <a:latin typeface="+mj-lt"/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438086"/>
                </a:solidFill>
                <a:latin typeface="+mj-lt"/>
              </a:rPr>
              <a:t>£258m leverage has been secured</a:t>
            </a:r>
            <a:r>
              <a:rPr lang="en-GB" sz="1600" dirty="0">
                <a:solidFill>
                  <a:srgbClr val="438086"/>
                </a:solidFill>
                <a:latin typeface="+mj-lt"/>
              </a:rPr>
              <a:t> by Projects within the Deal. This equates </a:t>
            </a:r>
            <a:r>
              <a:rPr lang="en-GB" sz="1600" b="1" dirty="0">
                <a:solidFill>
                  <a:srgbClr val="438086"/>
                </a:solidFill>
                <a:latin typeface="+mj-lt"/>
              </a:rPr>
              <a:t>to 65% of the overall leverage commitment</a:t>
            </a:r>
            <a:r>
              <a:rPr lang="en-GB" sz="1600" dirty="0">
                <a:solidFill>
                  <a:srgbClr val="438086"/>
                </a:solidFill>
                <a:latin typeface="+mj-lt"/>
              </a:rPr>
              <a:t> of the Deal.</a:t>
            </a:r>
            <a:endParaRPr lang="en-GB" sz="1600" dirty="0">
              <a:solidFill>
                <a:srgbClr val="438086"/>
              </a:solidFill>
              <a:latin typeface="+mj-lt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438086"/>
              </a:solidFill>
              <a:latin typeface="+mj-lt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438086"/>
                </a:solidFill>
                <a:latin typeface="+mj-lt"/>
              </a:rPr>
              <a:t>5,307 jobs realised by Projects since Deal signing, </a:t>
            </a:r>
            <a:r>
              <a:rPr lang="en-GB" sz="1600" dirty="0">
                <a:solidFill>
                  <a:srgbClr val="438086"/>
                </a:solidFill>
                <a:latin typeface="+mj-lt"/>
              </a:rPr>
              <a:t>split into new jobs, construction jobs and protected jobs:</a:t>
            </a:r>
            <a:endParaRPr lang="en-GB" sz="1600" b="1" dirty="0">
              <a:solidFill>
                <a:srgbClr val="438086"/>
              </a:solidFill>
              <a:latin typeface="+mj-lt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438086"/>
                </a:solidFill>
                <a:latin typeface="Calibri"/>
                <a:ea typeface="Calibri"/>
                <a:cs typeface="Calibri"/>
              </a:rPr>
              <a:t>2,312 new jobs</a:t>
            </a:r>
          </a:p>
          <a:p>
            <a:pPr marL="742950" lvl="1" indent="-285750" defTabSz="45720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438086"/>
                </a:solidFill>
                <a:latin typeface="Calibri"/>
                <a:ea typeface="Calibri"/>
                <a:cs typeface="Calibri"/>
              </a:rPr>
              <a:t>1,322 construction jobs, and</a:t>
            </a:r>
          </a:p>
          <a:p>
            <a:pPr marL="742950" lvl="1" indent="-285750" defTabSz="45720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438086"/>
                </a:solidFill>
                <a:latin typeface="Calibri"/>
                <a:ea typeface="Calibri"/>
                <a:cs typeface="Calibri"/>
              </a:rPr>
              <a:t>1,672 protected jobs</a:t>
            </a:r>
          </a:p>
          <a:p>
            <a:pPr marL="742950" lvl="1" indent="-285750" defTabSz="457200">
              <a:buFont typeface="Wingdings" panose="05000000000000000000" pitchFamily="2" charset="2"/>
              <a:buChar char="§"/>
              <a:defRPr/>
            </a:pPr>
            <a:endParaRPr lang="en-GB" sz="1600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  <a:p>
            <a:pPr algn="just" defTabSz="457200">
              <a:buFont typeface="Arial" panose="05000000000000000000" pitchFamily="2" charset="2"/>
              <a:buChar char="•"/>
              <a:defRPr/>
            </a:pPr>
            <a:endParaRPr lang="en-GB" sz="1600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  <a:p>
            <a:pPr marL="285750" indent="-285750" defTabSz="457200">
              <a:buFont typeface="Wingdings"/>
              <a:buChar char="§"/>
              <a:defRPr/>
            </a:pPr>
            <a:endParaRPr lang="en-GB" sz="1600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  <a:p>
            <a:pPr defTabSz="457200">
              <a:defRPr/>
            </a:pPr>
            <a:endParaRPr lang="en-GB" sz="1600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80D9BC-5BA1-5EC2-7F1C-389354459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29" y="1669732"/>
            <a:ext cx="4795400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B8008-848D-6E79-45BC-9C8C6AAC3FD6}"/>
              </a:ext>
            </a:extLst>
          </p:cNvPr>
          <p:cNvSpPr txBox="1"/>
          <p:nvPr/>
        </p:nvSpPr>
        <p:spPr>
          <a:xfrm>
            <a:off x="7231229" y="4593133"/>
            <a:ext cx="3494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© Rob McDougal</a:t>
            </a:r>
          </a:p>
        </p:txBody>
      </p:sp>
    </p:spTree>
    <p:extLst>
      <p:ext uri="{BB962C8B-B14F-4D97-AF65-F5344CB8AC3E}">
        <p14:creationId xmlns:p14="http://schemas.microsoft.com/office/powerpoint/2010/main" val="50526332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436CA-60EF-10A2-8C62-17B6C097B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84157-496D-3F7C-5776-3C674EC0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264"/>
            <a:ext cx="12192000" cy="1143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Annual Performance Report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303B0-20E0-D901-CA85-9A16CFC78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416" y="915670"/>
            <a:ext cx="5418684" cy="47085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2900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 b="1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A01AF2-6B7C-8616-355D-586F6584C849}"/>
              </a:ext>
            </a:extLst>
          </p:cNvPr>
          <p:cNvSpPr txBox="1"/>
          <p:nvPr/>
        </p:nvSpPr>
        <p:spPr>
          <a:xfrm>
            <a:off x="165371" y="1377900"/>
            <a:ext cx="5930629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457200">
              <a:buFont typeface="Wingdings"/>
              <a:buChar char="§"/>
              <a:defRPr/>
            </a:pPr>
            <a:r>
              <a:rPr lang="en-GB" dirty="0">
                <a:solidFill>
                  <a:srgbClr val="438086"/>
                </a:solidFill>
                <a:latin typeface="Calibri"/>
                <a:ea typeface="Calibri"/>
                <a:cs typeface="Calibri"/>
              </a:rPr>
              <a:t>Achievements within the Annual Performance Report include:</a:t>
            </a:r>
            <a:endParaRPr lang="en-US" dirty="0"/>
          </a:p>
          <a:p>
            <a:pPr defTabSz="457200">
              <a:defRPr/>
            </a:pPr>
            <a:endParaRPr lang="en-GB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  <a:p>
            <a:pPr marL="742950" lvl="1" indent="-285750" defTabSz="457200">
              <a:buFont typeface="Wingdings"/>
              <a:buChar char="§"/>
              <a:defRPr/>
            </a:pPr>
            <a:r>
              <a:rPr lang="en-GB" dirty="0">
                <a:solidFill>
                  <a:srgbClr val="438086"/>
                </a:solidFill>
                <a:latin typeface="Calibri"/>
                <a:ea typeface="Calibri"/>
                <a:cs typeface="Calibri"/>
              </a:rPr>
              <a:t>Perth Museum was one of the five finalists for Art Fund Museum of the Year 2025, the world's largest museum prize.</a:t>
            </a:r>
          </a:p>
          <a:p>
            <a:pPr marL="285750" indent="-285750" defTabSz="457200">
              <a:buFont typeface="Wingdings"/>
              <a:buChar char="§"/>
              <a:defRPr/>
            </a:pPr>
            <a:endParaRPr lang="en-GB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  <a:p>
            <a:pPr marL="742950" lvl="1" indent="-285750" defTabSz="457200">
              <a:buFont typeface="Wingdings"/>
              <a:buChar char="§"/>
              <a:defRPr/>
            </a:pPr>
            <a:r>
              <a:rPr lang="en-GB" dirty="0">
                <a:solidFill>
                  <a:srgbClr val="438086"/>
                </a:solidFill>
                <a:latin typeface="Calibri"/>
                <a:ea typeface="Calibri"/>
                <a:cs typeface="Calibri"/>
              </a:rPr>
              <a:t>Growing the Tay Cities Biomedical Cluster Project is now complete.</a:t>
            </a:r>
          </a:p>
          <a:p>
            <a:pPr marL="285750" indent="-285750" defTabSz="457200">
              <a:buFont typeface="Wingdings"/>
              <a:buChar char="§"/>
              <a:defRPr/>
            </a:pPr>
            <a:endParaRPr lang="en-GB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  <a:p>
            <a:pPr marL="742950" lvl="1" indent="-285750" defTabSz="457200">
              <a:buFont typeface="Wingdings"/>
              <a:buChar char="§"/>
              <a:defRPr/>
            </a:pPr>
            <a:r>
              <a:rPr lang="en-GB" dirty="0">
                <a:solidFill>
                  <a:srgbClr val="438086"/>
                </a:solidFill>
                <a:latin typeface="Calibri"/>
                <a:ea typeface="Calibri"/>
                <a:cs typeface="Calibri"/>
              </a:rPr>
              <a:t>The James Hutton Institute had First Minister John Swinney and Secretary of State Ian Murray officially opened the Advanced Plant Growth Centre.</a:t>
            </a:r>
          </a:p>
          <a:p>
            <a:pPr marL="285750" indent="-285750" defTabSz="457200">
              <a:buFont typeface="Wingdings"/>
              <a:buChar char="§"/>
              <a:defRPr/>
            </a:pPr>
            <a:endParaRPr lang="en-GB" sz="1600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  <a:p>
            <a:pPr defTabSz="457200">
              <a:defRPr/>
            </a:pPr>
            <a:endParaRPr lang="en-GB" sz="1600" dirty="0">
              <a:solidFill>
                <a:srgbClr val="438086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381D9B-54B0-7347-EC29-AB5868F0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39" y="1775211"/>
            <a:ext cx="4958945" cy="33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6112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4866-9D95-460B-98EB-F87B127B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438086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Benefits Realisation Plan Highlights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CBBED7-4A17-400C-BE0F-A7BDDF271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53" y="1526627"/>
            <a:ext cx="5850347" cy="4476553"/>
          </a:xfrm>
        </p:spPr>
        <p:txBody>
          <a:bodyPr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ea typeface="+mn-ea"/>
                <a:cs typeface="+mn-cs"/>
              </a:rPr>
              <a:t>Grant Offer Letter commitment for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ea typeface="+mn-ea"/>
                <a:cs typeface="+mn-cs"/>
              </a:rPr>
              <a:t>Benefits Realisation Plan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1600" b="1" dirty="0">
              <a:solidFill>
                <a:srgbClr val="438086"/>
              </a:solidFill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600" dirty="0">
                <a:solidFill>
                  <a:srgbClr val="438086"/>
                </a:solidFill>
              </a:rPr>
              <a:t>This is the Partnership’s </a:t>
            </a:r>
            <a:r>
              <a:rPr lang="en-GB" sz="1600" b="1" dirty="0">
                <a:solidFill>
                  <a:srgbClr val="438086"/>
                </a:solidFill>
              </a:rPr>
              <a:t>fifth</a:t>
            </a:r>
            <a:r>
              <a:rPr lang="en-GB" sz="1600" dirty="0">
                <a:solidFill>
                  <a:srgbClr val="438086"/>
                </a:solidFill>
              </a:rPr>
              <a:t> Benefits Realisation Plan – the Partnership’s approach to </a:t>
            </a:r>
            <a:r>
              <a:rPr lang="en-GB" sz="1600" b="1" dirty="0">
                <a:solidFill>
                  <a:srgbClr val="438086"/>
                </a:solidFill>
              </a:rPr>
              <a:t>monitoring &amp; evaluation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1600" b="1" dirty="0">
              <a:solidFill>
                <a:srgbClr val="438086"/>
              </a:solidFill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600" dirty="0">
                <a:solidFill>
                  <a:srgbClr val="438086"/>
                </a:solidFill>
              </a:rPr>
              <a:t>TCRD P</a:t>
            </a:r>
            <a:r>
              <a:rPr lang="en-US" sz="1600" dirty="0">
                <a:solidFill>
                  <a:srgbClr val="438086"/>
                </a:solidFill>
              </a:rPr>
              <a:t>MO continues to </a:t>
            </a:r>
            <a:r>
              <a:rPr lang="en-US" sz="1600" b="1" dirty="0">
                <a:solidFill>
                  <a:srgbClr val="438086"/>
                </a:solidFill>
              </a:rPr>
              <a:t>actively engage </a:t>
            </a:r>
            <a:r>
              <a:rPr lang="en-US" sz="1600" dirty="0">
                <a:solidFill>
                  <a:srgbClr val="438086"/>
                </a:solidFill>
              </a:rPr>
              <a:t>with PMO National Benefits Realisation sub-group to </a:t>
            </a:r>
            <a:r>
              <a:rPr lang="en-US" sz="1600" b="1" dirty="0">
                <a:solidFill>
                  <a:srgbClr val="438086"/>
                </a:solidFill>
              </a:rPr>
              <a:t>streamline and improve reporting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600" b="1" dirty="0">
              <a:solidFill>
                <a:srgbClr val="438086"/>
              </a:solidFill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rgbClr val="438086"/>
                </a:solidFill>
              </a:rPr>
              <a:t>Projects are asked to report benefits annually in Q2 to align with the Annual Performance Report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600" dirty="0">
              <a:solidFill>
                <a:srgbClr val="438086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43808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9E7BB-CC54-CF3E-C2C5-A95E5B8D4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70" y="1714500"/>
            <a:ext cx="514611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195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e4ab347-7cc8-4540-aa8a-fff0c72b0c7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9A578E90DD1E459A2BCF20C25C3C8E" ma:contentTypeVersion="17" ma:contentTypeDescription="Create a new document." ma:contentTypeScope="" ma:versionID="18460b55104a583890df5751e2a0ac44">
  <xsd:schema xmlns:xsd="http://www.w3.org/2001/XMLSchema" xmlns:xs="http://www.w3.org/2001/XMLSchema" xmlns:p="http://schemas.microsoft.com/office/2006/metadata/properties" xmlns:ns1="http://schemas.microsoft.com/sharepoint/v3" xmlns:ns2="4e4ab347-7cc8-4540-aa8a-fff0c72b0c7c" xmlns:ns3="02cbce6f-e368-4ad6-b3ff-741ab4be6999" targetNamespace="http://schemas.microsoft.com/office/2006/metadata/properties" ma:root="true" ma:fieldsID="df6fc1b247e4a9921f4758aa2b5bf816" ns1:_="" ns2:_="" ns3:_="">
    <xsd:import namespace="http://schemas.microsoft.com/sharepoint/v3"/>
    <xsd:import namespace="4e4ab347-7cc8-4540-aa8a-fff0c72b0c7c"/>
    <xsd:import namespace="02cbce6f-e368-4ad6-b3ff-741ab4be69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b347-7cc8-4540-aa8a-fff0c72b0c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68f6ed1-2845-4a53-be4b-b0f4dab87c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bce6f-e368-4ad6-b3ff-741ab4be6999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EAF45D-6661-4DFC-A141-E3E10C647D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3939A8-FEEA-4620-ACD7-D1C947E62014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sharepoint/v3"/>
    <ds:schemaRef ds:uri="02cbce6f-e368-4ad6-b3ff-741ab4be6999"/>
    <ds:schemaRef ds:uri="4e4ab347-7cc8-4540-aa8a-fff0c72b0c7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482A296-663E-47ED-AEE7-8B8D6B671C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e4ab347-7cc8-4540-aa8a-fff0c72b0c7c"/>
    <ds:schemaRef ds:uri="02cbce6f-e368-4ad6-b3ff-741ab4be69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Widescreen</PresentationFormat>
  <Paragraphs>48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Arial</vt:lpstr>
      <vt:lpstr>Calibri</vt:lpstr>
      <vt:lpstr>Wingdings</vt:lpstr>
      <vt:lpstr>1_Office Theme</vt:lpstr>
      <vt:lpstr>Annual Performance Report Highlights</vt:lpstr>
      <vt:lpstr>Annual Performance Report Highlights</vt:lpstr>
      <vt:lpstr>Annual Performance Report Highlights</vt:lpstr>
      <vt:lpstr>Benefits Realisation Plan Highlights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Hannah Robertson</dc:creator>
  <cp:lastModifiedBy>Lauren Hollas</cp:lastModifiedBy>
  <cp:revision>141</cp:revision>
  <dcterms:created xsi:type="dcterms:W3CDTF">2025-02-10T08:24:34Z</dcterms:created>
  <dcterms:modified xsi:type="dcterms:W3CDTF">2026-03-13T07:36:04Z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0x010100059A578E90DD1E459A2BCF20C25C3C8E</vt:lpwstr>
  </property>
  <property fmtid="{D5CDD505-2E9C-101B-9397-08002B2CF9AE}" pid="3" name="MediaServiceImageTags">
    <vt:lpwstr/>
  </property>
</Properties>
</file>